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sldIdLst>
    <p:sldId id="256" r:id="rId2"/>
    <p:sldId id="257" r:id="rId3"/>
    <p:sldId id="272" r:id="rId4"/>
    <p:sldId id="273" r:id="rId5"/>
    <p:sldId id="274" r:id="rId6"/>
    <p:sldId id="276" r:id="rId7"/>
    <p:sldId id="277" r:id="rId8"/>
    <p:sldId id="278" r:id="rId9"/>
    <p:sldId id="279" r:id="rId10"/>
    <p:sldId id="280" r:id="rId11"/>
    <p:sldId id="337" r:id="rId12"/>
    <p:sldId id="282" r:id="rId13"/>
    <p:sldId id="283" r:id="rId14"/>
    <p:sldId id="285" r:id="rId15"/>
    <p:sldId id="311" r:id="rId16"/>
    <p:sldId id="288" r:id="rId17"/>
    <p:sldId id="289" r:id="rId18"/>
    <p:sldId id="290" r:id="rId19"/>
    <p:sldId id="292" r:id="rId20"/>
    <p:sldId id="338" r:id="rId21"/>
    <p:sldId id="294" r:id="rId22"/>
    <p:sldId id="295" r:id="rId23"/>
    <p:sldId id="296" r:id="rId24"/>
    <p:sldId id="339" r:id="rId25"/>
    <p:sldId id="298" r:id="rId26"/>
    <p:sldId id="300" r:id="rId27"/>
    <p:sldId id="284" r:id="rId28"/>
    <p:sldId id="301" r:id="rId29"/>
    <p:sldId id="302" r:id="rId30"/>
    <p:sldId id="303" r:id="rId31"/>
    <p:sldId id="304" r:id="rId32"/>
    <p:sldId id="306" r:id="rId33"/>
    <p:sldId id="308" r:id="rId34"/>
    <p:sldId id="309" r:id="rId35"/>
    <p:sldId id="310" r:id="rId36"/>
    <p:sldId id="312" r:id="rId37"/>
    <p:sldId id="340" r:id="rId38"/>
    <p:sldId id="314" r:id="rId39"/>
    <p:sldId id="315" r:id="rId40"/>
    <p:sldId id="316" r:id="rId41"/>
    <p:sldId id="317" r:id="rId42"/>
    <p:sldId id="318" r:id="rId43"/>
    <p:sldId id="341" r:id="rId44"/>
    <p:sldId id="321" r:id="rId45"/>
    <p:sldId id="322" r:id="rId46"/>
    <p:sldId id="324" r:id="rId47"/>
    <p:sldId id="325" r:id="rId48"/>
    <p:sldId id="326" r:id="rId49"/>
    <p:sldId id="329" r:id="rId50"/>
    <p:sldId id="330" r:id="rId51"/>
    <p:sldId id="332" r:id="rId52"/>
    <p:sldId id="333" r:id="rId53"/>
    <p:sldId id="334" r:id="rId54"/>
    <p:sldId id="335" r:id="rId55"/>
    <p:sldId id="336" r:id="rId56"/>
  </p:sldIdLst>
  <p:sldSz cx="12192000" cy="6858000"/>
  <p:notesSz cx="6858000" cy="9144000"/>
  <p:embeddedFontLs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Arial Narrow" panose="020B0606020202030204" pitchFamily="34" charset="0"/>
      <p:regular r:id="rId64"/>
      <p:bold r:id="rId65"/>
      <p:italic r:id="rId66"/>
      <p:boldItalic r:id="rId67"/>
    </p:embeddedFont>
    <p:embeddedFont>
      <p:font typeface="IRAban" panose="02000503000000020002" pitchFamily="2" charset="-78"/>
      <p:regular r:id="rId68"/>
    </p:embeddedFont>
    <p:embeddedFont>
      <p:font typeface="B Koodak" panose="00000700000000000000" pitchFamily="2" charset="-78"/>
      <p:bold r:id="rId69"/>
    </p:embeddedFont>
    <p:embeddedFont>
      <p:font typeface="Cambria Math" panose="02040503050406030204" pitchFamily="18" charset="0"/>
      <p:regular r:id="rId70"/>
    </p:embeddedFont>
    <p:embeddedFont>
      <p:font typeface="B Nazanin" panose="00000400000000000000" pitchFamily="2" charset="-78"/>
      <p:regular r:id="rId71"/>
      <p:bold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ARGAD PARDAZ" initials="PP" lastIdx="1" clrIdx="0">
    <p:extLst>
      <p:ext uri="{19B8F6BF-5375-455C-9EA6-DF929625EA0E}">
        <p15:presenceInfo xmlns:p15="http://schemas.microsoft.com/office/powerpoint/2012/main" userId="PASARGAD PARDA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3EB"/>
    <a:srgbClr val="CC0000"/>
    <a:srgbClr val="FF6600"/>
    <a:srgbClr val="70AD47"/>
    <a:srgbClr val="FFC000"/>
    <a:srgbClr val="A6A6A6"/>
    <a:srgbClr val="660066"/>
    <a:srgbClr val="FFC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83" d="100"/>
          <a:sy n="83" d="100"/>
        </p:scale>
        <p:origin x="68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3075252-2668-4545-A6DE-597F3C4770FB}" type="datetimeFigureOut">
              <a:rPr lang="fa-IR" smtClean="0"/>
              <a:t>22/05/1446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EBD8729-C3FE-482A-9A4A-FEDB9C143CA4}" type="slidenum">
              <a:rPr lang="fa-IR" smtClean="0"/>
              <a:t>‹#›</a:t>
            </a:fld>
            <a:endParaRPr lang="fa-IR"/>
          </a:p>
        </p:txBody>
      </p:sp>
    </p:spTree>
    <p:extLst>
      <p:ext uri="{BB962C8B-B14F-4D97-AF65-F5344CB8AC3E}">
        <p14:creationId xmlns:p14="http://schemas.microsoft.com/office/powerpoint/2010/main" val="90269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D8729-C3FE-482A-9A4A-FEDB9C143CA4}" type="slidenum">
              <a:rPr lang="fa-IR" smtClean="0"/>
              <a:t>28</a:t>
            </a:fld>
            <a:endParaRPr lang="fa-IR"/>
          </a:p>
        </p:txBody>
      </p:sp>
    </p:spTree>
    <p:extLst>
      <p:ext uri="{BB962C8B-B14F-4D97-AF65-F5344CB8AC3E}">
        <p14:creationId xmlns:p14="http://schemas.microsoft.com/office/powerpoint/2010/main" val="69060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D8729-C3FE-482A-9A4A-FEDB9C143CA4}" type="slidenum">
              <a:rPr lang="fa-IR" smtClean="0"/>
              <a:t>29</a:t>
            </a:fld>
            <a:endParaRPr lang="fa-IR"/>
          </a:p>
        </p:txBody>
      </p:sp>
    </p:spTree>
    <p:extLst>
      <p:ext uri="{BB962C8B-B14F-4D97-AF65-F5344CB8AC3E}">
        <p14:creationId xmlns:p14="http://schemas.microsoft.com/office/powerpoint/2010/main" val="275766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D8729-C3FE-482A-9A4A-FEDB9C143CA4}" type="slidenum">
              <a:rPr lang="fa-IR" smtClean="0"/>
              <a:t>37</a:t>
            </a:fld>
            <a:endParaRPr lang="fa-IR"/>
          </a:p>
        </p:txBody>
      </p:sp>
    </p:spTree>
    <p:extLst>
      <p:ext uri="{BB962C8B-B14F-4D97-AF65-F5344CB8AC3E}">
        <p14:creationId xmlns:p14="http://schemas.microsoft.com/office/powerpoint/2010/main" val="93529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D8729-C3FE-482A-9A4A-FEDB9C143CA4}" type="slidenum">
              <a:rPr lang="fa-IR" smtClean="0"/>
              <a:t>39</a:t>
            </a:fld>
            <a:endParaRPr lang="fa-IR"/>
          </a:p>
        </p:txBody>
      </p:sp>
    </p:spTree>
    <p:extLst>
      <p:ext uri="{BB962C8B-B14F-4D97-AF65-F5344CB8AC3E}">
        <p14:creationId xmlns:p14="http://schemas.microsoft.com/office/powerpoint/2010/main" val="154804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686549-516C-400D-A779-B30E22290029}"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20202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80350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79868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28710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686549-516C-400D-A779-B30E22290029}"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416669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686549-516C-400D-A779-B30E22290029}"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2532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686549-516C-400D-A779-B30E22290029}" type="datetimeFigureOut">
              <a:rPr lang="en-US" smtClean="0"/>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3348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686549-516C-400D-A779-B30E22290029}" type="datetimeFigureOut">
              <a:rPr lang="en-US" smtClean="0"/>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1860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86549-516C-400D-A779-B30E22290029}" type="datetimeFigureOut">
              <a:rPr lang="en-US" smtClean="0"/>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9123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86549-516C-400D-A779-B30E22290029}"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426242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86549-516C-400D-A779-B30E22290029}"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95799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86549-516C-400D-A779-B30E22290029}" type="datetimeFigureOut">
              <a:rPr lang="en-US" smtClean="0"/>
              <a:t>11/23/2024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029F7-3BA8-441A-BF1A-95DEB3161CA0}" type="slidenum">
              <a:rPr lang="en-US" smtClean="0"/>
              <a:t>‹#›</a:t>
            </a:fld>
            <a:endParaRPr lang="en-US"/>
          </a:p>
        </p:txBody>
      </p:sp>
    </p:spTree>
    <p:extLst>
      <p:ext uri="{BB962C8B-B14F-4D97-AF65-F5344CB8AC3E}">
        <p14:creationId xmlns:p14="http://schemas.microsoft.com/office/powerpoint/2010/main" val="268438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26.png"/></Relationships>
</file>

<file path=ppt/slides/_rels/slide12.xml.rels><?xml version="1.0" encoding="UTF-8" standalone="yes"?>
<Relationships xmlns="http://schemas.openxmlformats.org/package/2006/relationships"><Relationship Id="rId8" Type="http://schemas.openxmlformats.org/officeDocument/2006/relationships/image" Target="../media/image131.png"/><Relationship Id="rId12" Type="http://schemas.openxmlformats.org/officeDocument/2006/relationships/image" Target="../media/image11.gif"/><Relationship Id="rId1" Type="http://schemas.openxmlformats.org/officeDocument/2006/relationships/slideLayout" Target="../slideLayouts/slideLayout2.xml"/><Relationship Id="rId11" Type="http://schemas.openxmlformats.org/officeDocument/2006/relationships/image" Target="../media/image134.png"/><Relationship Id="rId10" Type="http://schemas.openxmlformats.org/officeDocument/2006/relationships/image" Target="../media/image133.png"/><Relationship Id="rId9" Type="http://schemas.openxmlformats.org/officeDocument/2006/relationships/image" Target="../media/image132.png"/></Relationships>
</file>

<file path=ppt/slides/_rels/slide13.xml.rels><?xml version="1.0" encoding="UTF-8" standalone="yes"?>
<Relationships xmlns="http://schemas.openxmlformats.org/package/2006/relationships"><Relationship Id="rId8" Type="http://schemas.openxmlformats.org/officeDocument/2006/relationships/image" Target="../media/image140.png"/><Relationship Id="rId7" Type="http://schemas.openxmlformats.org/officeDocument/2006/relationships/image" Target="../media/image13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10" Type="http://schemas.openxmlformats.org/officeDocument/2006/relationships/image" Target="../media/image142.png"/><Relationship Id="rId9" Type="http://schemas.openxmlformats.org/officeDocument/2006/relationships/image" Target="../media/image141.pn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7" Type="http://schemas.openxmlformats.org/officeDocument/2006/relationships/image" Target="../media/image145.png"/><Relationship Id="rId1" Type="http://schemas.openxmlformats.org/officeDocument/2006/relationships/slideLayout" Target="../slideLayouts/slideLayout2.xml"/><Relationship Id="rId9" Type="http://schemas.openxmlformats.org/officeDocument/2006/relationships/image" Target="../media/image147.png"/></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37.xml"/><Relationship Id="rId4" Type="http://schemas.openxmlformats.org/officeDocument/2006/relationships/slide" Target="slide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4.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3.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11" Type="http://schemas.openxmlformats.org/officeDocument/2006/relationships/image" Target="../media/image51.png"/><Relationship Id="rId5" Type="http://schemas.openxmlformats.org/officeDocument/2006/relationships/image" Target="../media/image46.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12.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7" Type="http://schemas.microsoft.com/office/2007/relationships/hdphoto" Target="../media/hdphoto10.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2.png"/><Relationship Id="rId5" Type="http://schemas.microsoft.com/office/2007/relationships/hdphoto" Target="../media/hdphoto9.wdp"/><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8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image" Target="../media/image106.png"/><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7.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20.png"/></Relationships>
</file>

<file path=ppt/slides/_rels/slide5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1.wdp"/></Relationships>
</file>

<file path=ppt/slides/_rels/slide5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3.jpg"/><Relationship Id="rId4" Type="http://schemas.openxmlformats.org/officeDocument/2006/relationships/image" Target="../media/image127.png"/></Relationships>
</file>

<file path=ppt/slides/_rels/slide53.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43.png"/><Relationship Id="rId2" Type="http://schemas.openxmlformats.org/officeDocument/2006/relationships/image" Target="../media/image129.pn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128.png"/><Relationship Id="rId4" Type="http://schemas.openxmlformats.org/officeDocument/2006/relationships/image" Target="../media/image135.png"/></Relationships>
</file>

<file path=ppt/slides/_rels/slide54.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36.png"/><Relationship Id="rId3" Type="http://schemas.openxmlformats.org/officeDocument/2006/relationships/image" Target="../media/image146.png"/><Relationship Id="rId7" Type="http://schemas.openxmlformats.org/officeDocument/2006/relationships/image" Target="../media/image110.png"/><Relationship Id="rId12" Type="http://schemas.openxmlformats.org/officeDocument/2006/relationships/image" Target="../media/image129.jp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15.png"/><Relationship Id="rId5" Type="http://schemas.openxmlformats.org/officeDocument/2006/relationships/image" Target="../media/image149.png"/><Relationship Id="rId10" Type="http://schemas.openxmlformats.org/officeDocument/2006/relationships/image" Target="../media/image114.png"/><Relationship Id="rId4" Type="http://schemas.openxmlformats.org/officeDocument/2006/relationships/image" Target="../media/image148.png"/><Relationship Id="rId9" Type="http://schemas.openxmlformats.org/officeDocument/2006/relationships/image" Target="../media/image117.png"/></Relationships>
</file>

<file path=ppt/slides/_rels/slide55.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5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8" Type="http://schemas.openxmlformats.org/officeDocument/2006/relationships/image" Target="../media/image119.png"/><Relationship Id="rId7" Type="http://schemas.openxmlformats.org/officeDocument/2006/relationships/image" Target="../media/image118.png"/><Relationship Id="rId1" Type="http://schemas.openxmlformats.org/officeDocument/2006/relationships/slideLayout" Target="../slideLayouts/slideLayout2.xml"/><Relationship Id="rId11" Type="http://schemas.microsoft.com/office/2007/relationships/hdphoto" Target="../media/hdphoto5.wdp"/><Relationship Id="rId10" Type="http://schemas.openxmlformats.org/officeDocument/2006/relationships/image" Target="../media/image9.png"/><Relationship Id="rId9" Type="http://schemas.openxmlformats.org/officeDocument/2006/relationships/image" Target="../media/image1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23.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114115" y="1634792"/>
            <a:ext cx="5807634" cy="1200329"/>
          </a:xfrm>
          <a:prstGeom prst="rect">
            <a:avLst/>
          </a:prstGeom>
          <a:noFill/>
          <a:ln>
            <a:noFill/>
          </a:ln>
          <a:effectLst>
            <a:softEdge rad="0"/>
          </a:effectLst>
          <a:scene3d>
            <a:camera prst="orthographicFront"/>
            <a:lightRig rig="threePt" dir="t"/>
          </a:scene3d>
          <a:sp3d prstMaterial="matte"/>
        </p:spPr>
        <p:txBody>
          <a:bodyPr wrap="square" rtlCol="0">
            <a:spAutoFit/>
          </a:bodyPr>
          <a:lstStyle/>
          <a:p>
            <a:pPr algn="ctr"/>
            <a:r>
              <a:rPr lang="fa-IR" sz="7200" b="1" dirty="0">
                <a:ln w="6600">
                  <a:solidFill>
                    <a:schemeClr val="accent2"/>
                  </a:solidFill>
                  <a:prstDash val="solid"/>
                </a:ln>
                <a:solidFill>
                  <a:srgbClr val="CC0066"/>
                </a:solidFill>
                <a:effectLst>
                  <a:outerShdw dist="38100" dir="2700000" algn="tl" rotWithShape="0">
                    <a:schemeClr val="accent2"/>
                  </a:outerShdw>
                </a:effectLst>
                <a:latin typeface="IRAban" panose="02000503000000020002" pitchFamily="2" charset="-78"/>
                <a:cs typeface="IRAban" panose="02000503000000020002" pitchFamily="2" charset="-78"/>
              </a:rPr>
              <a:t>ریاضی نهم</a:t>
            </a:r>
            <a:endParaRPr lang="en-US" sz="7200" b="1" dirty="0">
              <a:ln w="6600">
                <a:solidFill>
                  <a:schemeClr val="accent2"/>
                </a:solidFill>
                <a:prstDash val="solid"/>
              </a:ln>
              <a:solidFill>
                <a:srgbClr val="CC0066"/>
              </a:solidFill>
              <a:effectLst>
                <a:outerShdw dist="38100" dir="2700000" algn="tl" rotWithShape="0">
                  <a:schemeClr val="accent2"/>
                </a:outerShdw>
              </a:effectLst>
              <a:latin typeface="IRAban" panose="02000503000000020002" pitchFamily="2" charset="-78"/>
              <a:cs typeface="IRAban" panose="02000503000000020002" pitchFamily="2" charset="-78"/>
            </a:endParaRPr>
          </a:p>
        </p:txBody>
      </p:sp>
      <p:sp>
        <p:nvSpPr>
          <p:cNvPr id="9" name="TextBox 8"/>
          <p:cNvSpPr txBox="1"/>
          <p:nvPr/>
        </p:nvSpPr>
        <p:spPr>
          <a:xfrm>
            <a:off x="4389335" y="2835121"/>
            <a:ext cx="3530600" cy="400110"/>
          </a:xfrm>
          <a:prstGeom prst="rect">
            <a:avLst/>
          </a:prstGeom>
          <a:noFill/>
        </p:spPr>
        <p:txBody>
          <a:bodyPr wrap="square" rtlCol="0">
            <a:spAutoFit/>
          </a:bodyPr>
          <a:lstStyle/>
          <a:p>
            <a:pPr algn="ctr"/>
            <a:r>
              <a:rPr lang="fa-IR" sz="2000" b="1" dirty="0">
                <a:solidFill>
                  <a:schemeClr val="tx1">
                    <a:lumMod val="50000"/>
                    <a:lumOff val="50000"/>
                  </a:schemeClr>
                </a:solidFill>
                <a:cs typeface="B Nazanin" panose="00000400000000000000" pitchFamily="2" charset="-78"/>
              </a:rPr>
              <a:t>دوره ی اول متوسطه</a:t>
            </a:r>
            <a:endParaRPr lang="en-US" sz="2000" b="1" dirty="0">
              <a:solidFill>
                <a:schemeClr val="tx1">
                  <a:lumMod val="50000"/>
                  <a:lumOff val="50000"/>
                </a:schemeClr>
              </a:solidFill>
              <a:cs typeface="B Nazanin" panose="00000400000000000000" pitchFamily="2" charset="-78"/>
            </a:endParaRPr>
          </a:p>
        </p:txBody>
      </p:sp>
    </p:spTree>
    <p:extLst>
      <p:ext uri="{BB962C8B-B14F-4D97-AF65-F5344CB8AC3E}">
        <p14:creationId xmlns:p14="http://schemas.microsoft.com/office/powerpoint/2010/main" val="35304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8339" y="1327876"/>
            <a:ext cx="10515600" cy="400110"/>
          </a:xfrm>
          <a:prstGeom prst="rect">
            <a:avLst/>
          </a:prstGeom>
          <a:noFill/>
        </p:spPr>
        <p:txBody>
          <a:bodyPr wrap="square" rtlCol="1">
            <a:spAutoFit/>
          </a:bodyPr>
          <a:lstStyle/>
          <a:p>
            <a:pPr algn="r" rtl="1"/>
            <a:r>
              <a:rPr lang="fa-IR" sz="2000" dirty="0">
                <a:cs typeface="B Koodak" panose="00000700000000000000" pitchFamily="2" charset="-78"/>
              </a:rPr>
              <a:t>1-باتوجه به نمودار ون که برای دو مجموعه </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B</a:t>
            </a:r>
            <a:r>
              <a:rPr lang="fa-IR" sz="2000" dirty="0">
                <a:cs typeface="B Koodak" panose="00000700000000000000" pitchFamily="2" charset="-78"/>
              </a:rPr>
              <a:t> رسم شده است مجموعه های </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B</a:t>
            </a:r>
            <a:r>
              <a:rPr lang="fa-IR" sz="2000" dirty="0">
                <a:cs typeface="B Koodak" panose="00000700000000000000" pitchFamily="2" charset="-78"/>
              </a:rPr>
              <a:t>را با عضوهایشان مشخص کنید.</a:t>
            </a:r>
          </a:p>
        </p:txBody>
      </p:sp>
      <p:sp>
        <p:nvSpPr>
          <p:cNvPr id="6" name="Oval 5"/>
          <p:cNvSpPr/>
          <p:nvPr/>
        </p:nvSpPr>
        <p:spPr>
          <a:xfrm>
            <a:off x="780438" y="1894374"/>
            <a:ext cx="1628225" cy="1495598"/>
          </a:xfrm>
          <a:prstGeom prst="ellipse">
            <a:avLst/>
          </a:prstGeom>
          <a:solidFill>
            <a:schemeClr val="accent2">
              <a:lumMod val="20000"/>
              <a:lumOff val="80000"/>
              <a:alpha val="31000"/>
            </a:schemeClr>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2000" dirty="0">
                <a:solidFill>
                  <a:schemeClr val="accent1">
                    <a:lumMod val="50000"/>
                  </a:schemeClr>
                </a:solidFill>
              </a:rPr>
              <a:t>a b    </a:t>
            </a:r>
          </a:p>
          <a:p>
            <a:pPr algn="ctr"/>
            <a:r>
              <a:rPr lang="en-US" sz="2000" dirty="0">
                <a:solidFill>
                  <a:schemeClr val="accent1">
                    <a:lumMod val="50000"/>
                  </a:schemeClr>
                </a:solidFill>
              </a:rPr>
              <a:t>c</a:t>
            </a:r>
            <a:endParaRPr lang="fa-IR" sz="2000" dirty="0">
              <a:solidFill>
                <a:schemeClr val="accent1">
                  <a:lumMod val="50000"/>
                </a:schemeClr>
              </a:solidFill>
            </a:endParaRPr>
          </a:p>
        </p:txBody>
      </p:sp>
      <p:sp>
        <p:nvSpPr>
          <p:cNvPr id="10" name="TextBox 9"/>
          <p:cNvSpPr txBox="1"/>
          <p:nvPr/>
        </p:nvSpPr>
        <p:spPr>
          <a:xfrm>
            <a:off x="1783738" y="3605201"/>
            <a:ext cx="10100201" cy="1015663"/>
          </a:xfrm>
          <a:prstGeom prst="rect">
            <a:avLst/>
          </a:prstGeom>
          <a:noFill/>
        </p:spPr>
        <p:txBody>
          <a:bodyPr wrap="square" rtlCol="1">
            <a:spAutoFit/>
          </a:bodyPr>
          <a:lstStyle/>
          <a:p>
            <a:pPr algn="r" rtl="1"/>
            <a:r>
              <a:rPr lang="fa-IR" sz="2000" dirty="0">
                <a:cs typeface="B Koodak" panose="00000700000000000000" pitchFamily="2" charset="-78"/>
              </a:rPr>
              <a:t>2-دو مجموعه {1،2،3،4،5،6}=</a:t>
            </a:r>
            <a:r>
              <a:rPr lang="en-US" sz="2000" dirty="0">
                <a:cs typeface="B Koodak" panose="00000700000000000000" pitchFamily="2" charset="-78"/>
              </a:rPr>
              <a:t>A</a:t>
            </a:r>
            <a:r>
              <a:rPr lang="fa-IR" sz="2000" dirty="0">
                <a:latin typeface="Times New Roman" panose="02020603050405020304" pitchFamily="18" charset="0"/>
                <a:cs typeface="B Koodak" panose="00000700000000000000" pitchFamily="2" charset="-78"/>
              </a:rPr>
              <a:t>و{5،6،7،8}=</a:t>
            </a:r>
            <a:r>
              <a:rPr lang="en-US" sz="2000" dirty="0">
                <a:latin typeface="Times New Roman" panose="02020603050405020304" pitchFamily="18" charset="0"/>
                <a:cs typeface="B Koodak" panose="00000700000000000000" pitchFamily="2" charset="-78"/>
              </a:rPr>
              <a:t>B</a:t>
            </a:r>
            <a:r>
              <a:rPr lang="fa-IR" sz="2000" dirty="0">
                <a:latin typeface="Times New Roman" panose="02020603050405020304" pitchFamily="18" charset="0"/>
                <a:cs typeface="B Koodak" panose="00000700000000000000" pitchFamily="2" charset="-78"/>
              </a:rPr>
              <a:t>را در نظر بگیرید:</a:t>
            </a:r>
          </a:p>
          <a:p>
            <a:pPr algn="r" rtl="1"/>
            <a:r>
              <a:rPr lang="fa-IR" sz="2000" dirty="0">
                <a:latin typeface="Times New Roman" panose="02020603050405020304" pitchFamily="18" charset="0"/>
                <a:cs typeface="B Koodak" panose="00000700000000000000" pitchFamily="2" charset="-78"/>
              </a:rPr>
              <a:t>دو مجموعه را با یک نمودار ون نمایش دهید.</a:t>
            </a:r>
            <a:r>
              <a:rPr lang="en-US" sz="2000" dirty="0">
                <a:latin typeface="Times New Roman" panose="02020603050405020304" pitchFamily="18" charset="0"/>
                <a:cs typeface="B Koodak" panose="00000700000000000000" pitchFamily="2" charset="-78"/>
              </a:rPr>
              <a:t> </a:t>
            </a:r>
            <a:endParaRPr lang="fa-IR" sz="2000" dirty="0">
              <a:latin typeface="Times New Roman" panose="02020603050405020304" pitchFamily="18" charset="0"/>
              <a:cs typeface="B Koodak" panose="00000700000000000000" pitchFamily="2" charset="-78"/>
            </a:endParaRPr>
          </a:p>
          <a:p>
            <a:pPr algn="r" rtl="1"/>
            <a:endParaRPr lang="fa-IR" sz="2000" dirty="0">
              <a:latin typeface="Times New Roman" panose="02020603050405020304" pitchFamily="18" charset="0"/>
              <a:cs typeface="B Koodak" panose="00000700000000000000" pitchFamily="2" charset="-78"/>
            </a:endParaRPr>
          </a:p>
        </p:txBody>
      </p:sp>
      <p:sp>
        <p:nvSpPr>
          <p:cNvPr id="3" name="Oval 2"/>
          <p:cNvSpPr/>
          <p:nvPr/>
        </p:nvSpPr>
        <p:spPr>
          <a:xfrm>
            <a:off x="1922729" y="1894373"/>
            <a:ext cx="1589906" cy="1452497"/>
          </a:xfrm>
          <a:prstGeom prst="ellipse">
            <a:avLst/>
          </a:prstGeom>
          <a:solidFill>
            <a:schemeClr val="accent4">
              <a:alpha val="17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t>     </a:t>
            </a:r>
            <a:r>
              <a:rPr lang="en-US" sz="2000" dirty="0">
                <a:solidFill>
                  <a:schemeClr val="accent1">
                    <a:lumMod val="50000"/>
                  </a:schemeClr>
                </a:solidFill>
              </a:rPr>
              <a:t>m   n   </a:t>
            </a:r>
          </a:p>
        </p:txBody>
      </p:sp>
      <p:sp>
        <p:nvSpPr>
          <p:cNvPr id="7" name="TextBox 6"/>
          <p:cNvSpPr txBox="1"/>
          <p:nvPr/>
        </p:nvSpPr>
        <p:spPr>
          <a:xfrm>
            <a:off x="2051825" y="2180507"/>
            <a:ext cx="256478" cy="923330"/>
          </a:xfrm>
          <a:prstGeom prst="rect">
            <a:avLst/>
          </a:prstGeom>
          <a:noFill/>
        </p:spPr>
        <p:txBody>
          <a:bodyPr wrap="square" rtlCol="1">
            <a:spAutoFit/>
          </a:bodyPr>
          <a:lstStyle/>
          <a:p>
            <a:r>
              <a:rPr lang="en-US" dirty="0">
                <a:solidFill>
                  <a:schemeClr val="accent1">
                    <a:lumMod val="50000"/>
                  </a:schemeClr>
                </a:solidFill>
              </a:rPr>
              <a:t>s </a:t>
            </a:r>
            <a:r>
              <a:rPr lang="en-US" dirty="0" err="1">
                <a:solidFill>
                  <a:schemeClr val="accent1">
                    <a:lumMod val="50000"/>
                  </a:schemeClr>
                </a:solidFill>
              </a:rPr>
              <a:t>fk</a:t>
            </a:r>
            <a:endParaRPr lang="fa-IR" dirty="0">
              <a:solidFill>
                <a:schemeClr val="accent1">
                  <a:lumMod val="50000"/>
                </a:schemeClr>
              </a:solidFill>
            </a:endParaRPr>
          </a:p>
        </p:txBody>
      </p:sp>
      <p:sp>
        <p:nvSpPr>
          <p:cNvPr id="8" name="TextBox 7"/>
          <p:cNvSpPr txBox="1"/>
          <p:nvPr/>
        </p:nvSpPr>
        <p:spPr>
          <a:xfrm>
            <a:off x="4962293" y="2081479"/>
            <a:ext cx="6222380" cy="400110"/>
          </a:xfrm>
          <a:prstGeom prst="rect">
            <a:avLst/>
          </a:prstGeom>
          <a:noFill/>
        </p:spPr>
        <p:txBody>
          <a:bodyPr wrap="square" rtlCol="1">
            <a:spAutoFit/>
          </a:bodyPr>
          <a:lstStyle/>
          <a:p>
            <a:endParaRPr lang="fa-IR" sz="2000" dirty="0">
              <a:solidFill>
                <a:srgbClr val="FF0000"/>
              </a:solidFill>
              <a:cs typeface="B Koodak" panose="00000700000000000000" pitchFamily="2" charset="-78"/>
            </a:endParaRPr>
          </a:p>
        </p:txBody>
      </p:sp>
      <p:sp>
        <p:nvSpPr>
          <p:cNvPr id="9" name="Oval 8"/>
          <p:cNvSpPr/>
          <p:nvPr/>
        </p:nvSpPr>
        <p:spPr>
          <a:xfrm>
            <a:off x="905799" y="3893788"/>
            <a:ext cx="1400334" cy="1226634"/>
          </a:xfrm>
          <a:prstGeom prst="ellipse">
            <a:avLst/>
          </a:prstGeom>
          <a:solidFill>
            <a:schemeClr val="accent1">
              <a:lumMod val="40000"/>
              <a:lumOff val="60000"/>
              <a:alpha val="7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Koodak" panose="00000700000000000000" pitchFamily="2" charset="-78"/>
              </a:rPr>
              <a:t>1 2</a:t>
            </a:r>
            <a:r>
              <a:rPr lang="fa-IR" sz="2400" dirty="0">
                <a:cs typeface="B Koodak" panose="00000700000000000000" pitchFamily="2" charset="-78"/>
              </a:rPr>
              <a:t> </a:t>
            </a:r>
          </a:p>
          <a:p>
            <a:pPr algn="ctr"/>
            <a:r>
              <a:rPr lang="fa-IR" sz="2400" dirty="0">
                <a:solidFill>
                  <a:srgbClr val="002060"/>
                </a:solidFill>
                <a:cs typeface="B Koodak" panose="00000700000000000000" pitchFamily="2" charset="-78"/>
              </a:rPr>
              <a:t>3</a:t>
            </a:r>
            <a:r>
              <a:rPr lang="fa-IR" sz="2400" dirty="0">
                <a:cs typeface="B Koodak" panose="00000700000000000000" pitchFamily="2" charset="-78"/>
              </a:rPr>
              <a:t> </a:t>
            </a:r>
            <a:r>
              <a:rPr lang="fa-IR" sz="2400" dirty="0">
                <a:solidFill>
                  <a:srgbClr val="002060"/>
                </a:solidFill>
                <a:cs typeface="B Koodak" panose="00000700000000000000" pitchFamily="2" charset="-78"/>
              </a:rPr>
              <a:t>4</a:t>
            </a:r>
          </a:p>
        </p:txBody>
      </p:sp>
      <p:sp>
        <p:nvSpPr>
          <p:cNvPr id="12" name="Oval 11"/>
          <p:cNvSpPr/>
          <p:nvPr/>
        </p:nvSpPr>
        <p:spPr>
          <a:xfrm>
            <a:off x="2477308" y="3902921"/>
            <a:ext cx="1326996" cy="1226634"/>
          </a:xfrm>
          <a:prstGeom prst="ellipse">
            <a:avLst/>
          </a:prstGeom>
          <a:solidFill>
            <a:srgbClr val="FF0000">
              <a:alpha val="10000"/>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Koodak" panose="00000700000000000000" pitchFamily="2" charset="-78"/>
              </a:rPr>
              <a:t>7 </a:t>
            </a:r>
            <a:endParaRPr lang="en-US" sz="2400" dirty="0">
              <a:solidFill>
                <a:srgbClr val="002060"/>
              </a:solidFill>
              <a:cs typeface="B Koodak" panose="00000700000000000000" pitchFamily="2" charset="-78"/>
            </a:endParaRPr>
          </a:p>
          <a:p>
            <a:pPr algn="ctr"/>
            <a:r>
              <a:rPr lang="fa-IR" sz="2400" dirty="0">
                <a:solidFill>
                  <a:srgbClr val="002060"/>
                </a:solidFill>
                <a:cs typeface="B Koodak" panose="00000700000000000000" pitchFamily="2" charset="-78"/>
              </a:rPr>
              <a:t>8</a:t>
            </a:r>
            <a:r>
              <a:rPr lang="fa-IR" sz="2000" dirty="0">
                <a:cs typeface="B Koodak" panose="00000700000000000000" pitchFamily="2" charset="-78"/>
              </a:rPr>
              <a:t> </a:t>
            </a:r>
          </a:p>
        </p:txBody>
      </p:sp>
      <p:sp>
        <p:nvSpPr>
          <p:cNvPr id="13" name="TextBox 12"/>
          <p:cNvSpPr txBox="1"/>
          <p:nvPr/>
        </p:nvSpPr>
        <p:spPr>
          <a:xfrm>
            <a:off x="1928413" y="4140930"/>
            <a:ext cx="323554" cy="830997"/>
          </a:xfrm>
          <a:prstGeom prst="rect">
            <a:avLst/>
          </a:prstGeom>
          <a:noFill/>
        </p:spPr>
        <p:txBody>
          <a:bodyPr wrap="square" rtlCol="1">
            <a:spAutoFit/>
          </a:bodyPr>
          <a:lstStyle/>
          <a:p>
            <a:r>
              <a:rPr lang="fa-IR" sz="2400" dirty="0">
                <a:solidFill>
                  <a:srgbClr val="002060"/>
                </a:solidFill>
                <a:cs typeface="B Koodak" panose="00000700000000000000" pitchFamily="2" charset="-78"/>
              </a:rPr>
              <a:t>5</a:t>
            </a:r>
          </a:p>
          <a:p>
            <a:r>
              <a:rPr lang="fa-IR" sz="2400" dirty="0">
                <a:solidFill>
                  <a:srgbClr val="002060"/>
                </a:solidFill>
                <a:cs typeface="B Koodak" panose="00000700000000000000" pitchFamily="2" charset="-78"/>
              </a:rPr>
              <a:t>6</a:t>
            </a:r>
          </a:p>
        </p:txBody>
      </p:sp>
      <p:sp>
        <p:nvSpPr>
          <p:cNvPr id="15" name="TextBox 14"/>
          <p:cNvSpPr txBox="1"/>
          <p:nvPr/>
        </p:nvSpPr>
        <p:spPr>
          <a:xfrm>
            <a:off x="847492" y="3786588"/>
            <a:ext cx="279468" cy="369332"/>
          </a:xfrm>
          <a:prstGeom prst="rect">
            <a:avLst/>
          </a:prstGeom>
          <a:noFill/>
        </p:spPr>
        <p:txBody>
          <a:bodyPr wrap="square" rtlCol="1">
            <a:spAutoFit/>
          </a:bodyPr>
          <a:lstStyle/>
          <a:p>
            <a:r>
              <a:rPr lang="en-US" dirty="0">
                <a:solidFill>
                  <a:schemeClr val="accent1">
                    <a:lumMod val="50000"/>
                  </a:schemeClr>
                </a:solidFill>
              </a:rPr>
              <a:t>A</a:t>
            </a:r>
            <a:r>
              <a:rPr lang="en-US" dirty="0"/>
              <a:t> </a:t>
            </a:r>
            <a:endParaRPr lang="fa-IR" dirty="0"/>
          </a:p>
        </p:txBody>
      </p:sp>
      <p:sp>
        <p:nvSpPr>
          <p:cNvPr id="11" name="TextBox 10"/>
          <p:cNvSpPr txBox="1"/>
          <p:nvPr/>
        </p:nvSpPr>
        <p:spPr>
          <a:xfrm>
            <a:off x="624468" y="1894373"/>
            <a:ext cx="446049" cy="369332"/>
          </a:xfrm>
          <a:prstGeom prst="rect">
            <a:avLst/>
          </a:prstGeom>
          <a:noFill/>
        </p:spPr>
        <p:txBody>
          <a:bodyPr wrap="square" rtlCol="1">
            <a:spAutoFit/>
          </a:bodyPr>
          <a:lstStyle/>
          <a:p>
            <a:r>
              <a:rPr lang="en-US" dirty="0">
                <a:solidFill>
                  <a:schemeClr val="accent2">
                    <a:lumMod val="75000"/>
                  </a:schemeClr>
                </a:solidFill>
              </a:rPr>
              <a:t>A</a:t>
            </a:r>
            <a:endParaRPr lang="fa-IR" dirty="0">
              <a:solidFill>
                <a:schemeClr val="accent2">
                  <a:lumMod val="75000"/>
                </a:schemeClr>
              </a:solidFill>
            </a:endParaRPr>
          </a:p>
        </p:txBody>
      </p:sp>
      <p:sp>
        <p:nvSpPr>
          <p:cNvPr id="14" name="TextBox 13"/>
          <p:cNvSpPr txBox="1"/>
          <p:nvPr/>
        </p:nvSpPr>
        <p:spPr>
          <a:xfrm>
            <a:off x="3339791" y="1937473"/>
            <a:ext cx="418170" cy="369332"/>
          </a:xfrm>
          <a:prstGeom prst="rect">
            <a:avLst/>
          </a:prstGeom>
          <a:noFill/>
        </p:spPr>
        <p:txBody>
          <a:bodyPr wrap="square" rtlCol="1">
            <a:spAutoFit/>
          </a:bodyPr>
          <a:lstStyle/>
          <a:p>
            <a:r>
              <a:rPr lang="en-US" dirty="0">
                <a:solidFill>
                  <a:schemeClr val="accent4">
                    <a:lumMod val="75000"/>
                  </a:schemeClr>
                </a:solidFill>
              </a:rPr>
              <a:t>B </a:t>
            </a:r>
            <a:endParaRPr lang="fa-IR" dirty="0">
              <a:solidFill>
                <a:schemeClr val="accent4">
                  <a:lumMod val="75000"/>
                </a:schemeClr>
              </a:solidFill>
            </a:endParaRPr>
          </a:p>
        </p:txBody>
      </p:sp>
      <p:sp>
        <p:nvSpPr>
          <p:cNvPr id="16" name="Rectangle 15"/>
          <p:cNvSpPr/>
          <p:nvPr/>
        </p:nvSpPr>
        <p:spPr>
          <a:xfrm>
            <a:off x="5679864" y="1969821"/>
            <a:ext cx="516488" cy="461665"/>
          </a:xfrm>
          <a:prstGeom prst="rect">
            <a:avLst/>
          </a:prstGeom>
        </p:spPr>
        <p:txBody>
          <a:bodyPr wrap="none">
            <a:spAutoFit/>
          </a:bodyPr>
          <a:lstStyle/>
          <a:p>
            <a:r>
              <a:rPr lang="en-US" sz="2400" dirty="0">
                <a:solidFill>
                  <a:schemeClr val="accent2">
                    <a:lumMod val="50000"/>
                  </a:schemeClr>
                </a:solidFill>
                <a:cs typeface="B Koodak" panose="00000700000000000000" pitchFamily="2" charset="-78"/>
              </a:rPr>
              <a:t>A=</a:t>
            </a:r>
            <a:endParaRPr lang="fa-IR" sz="2400" dirty="0">
              <a:solidFill>
                <a:schemeClr val="accent2">
                  <a:lumMod val="50000"/>
                </a:schemeClr>
              </a:solidFill>
            </a:endParaRPr>
          </a:p>
        </p:txBody>
      </p:sp>
      <p:sp>
        <p:nvSpPr>
          <p:cNvPr id="17" name="Rectangle 16"/>
          <p:cNvSpPr/>
          <p:nvPr/>
        </p:nvSpPr>
        <p:spPr>
          <a:xfrm>
            <a:off x="6057528" y="1943215"/>
            <a:ext cx="1515158" cy="461665"/>
          </a:xfrm>
          <a:prstGeom prst="rect">
            <a:avLst/>
          </a:prstGeom>
        </p:spPr>
        <p:txBody>
          <a:bodyPr wrap="none">
            <a:spAutoFit/>
          </a:bodyPr>
          <a:lstStyle/>
          <a:p>
            <a:r>
              <a:rPr lang="en-US" sz="2400" dirty="0">
                <a:solidFill>
                  <a:schemeClr val="accent2">
                    <a:lumMod val="50000"/>
                  </a:schemeClr>
                </a:solidFill>
                <a:cs typeface="B Koodak" panose="00000700000000000000" pitchFamily="2" charset="-78"/>
              </a:rPr>
              <a:t>{a b c s f k}</a:t>
            </a:r>
          </a:p>
        </p:txBody>
      </p:sp>
      <p:sp>
        <p:nvSpPr>
          <p:cNvPr id="18" name="Rectangle 17"/>
          <p:cNvSpPr/>
          <p:nvPr/>
        </p:nvSpPr>
        <p:spPr>
          <a:xfrm>
            <a:off x="5679864" y="2604293"/>
            <a:ext cx="559769" cy="523220"/>
          </a:xfrm>
          <a:prstGeom prst="rect">
            <a:avLst/>
          </a:prstGeom>
        </p:spPr>
        <p:txBody>
          <a:bodyPr wrap="none">
            <a:spAutoFit/>
          </a:bodyPr>
          <a:lstStyle/>
          <a:p>
            <a:r>
              <a:rPr lang="en-US" sz="2800" dirty="0">
                <a:solidFill>
                  <a:schemeClr val="accent4">
                    <a:lumMod val="50000"/>
                  </a:schemeClr>
                </a:solidFill>
                <a:cs typeface="B Koodak" panose="00000700000000000000" pitchFamily="2" charset="-78"/>
              </a:rPr>
              <a:t>B=</a:t>
            </a:r>
            <a:endParaRPr lang="fa-IR" sz="2800" dirty="0">
              <a:solidFill>
                <a:schemeClr val="accent4">
                  <a:lumMod val="50000"/>
                </a:schemeClr>
              </a:solidFill>
            </a:endParaRPr>
          </a:p>
        </p:txBody>
      </p:sp>
      <p:sp>
        <p:nvSpPr>
          <p:cNvPr id="19" name="Rectangle 18"/>
          <p:cNvSpPr/>
          <p:nvPr/>
        </p:nvSpPr>
        <p:spPr>
          <a:xfrm>
            <a:off x="6108022" y="2647351"/>
            <a:ext cx="1414170" cy="461665"/>
          </a:xfrm>
          <a:prstGeom prst="rect">
            <a:avLst/>
          </a:prstGeom>
        </p:spPr>
        <p:txBody>
          <a:bodyPr wrap="none">
            <a:spAutoFit/>
          </a:bodyPr>
          <a:lstStyle/>
          <a:p>
            <a:r>
              <a:rPr lang="en-US" sz="2400" dirty="0">
                <a:solidFill>
                  <a:schemeClr val="accent4">
                    <a:lumMod val="50000"/>
                  </a:schemeClr>
                </a:solidFill>
                <a:cs typeface="B Koodak" panose="00000700000000000000" pitchFamily="2" charset="-78"/>
              </a:rPr>
              <a:t>{m n s f k}</a:t>
            </a:r>
            <a:endParaRPr lang="fa-IR" sz="2400" dirty="0">
              <a:solidFill>
                <a:schemeClr val="accent4">
                  <a:lumMod val="50000"/>
                </a:schemeClr>
              </a:solidFill>
              <a:cs typeface="B Koodak" panose="00000700000000000000" pitchFamily="2" charset="-78"/>
            </a:endParaRPr>
          </a:p>
        </p:txBody>
      </p:sp>
      <p:sp>
        <p:nvSpPr>
          <p:cNvPr id="20" name="TextBox 19"/>
          <p:cNvSpPr txBox="1"/>
          <p:nvPr/>
        </p:nvSpPr>
        <p:spPr>
          <a:xfrm>
            <a:off x="3548876" y="3747997"/>
            <a:ext cx="669073" cy="369332"/>
          </a:xfrm>
          <a:prstGeom prst="rect">
            <a:avLst/>
          </a:prstGeom>
          <a:noFill/>
        </p:spPr>
        <p:txBody>
          <a:bodyPr wrap="square" rtlCol="1">
            <a:spAutoFit/>
          </a:bodyPr>
          <a:lstStyle/>
          <a:p>
            <a:r>
              <a:rPr lang="en-US" dirty="0">
                <a:solidFill>
                  <a:srgbClr val="C00000"/>
                </a:solidFill>
              </a:rPr>
              <a:t>B</a:t>
            </a:r>
            <a:endParaRPr lang="fa-IR" dirty="0">
              <a:solidFill>
                <a:srgbClr val="C00000"/>
              </a:solidFill>
            </a:endParaRPr>
          </a:p>
        </p:txBody>
      </p:sp>
      <p:sp>
        <p:nvSpPr>
          <p:cNvPr id="21" name="TextBox 20"/>
          <p:cNvSpPr txBox="1"/>
          <p:nvPr/>
        </p:nvSpPr>
        <p:spPr>
          <a:xfrm>
            <a:off x="3891758" y="4276375"/>
            <a:ext cx="1237646" cy="523220"/>
          </a:xfrm>
          <a:prstGeom prst="rect">
            <a:avLst/>
          </a:prstGeom>
          <a:noFill/>
        </p:spPr>
        <p:txBody>
          <a:bodyPr wrap="square" rtlCol="1">
            <a:spAutoFit/>
          </a:bodyPr>
          <a:lstStyle/>
          <a:p>
            <a:pPr algn="r" rtl="1"/>
            <a:r>
              <a:rPr lang="fa-IR" sz="2800" dirty="0">
                <a:solidFill>
                  <a:srgbClr val="FF0000"/>
                </a:solidFill>
                <a:cs typeface="B Koodak" panose="00000700000000000000" pitchFamily="2" charset="-78"/>
              </a:rPr>
              <a:t>{5،6}</a:t>
            </a:r>
          </a:p>
        </p:txBody>
      </p:sp>
      <p:grpSp>
        <p:nvGrpSpPr>
          <p:cNvPr id="22" name="Group 21"/>
          <p:cNvGrpSpPr/>
          <p:nvPr/>
        </p:nvGrpSpPr>
        <p:grpSpPr>
          <a:xfrm>
            <a:off x="4364392" y="321878"/>
            <a:ext cx="7519547" cy="995449"/>
            <a:chOff x="4506990" y="3772638"/>
            <a:chExt cx="7519547" cy="995449"/>
          </a:xfrm>
        </p:grpSpPr>
        <p:sp>
          <p:nvSpPr>
            <p:cNvPr id="23" name="TextBox 22"/>
            <p:cNvSpPr txBox="1"/>
            <p:nvPr/>
          </p:nvSpPr>
          <p:spPr>
            <a:xfrm>
              <a:off x="9569955" y="407583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24" name="Straight Connector 23"/>
            <p:cNvCxnSpPr/>
            <p:nvPr/>
          </p:nvCxnSpPr>
          <p:spPr>
            <a:xfrm flipV="1">
              <a:off x="4506990" y="4306511"/>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23438" y1="41059" x2="25938" y2="42353"/>
                          <a14:foregroundMark x1="34500" y1="42765" x2="36938" y2="40824"/>
                          <a14:foregroundMark x1="54500" y1="23471" x2="53625" y2="26882"/>
                          <a14:foregroundMark x1="65313" y1="42353" x2="67063" y2="47412"/>
                          <a14:foregroundMark x1="68438" y1="42529" x2="70688" y2="34706"/>
                          <a14:foregroundMark x1="49563" y1="48882" x2="53375" y2="35529"/>
                          <a14:foregroundMark x1="60563" y1="55000" x2="42125" y2="67706"/>
                          <a14:foregroundMark x1="41000" y1="51647" x2="56063" y2="55647"/>
                          <a14:foregroundMark x1="39438" y1="57765" x2="33563" y2="52294"/>
                          <a14:foregroundMark x1="50250" y1="55235" x2="45063" y2="56529"/>
                          <a14:foregroundMark x1="51563" y1="35765" x2="42125" y2="34059"/>
                          <a14:foregroundMark x1="27500" y1="19235" x2="27063" y2="19882"/>
                          <a14:foregroundMark x1="73188" y1="60941" x2="71813" y2="62000"/>
                        </a14:backgroundRemoval>
                      </a14:imgEffect>
                    </a14:imgLayer>
                  </a14:imgProps>
                </a:ext>
                <a:ext uri="{28A0092B-C50C-407E-A947-70E740481C1C}">
                  <a14:useLocalDpi xmlns:a14="http://schemas.microsoft.com/office/drawing/2010/main" val="0"/>
                </a:ext>
              </a:extLst>
            </a:blip>
            <a:srcRect l="19418" t="12275" r="18069" b="30583"/>
            <a:stretch/>
          </p:blipFill>
          <p:spPr>
            <a:xfrm>
              <a:off x="11001593" y="3772638"/>
              <a:ext cx="1024944" cy="995449"/>
            </a:xfrm>
            <a:prstGeom prst="rect">
              <a:avLst/>
            </a:prstGeom>
          </p:spPr>
        </p:pic>
      </p:grpSp>
      <p:sp>
        <p:nvSpPr>
          <p:cNvPr id="28" name="Rectangle 27"/>
          <p:cNvSpPr/>
          <p:nvPr/>
        </p:nvSpPr>
        <p:spPr>
          <a:xfrm>
            <a:off x="4891669" y="4282095"/>
            <a:ext cx="6992270" cy="400110"/>
          </a:xfrm>
          <a:prstGeom prst="rect">
            <a:avLst/>
          </a:prstGeom>
        </p:spPr>
        <p:txBody>
          <a:bodyPr wrap="square">
            <a:spAutoFit/>
          </a:bodyPr>
          <a:lstStyle/>
          <a:p>
            <a:pPr algn="r" rtl="1"/>
            <a:r>
              <a:rPr lang="fa-IR" sz="2000" dirty="0">
                <a:latin typeface="Times New Roman" panose="02020603050405020304" pitchFamily="18" charset="0"/>
                <a:cs typeface="B Koodak" panose="00000700000000000000" pitchFamily="2" charset="-78"/>
              </a:rPr>
              <a:t>کدام عددها هم در منحنی بسته مربوط به </a:t>
            </a:r>
            <a:r>
              <a:rPr lang="en-US" sz="2000" dirty="0">
                <a:latin typeface="Times New Roman" panose="02020603050405020304" pitchFamily="18" charset="0"/>
                <a:cs typeface="B Koodak" panose="00000700000000000000" pitchFamily="2" charset="-78"/>
              </a:rPr>
              <a:t>A</a:t>
            </a:r>
            <a:r>
              <a:rPr lang="fa-IR" sz="2000" dirty="0">
                <a:latin typeface="Times New Roman" panose="02020603050405020304" pitchFamily="18" charset="0"/>
                <a:cs typeface="B Koodak" panose="00000700000000000000" pitchFamily="2" charset="-78"/>
              </a:rPr>
              <a:t>وهم در منحنی بسته </a:t>
            </a:r>
            <a:r>
              <a:rPr lang="en-US" sz="2000" dirty="0">
                <a:latin typeface="Times New Roman" panose="02020603050405020304" pitchFamily="18" charset="0"/>
                <a:cs typeface="B Koodak" panose="00000700000000000000" pitchFamily="2" charset="-78"/>
              </a:rPr>
              <a:t>B</a:t>
            </a:r>
            <a:r>
              <a:rPr lang="fa-IR" sz="2000" dirty="0">
                <a:latin typeface="Times New Roman" panose="02020603050405020304" pitchFamily="18" charset="0"/>
                <a:cs typeface="B Koodak" panose="00000700000000000000" pitchFamily="2" charset="-78"/>
              </a:rPr>
              <a:t> وجود دارند؟</a:t>
            </a:r>
          </a:p>
        </p:txBody>
      </p:sp>
      <p:sp>
        <p:nvSpPr>
          <p:cNvPr id="29" name="Rectangle 28"/>
          <p:cNvSpPr/>
          <p:nvPr/>
        </p:nvSpPr>
        <p:spPr>
          <a:xfrm>
            <a:off x="926219" y="5493283"/>
            <a:ext cx="10957720" cy="677108"/>
          </a:xfrm>
          <a:prstGeom prst="rect">
            <a:avLst/>
          </a:prstGeom>
        </p:spPr>
        <p:txBody>
          <a:bodyPr wrap="square">
            <a:spAutoFit/>
          </a:bodyPr>
          <a:lstStyle/>
          <a:p>
            <a:pPr algn="r" rtl="1"/>
            <a:r>
              <a:rPr lang="fa-IR" sz="2000" dirty="0">
                <a:latin typeface="Times New Roman" panose="02020603050405020304" pitchFamily="18" charset="0"/>
                <a:cs typeface="B Koodak" panose="00000700000000000000" pitchFamily="2" charset="-78"/>
              </a:rPr>
              <a:t>3-مجموعه عددهای دورقمی و زوج اول را بنویسیدو آن را</a:t>
            </a:r>
            <a:r>
              <a:rPr lang="en-US" sz="2000" dirty="0">
                <a:latin typeface="Times New Roman" panose="02020603050405020304" pitchFamily="18" charset="0"/>
                <a:cs typeface="B Koodak" panose="00000700000000000000" pitchFamily="2" charset="-78"/>
              </a:rPr>
              <a:t>E</a:t>
            </a:r>
            <a:r>
              <a:rPr lang="fa-IR" sz="2000" dirty="0">
                <a:latin typeface="Times New Roman" panose="02020603050405020304" pitchFamily="18" charset="0"/>
                <a:cs typeface="B Koodak" panose="00000700000000000000" pitchFamily="2" charset="-78"/>
              </a:rPr>
              <a:t>بنامید.این مجموعه چند عضو دارد؟</a:t>
            </a:r>
          </a:p>
          <a:p>
            <a:pPr algn="r" rtl="1"/>
            <a:endParaRPr lang="fa-IR" dirty="0">
              <a:latin typeface="Times New Roman" panose="02020603050405020304" pitchFamily="18" charset="0"/>
              <a:cs typeface="B Koodak" panose="00000700000000000000" pitchFamily="2" charset="-78"/>
            </a:endParaRPr>
          </a:p>
        </p:txBody>
      </p:sp>
      <p:sp>
        <p:nvSpPr>
          <p:cNvPr id="42" name="TextBox 41"/>
          <p:cNvSpPr txBox="1"/>
          <p:nvPr/>
        </p:nvSpPr>
        <p:spPr>
          <a:xfrm>
            <a:off x="2671866" y="4113032"/>
            <a:ext cx="323554" cy="830997"/>
          </a:xfrm>
          <a:prstGeom prst="rect">
            <a:avLst/>
          </a:prstGeom>
          <a:noFill/>
        </p:spPr>
        <p:txBody>
          <a:bodyPr wrap="square" rtlCol="1">
            <a:spAutoFit/>
          </a:bodyPr>
          <a:lstStyle/>
          <a:p>
            <a:r>
              <a:rPr lang="fa-IR" sz="2400" dirty="0">
                <a:solidFill>
                  <a:srgbClr val="002060"/>
                </a:solidFill>
                <a:cs typeface="B Koodak" panose="00000700000000000000" pitchFamily="2" charset="-78"/>
              </a:rPr>
              <a:t>5</a:t>
            </a:r>
          </a:p>
          <a:p>
            <a:r>
              <a:rPr lang="fa-IR" sz="2400" dirty="0">
                <a:solidFill>
                  <a:srgbClr val="002060"/>
                </a:solidFill>
                <a:cs typeface="B Koodak" panose="00000700000000000000" pitchFamily="2" charset="-78"/>
              </a:rPr>
              <a:t>6</a:t>
            </a:r>
          </a:p>
        </p:txBody>
      </p:sp>
      <p:sp>
        <p:nvSpPr>
          <p:cNvPr id="44" name="Rectangle 43"/>
          <p:cNvSpPr/>
          <p:nvPr/>
        </p:nvSpPr>
        <p:spPr>
          <a:xfrm>
            <a:off x="-1442034" y="6036414"/>
            <a:ext cx="6096000" cy="461665"/>
          </a:xfrm>
          <a:prstGeom prst="rect">
            <a:avLst/>
          </a:prstGeom>
        </p:spPr>
        <p:txBody>
          <a:bodyPr>
            <a:spAutoFit/>
          </a:bodyPr>
          <a:lstStyle/>
          <a:p>
            <a:pPr algn="r" rtl="1"/>
            <a:r>
              <a:rPr lang="en-US" sz="2400" dirty="0">
                <a:solidFill>
                  <a:srgbClr val="FF0000"/>
                </a:solidFill>
                <a:latin typeface="Times New Roman" panose="02020603050405020304" pitchFamily="18" charset="0"/>
                <a:cs typeface="B Koodak" panose="00000700000000000000" pitchFamily="2" charset="-78"/>
              </a:rPr>
              <a:t>E={}</a:t>
            </a:r>
            <a:r>
              <a:rPr lang="fa-IR" sz="2400" dirty="0">
                <a:solidFill>
                  <a:srgbClr val="FF0000"/>
                </a:solidFill>
                <a:latin typeface="Times New Roman" panose="02020603050405020304" pitchFamily="18" charset="0"/>
                <a:cs typeface="B Koodak" panose="00000700000000000000" pitchFamily="2" charset="-78"/>
              </a:rPr>
              <a:t> </a:t>
            </a:r>
            <a:r>
              <a:rPr lang="fa-IR" sz="2400" dirty="0">
                <a:latin typeface="Times New Roman" panose="02020603050405020304" pitchFamily="18" charset="0"/>
                <a:cs typeface="B Koodak" panose="00000700000000000000" pitchFamily="2" charset="-78"/>
              </a:rPr>
              <a:t>    </a:t>
            </a:r>
            <a:r>
              <a:rPr lang="fa-IR" sz="2400" dirty="0">
                <a:solidFill>
                  <a:srgbClr val="FF0000"/>
                </a:solidFill>
                <a:latin typeface="Times New Roman" panose="02020603050405020304" pitchFamily="18" charset="0"/>
                <a:cs typeface="B Koodak" panose="00000700000000000000" pitchFamily="2" charset="-78"/>
              </a:rPr>
              <a:t>عضوی ندارد</a:t>
            </a:r>
          </a:p>
        </p:txBody>
      </p:sp>
    </p:spTree>
    <p:extLst>
      <p:ext uri="{BB962C8B-B14F-4D97-AF65-F5344CB8AC3E}">
        <p14:creationId xmlns:p14="http://schemas.microsoft.com/office/powerpoint/2010/main" val="387649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3.33333E-6 1.48148E-6 L 3.33333E-6 -0.07222 " pathEditMode="relative" rAng="0" ptsTypes="AA">
                                      <p:cBhvr>
                                        <p:cTn id="14" dur="250" accel="50000" decel="50000" autoRev="1" fill="hold">
                                          <p:stCondLst>
                                            <p:cond delay="0"/>
                                          </p:stCondLst>
                                        </p:cTn>
                                        <p:tgtEl>
                                          <p:spTgt spid="6">
                                            <p:txEl>
                                              <p:pRg st="0" end="0"/>
                                            </p:txEl>
                                          </p:spTgt>
                                        </p:tgtEl>
                                        <p:attrNameLst>
                                          <p:attrName>ppt_x</p:attrName>
                                          <p:attrName>ppt_y</p:attrName>
                                        </p:attrNameLst>
                                      </p:cBhvr>
                                      <p:rCtr x="0" y="-3611"/>
                                    </p:animMotion>
                                    <p:animRot by="1500000">
                                      <p:cBhvr>
                                        <p:cTn id="15" dur="125" fill="hold">
                                          <p:stCondLst>
                                            <p:cond delay="0"/>
                                          </p:stCondLst>
                                        </p:cTn>
                                        <p:tgtEl>
                                          <p:spTgt spid="6">
                                            <p:txEl>
                                              <p:pRg st="0" end="0"/>
                                            </p:txEl>
                                          </p:spTgt>
                                        </p:tgtEl>
                                        <p:attrNameLst>
                                          <p:attrName>r</p:attrName>
                                        </p:attrNameLst>
                                      </p:cBhvr>
                                    </p:animRot>
                                    <p:animRot by="-1500000">
                                      <p:cBhvr>
                                        <p:cTn id="16" dur="125" fill="hold">
                                          <p:stCondLst>
                                            <p:cond delay="125"/>
                                          </p:stCondLst>
                                        </p:cTn>
                                        <p:tgtEl>
                                          <p:spTgt spid="6">
                                            <p:txEl>
                                              <p:pRg st="0" end="0"/>
                                            </p:txEl>
                                          </p:spTgt>
                                        </p:tgtEl>
                                        <p:attrNameLst>
                                          <p:attrName>r</p:attrName>
                                        </p:attrNameLst>
                                      </p:cBhvr>
                                    </p:animRot>
                                    <p:animRot by="-1500000">
                                      <p:cBhvr>
                                        <p:cTn id="17" dur="125" fill="hold">
                                          <p:stCondLst>
                                            <p:cond delay="250"/>
                                          </p:stCondLst>
                                        </p:cTn>
                                        <p:tgtEl>
                                          <p:spTgt spid="6">
                                            <p:txEl>
                                              <p:pRg st="0" end="0"/>
                                            </p:txEl>
                                          </p:spTgt>
                                        </p:tgtEl>
                                        <p:attrNameLst>
                                          <p:attrName>r</p:attrName>
                                        </p:attrNameLst>
                                      </p:cBhvr>
                                    </p:animRot>
                                    <p:animRot by="1500000">
                                      <p:cBhvr>
                                        <p:cTn id="18" dur="125" fill="hold">
                                          <p:stCondLst>
                                            <p:cond delay="375"/>
                                          </p:stCondLst>
                                        </p:cTn>
                                        <p:tgtEl>
                                          <p:spTgt spid="6">
                                            <p:txEl>
                                              <p:pRg st="0" end="0"/>
                                            </p:txEl>
                                          </p:spTgt>
                                        </p:tgtEl>
                                        <p:attrNameLst>
                                          <p:attrName>r</p:attrName>
                                        </p:attrNameLst>
                                      </p:cBhvr>
                                    </p:animRot>
                                  </p:childTnLst>
                                </p:cTn>
                              </p:par>
                              <p:par>
                                <p:cTn id="19" presetID="34" presetClass="emph" presetSubtype="0" fill="hold" nodeType="withEffect">
                                  <p:stCondLst>
                                    <p:cond delay="0"/>
                                  </p:stCondLst>
                                  <p:iterate type="lt">
                                    <p:tmPct val="10000"/>
                                  </p:iterate>
                                  <p:childTnLst>
                                    <p:animMotion origin="layout" path="M -2.70833E-6 -2.96296E-6 L -2.70833E-6 -0.07222 " pathEditMode="relative" rAng="0" ptsTypes="AA">
                                      <p:cBhvr>
                                        <p:cTn id="20" dur="250" accel="50000" decel="50000" autoRev="1" fill="hold">
                                          <p:stCondLst>
                                            <p:cond delay="0"/>
                                          </p:stCondLst>
                                        </p:cTn>
                                        <p:tgtEl>
                                          <p:spTgt spid="6">
                                            <p:txEl>
                                              <p:pRg st="1" end="1"/>
                                            </p:txEl>
                                          </p:spTgt>
                                        </p:tgtEl>
                                        <p:attrNameLst>
                                          <p:attrName>ppt_x</p:attrName>
                                          <p:attrName>ppt_y</p:attrName>
                                        </p:attrNameLst>
                                      </p:cBhvr>
                                      <p:rCtr x="0" y="-3611"/>
                                    </p:animMotion>
                                    <p:animRot by="1500000">
                                      <p:cBhvr>
                                        <p:cTn id="21" dur="125" fill="hold">
                                          <p:stCondLst>
                                            <p:cond delay="0"/>
                                          </p:stCondLst>
                                        </p:cTn>
                                        <p:tgtEl>
                                          <p:spTgt spid="6">
                                            <p:txEl>
                                              <p:pRg st="1" end="1"/>
                                            </p:txEl>
                                          </p:spTgt>
                                        </p:tgtEl>
                                        <p:attrNameLst>
                                          <p:attrName>r</p:attrName>
                                        </p:attrNameLst>
                                      </p:cBhvr>
                                    </p:animRot>
                                    <p:animRot by="-1500000">
                                      <p:cBhvr>
                                        <p:cTn id="22" dur="125" fill="hold">
                                          <p:stCondLst>
                                            <p:cond delay="125"/>
                                          </p:stCondLst>
                                        </p:cTn>
                                        <p:tgtEl>
                                          <p:spTgt spid="6">
                                            <p:txEl>
                                              <p:pRg st="1" end="1"/>
                                            </p:txEl>
                                          </p:spTgt>
                                        </p:tgtEl>
                                        <p:attrNameLst>
                                          <p:attrName>r</p:attrName>
                                        </p:attrNameLst>
                                      </p:cBhvr>
                                    </p:animRot>
                                    <p:animRot by="-1500000">
                                      <p:cBhvr>
                                        <p:cTn id="23" dur="125" fill="hold">
                                          <p:stCondLst>
                                            <p:cond delay="250"/>
                                          </p:stCondLst>
                                        </p:cTn>
                                        <p:tgtEl>
                                          <p:spTgt spid="6">
                                            <p:txEl>
                                              <p:pRg st="1" end="1"/>
                                            </p:txEl>
                                          </p:spTgt>
                                        </p:tgtEl>
                                        <p:attrNameLst>
                                          <p:attrName>r</p:attrName>
                                        </p:attrNameLst>
                                      </p:cBhvr>
                                    </p:animRot>
                                    <p:animRot by="1500000">
                                      <p:cBhvr>
                                        <p:cTn id="24" dur="125" fill="hold">
                                          <p:stCondLst>
                                            <p:cond delay="375"/>
                                          </p:stCondLst>
                                        </p:cTn>
                                        <p:tgtEl>
                                          <p:spTgt spid="6">
                                            <p:txEl>
                                              <p:pRg st="1" end="1"/>
                                            </p:txEl>
                                          </p:spTgt>
                                        </p:tgtEl>
                                        <p:attrNameLst>
                                          <p:attrName>r</p:attrName>
                                        </p:attrNameLst>
                                      </p:cBhvr>
                                    </p:animRot>
                                  </p:childTnLst>
                                </p:cTn>
                              </p:par>
                              <p:par>
                                <p:cTn id="25" presetID="34" presetClass="emph" presetSubtype="0" fill="hold" nodeType="with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7">
                                            <p:txEl>
                                              <p:pRg st="0" end="0"/>
                                            </p:txEl>
                                          </p:spTgt>
                                        </p:tgtEl>
                                        <p:attrNameLst>
                                          <p:attrName>ppt_x</p:attrName>
                                          <p:attrName>ppt_y</p:attrName>
                                        </p:attrNameLst>
                                      </p:cBhvr>
                                    </p:animMotion>
                                    <p:animRot by="1500000">
                                      <p:cBhvr>
                                        <p:cTn id="27" dur="125" fill="hold">
                                          <p:stCondLst>
                                            <p:cond delay="0"/>
                                          </p:stCondLst>
                                        </p:cTn>
                                        <p:tgtEl>
                                          <p:spTgt spid="7">
                                            <p:txEl>
                                              <p:pRg st="0" end="0"/>
                                            </p:txEl>
                                          </p:spTgt>
                                        </p:tgtEl>
                                        <p:attrNameLst>
                                          <p:attrName>r</p:attrName>
                                        </p:attrNameLst>
                                      </p:cBhvr>
                                    </p:animRot>
                                    <p:animRot by="-1500000">
                                      <p:cBhvr>
                                        <p:cTn id="28" dur="125" fill="hold">
                                          <p:stCondLst>
                                            <p:cond delay="125"/>
                                          </p:stCondLst>
                                        </p:cTn>
                                        <p:tgtEl>
                                          <p:spTgt spid="7">
                                            <p:txEl>
                                              <p:pRg st="0" end="0"/>
                                            </p:txEl>
                                          </p:spTgt>
                                        </p:tgtEl>
                                        <p:attrNameLst>
                                          <p:attrName>r</p:attrName>
                                        </p:attrNameLst>
                                      </p:cBhvr>
                                    </p:animRot>
                                    <p:animRot by="-1500000">
                                      <p:cBhvr>
                                        <p:cTn id="29" dur="125" fill="hold">
                                          <p:stCondLst>
                                            <p:cond delay="250"/>
                                          </p:stCondLst>
                                        </p:cTn>
                                        <p:tgtEl>
                                          <p:spTgt spid="7">
                                            <p:txEl>
                                              <p:pRg st="0" end="0"/>
                                            </p:txEl>
                                          </p:spTgt>
                                        </p:tgtEl>
                                        <p:attrNameLst>
                                          <p:attrName>r</p:attrName>
                                        </p:attrNameLst>
                                      </p:cBhvr>
                                    </p:animRot>
                                    <p:animRot by="1500000">
                                      <p:cBhvr>
                                        <p:cTn id="30" dur="125" fill="hold">
                                          <p:stCondLst>
                                            <p:cond delay="375"/>
                                          </p:stCondLst>
                                        </p:cTn>
                                        <p:tgtEl>
                                          <p:spTgt spid="7">
                                            <p:txEl>
                                              <p:pRg st="0" end="0"/>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 calcmode="lin" valueType="num">
                                      <p:cBhvr>
                                        <p:cTn id="42" dur="1000" fill="hold"/>
                                        <p:tgtEl>
                                          <p:spTgt spid="18"/>
                                        </p:tgtEl>
                                        <p:attrNameLst>
                                          <p:attrName>style.rotation</p:attrName>
                                        </p:attrNameLst>
                                      </p:cBhvr>
                                      <p:tavLst>
                                        <p:tav tm="0">
                                          <p:val>
                                            <p:fltVal val="90"/>
                                          </p:val>
                                        </p:tav>
                                        <p:tav tm="100000">
                                          <p:val>
                                            <p:fltVal val="0"/>
                                          </p:val>
                                        </p:tav>
                                      </p:tavLst>
                                    </p:anim>
                                    <p:animEffect transition="in" filter="fade">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34" presetClass="emph" presetSubtype="0" fill="hold" nodeType="clickEffect">
                                  <p:stCondLst>
                                    <p:cond delay="0"/>
                                  </p:stCondLst>
                                  <p:iterate type="lt">
                                    <p:tmPct val="10000"/>
                                  </p:iterate>
                                  <p:childTnLst>
                                    <p:animMotion origin="layout" path="M -1.04167E-6 4.07407E-6 L -1.04167E-6 -0.07223 " pathEditMode="relative" rAng="0" ptsTypes="AA">
                                      <p:cBhvr>
                                        <p:cTn id="47"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48" dur="125" fill="hold">
                                          <p:stCondLst>
                                            <p:cond delay="0"/>
                                          </p:stCondLst>
                                        </p:cTn>
                                        <p:tgtEl>
                                          <p:spTgt spid="3">
                                            <p:txEl>
                                              <p:pRg st="0" end="0"/>
                                            </p:txEl>
                                          </p:spTgt>
                                        </p:tgtEl>
                                        <p:attrNameLst>
                                          <p:attrName>r</p:attrName>
                                        </p:attrNameLst>
                                      </p:cBhvr>
                                    </p:animRot>
                                    <p:animRot by="-1500000">
                                      <p:cBhvr>
                                        <p:cTn id="49" dur="125" fill="hold">
                                          <p:stCondLst>
                                            <p:cond delay="125"/>
                                          </p:stCondLst>
                                        </p:cTn>
                                        <p:tgtEl>
                                          <p:spTgt spid="3">
                                            <p:txEl>
                                              <p:pRg st="0" end="0"/>
                                            </p:txEl>
                                          </p:spTgt>
                                        </p:tgtEl>
                                        <p:attrNameLst>
                                          <p:attrName>r</p:attrName>
                                        </p:attrNameLst>
                                      </p:cBhvr>
                                    </p:animRot>
                                    <p:animRot by="-1500000">
                                      <p:cBhvr>
                                        <p:cTn id="50" dur="125" fill="hold">
                                          <p:stCondLst>
                                            <p:cond delay="250"/>
                                          </p:stCondLst>
                                        </p:cTn>
                                        <p:tgtEl>
                                          <p:spTgt spid="3">
                                            <p:txEl>
                                              <p:pRg st="0" end="0"/>
                                            </p:txEl>
                                          </p:spTgt>
                                        </p:tgtEl>
                                        <p:attrNameLst>
                                          <p:attrName>r</p:attrName>
                                        </p:attrNameLst>
                                      </p:cBhvr>
                                    </p:animRot>
                                    <p:animRot by="1500000">
                                      <p:cBhvr>
                                        <p:cTn id="51" dur="125" fill="hold">
                                          <p:stCondLst>
                                            <p:cond delay="375"/>
                                          </p:stCondLst>
                                        </p:cTn>
                                        <p:tgtEl>
                                          <p:spTgt spid="3">
                                            <p:txEl>
                                              <p:pRg st="0" end="0"/>
                                            </p:txEl>
                                          </p:spTgt>
                                        </p:tgtEl>
                                        <p:attrNameLst>
                                          <p:attrName>r</p:attrName>
                                        </p:attrNameLst>
                                      </p:cBhvr>
                                    </p:animRot>
                                  </p:childTnLst>
                                </p:cTn>
                              </p:par>
                              <p:par>
                                <p:cTn id="52" presetID="34" presetClass="emph" presetSubtype="0" fill="hold" nodeType="withEffect">
                                  <p:stCondLst>
                                    <p:cond delay="0"/>
                                  </p:stCondLst>
                                  <p:iterate type="lt">
                                    <p:tmPct val="10000"/>
                                  </p:iterate>
                                  <p:childTnLst>
                                    <p:animMotion origin="layout" path="M 0.0 0.0 L 0.0 -0.07213" pathEditMode="relative" ptsTypes="">
                                      <p:cBhvr>
                                        <p:cTn id="53" dur="250" accel="50000" decel="50000" autoRev="1" fill="hold">
                                          <p:stCondLst>
                                            <p:cond delay="0"/>
                                          </p:stCondLst>
                                        </p:cTn>
                                        <p:tgtEl>
                                          <p:spTgt spid="7">
                                            <p:txEl>
                                              <p:pRg st="0" end="0"/>
                                            </p:txEl>
                                          </p:spTgt>
                                        </p:tgtEl>
                                        <p:attrNameLst>
                                          <p:attrName>ppt_x</p:attrName>
                                          <p:attrName>ppt_y</p:attrName>
                                        </p:attrNameLst>
                                      </p:cBhvr>
                                    </p:animMotion>
                                    <p:animRot by="1500000">
                                      <p:cBhvr>
                                        <p:cTn id="54" dur="125" fill="hold">
                                          <p:stCondLst>
                                            <p:cond delay="0"/>
                                          </p:stCondLst>
                                        </p:cTn>
                                        <p:tgtEl>
                                          <p:spTgt spid="7">
                                            <p:txEl>
                                              <p:pRg st="0" end="0"/>
                                            </p:txEl>
                                          </p:spTgt>
                                        </p:tgtEl>
                                        <p:attrNameLst>
                                          <p:attrName>r</p:attrName>
                                        </p:attrNameLst>
                                      </p:cBhvr>
                                    </p:animRot>
                                    <p:animRot by="-1500000">
                                      <p:cBhvr>
                                        <p:cTn id="55" dur="125" fill="hold">
                                          <p:stCondLst>
                                            <p:cond delay="125"/>
                                          </p:stCondLst>
                                        </p:cTn>
                                        <p:tgtEl>
                                          <p:spTgt spid="7">
                                            <p:txEl>
                                              <p:pRg st="0" end="0"/>
                                            </p:txEl>
                                          </p:spTgt>
                                        </p:tgtEl>
                                        <p:attrNameLst>
                                          <p:attrName>r</p:attrName>
                                        </p:attrNameLst>
                                      </p:cBhvr>
                                    </p:animRot>
                                    <p:animRot by="-1500000">
                                      <p:cBhvr>
                                        <p:cTn id="56" dur="125" fill="hold">
                                          <p:stCondLst>
                                            <p:cond delay="250"/>
                                          </p:stCondLst>
                                        </p:cTn>
                                        <p:tgtEl>
                                          <p:spTgt spid="7">
                                            <p:txEl>
                                              <p:pRg st="0" end="0"/>
                                            </p:txEl>
                                          </p:spTgt>
                                        </p:tgtEl>
                                        <p:attrNameLst>
                                          <p:attrName>r</p:attrName>
                                        </p:attrNameLst>
                                      </p:cBhvr>
                                    </p:animRot>
                                    <p:animRot by="1500000">
                                      <p:cBhvr>
                                        <p:cTn id="57" dur="125" fill="hold">
                                          <p:stCondLst>
                                            <p:cond delay="375"/>
                                          </p:stCondLst>
                                        </p:cTn>
                                        <p:tgtEl>
                                          <p:spTgt spid="7">
                                            <p:txEl>
                                              <p:pRg st="0" end="0"/>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dissolv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heel(1)">
                                      <p:cBhvr>
                                        <p:cTn id="72" dur="2000"/>
                                        <p:tgtEl>
                                          <p:spTgt spid="9"/>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heel(1)">
                                      <p:cBhvr>
                                        <p:cTn id="75" dur="2000"/>
                                        <p:tgtEl>
                                          <p:spTgt spid="13"/>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heel(1)">
                                      <p:cBhvr>
                                        <p:cTn id="78" dur="20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heel(1)">
                                      <p:cBhvr>
                                        <p:cTn id="83" dur="2000"/>
                                        <p:tgtEl>
                                          <p:spTgt spid="12"/>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heel(1)">
                                      <p:cBhvr>
                                        <p:cTn id="86" dur="2000"/>
                                        <p:tgtEl>
                                          <p:spTgt spid="20"/>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heel(1)">
                                      <p:cBhvr>
                                        <p:cTn id="89" dur="2000"/>
                                        <p:tgtEl>
                                          <p:spTgt spid="42"/>
                                        </p:tgtEl>
                                      </p:cBhvr>
                                    </p:animEffect>
                                  </p:childTnLst>
                                </p:cTn>
                              </p:par>
                            </p:childTnLst>
                          </p:cTn>
                        </p:par>
                      </p:childTnLst>
                    </p:cTn>
                  </p:par>
                  <p:par>
                    <p:cTn id="90" fill="hold">
                      <p:stCondLst>
                        <p:cond delay="indefinite"/>
                      </p:stCondLst>
                      <p:childTnLst>
                        <p:par>
                          <p:cTn id="91" fill="hold">
                            <p:stCondLst>
                              <p:cond delay="0"/>
                            </p:stCondLst>
                            <p:childTnLst>
                              <p:par>
                                <p:cTn id="92" presetID="35" presetClass="path" presetSubtype="0" accel="50000" decel="50000" fill="hold" grpId="1" nodeType="clickEffect">
                                  <p:stCondLst>
                                    <p:cond delay="0"/>
                                  </p:stCondLst>
                                  <p:childTnLst>
                                    <p:animMotion origin="layout" path="M -2.08333E-6 -4.81481E-6 L -0.05651 -0.00671 " pathEditMode="relative" rAng="0" ptsTypes="AA">
                                      <p:cBhvr>
                                        <p:cTn id="93" dur="2000" fill="hold"/>
                                        <p:tgtEl>
                                          <p:spTgt spid="12"/>
                                        </p:tgtEl>
                                        <p:attrNameLst>
                                          <p:attrName>ppt_x</p:attrName>
                                          <p:attrName>ppt_y</p:attrName>
                                        </p:attrNameLst>
                                      </p:cBhvr>
                                      <p:rCtr x="-2826" y="-347"/>
                                    </p:animMotion>
                                  </p:childTnLst>
                                </p:cTn>
                              </p:par>
                              <p:par>
                                <p:cTn id="94" presetID="35" presetClass="path" presetSubtype="0" accel="50000" decel="50000" fill="hold" grpId="1" nodeType="withEffect">
                                  <p:stCondLst>
                                    <p:cond delay="0"/>
                                  </p:stCondLst>
                                  <p:childTnLst>
                                    <p:animMotion origin="layout" path="M 4.16667E-7 3.7037E-7 L -0.04453 -0.00556 " pathEditMode="relative" rAng="0" ptsTypes="AA">
                                      <p:cBhvr>
                                        <p:cTn id="95" dur="2000" fill="hold"/>
                                        <p:tgtEl>
                                          <p:spTgt spid="20"/>
                                        </p:tgtEl>
                                        <p:attrNameLst>
                                          <p:attrName>ppt_x</p:attrName>
                                          <p:attrName>ppt_y</p:attrName>
                                        </p:attrNameLst>
                                      </p:cBhvr>
                                      <p:rCtr x="-2227" y="-278"/>
                                    </p:animMotion>
                                  </p:childTnLst>
                                </p:cTn>
                              </p:par>
                              <p:par>
                                <p:cTn id="96" presetID="35" presetClass="path" presetSubtype="0" accel="50000" decel="50000" fill="hold" grpId="1" nodeType="withEffect">
                                  <p:stCondLst>
                                    <p:cond delay="0"/>
                                  </p:stCondLst>
                                  <p:childTnLst>
                                    <p:animMotion origin="layout" path="M -1.875E-6 4.81481E-6 L -0.06237 0.00462 " pathEditMode="relative" rAng="0" ptsTypes="AA">
                                      <p:cBhvr>
                                        <p:cTn id="97" dur="2000" fill="hold"/>
                                        <p:tgtEl>
                                          <p:spTgt spid="42"/>
                                        </p:tgtEl>
                                        <p:attrNameLst>
                                          <p:attrName>ppt_x</p:attrName>
                                          <p:attrName>ppt_y</p:attrName>
                                        </p:attrNameLst>
                                      </p:cBhvr>
                                      <p:rCtr x="-3125" y="231"/>
                                    </p:animMotion>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dissolv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fltVal val="0"/>
                                          </p:val>
                                        </p:tav>
                                        <p:tav tm="100000">
                                          <p:val>
                                            <p:strVal val="#ppt_h"/>
                                          </p:val>
                                        </p:tav>
                                      </p:tavLst>
                                    </p:anim>
                                    <p:animEffect transition="in" filter="fade">
                                      <p:cBhvr>
                                        <p:cTn id="109" dur="500"/>
                                        <p:tgtEl>
                                          <p:spTgt spid="21"/>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dissolve">
                                      <p:cBhvr>
                                        <p:cTn id="114" dur="500"/>
                                        <p:tgtEl>
                                          <p:spTgt spid="2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wipe(right)">
                                      <p:cBhvr>
                                        <p:cTn id="1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2" grpId="0" animBg="1"/>
      <p:bldP spid="12" grpId="1" animBg="1"/>
      <p:bldP spid="13" grpId="0"/>
      <p:bldP spid="15" grpId="0"/>
      <p:bldP spid="16" grpId="0"/>
      <p:bldP spid="17" grpId="0"/>
      <p:bldP spid="18" grpId="0"/>
      <p:bldP spid="19" grpId="0"/>
      <p:bldP spid="20" grpId="0"/>
      <p:bldP spid="20" grpId="1"/>
      <p:bldP spid="21" grpId="0"/>
      <p:bldP spid="28" grpId="0"/>
      <p:bldP spid="29" grpId="0"/>
      <p:bldP spid="42" grpId="0"/>
      <p:bldP spid="42" grpId="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097187" y="1875421"/>
                <a:ext cx="10135880" cy="3046988"/>
              </a:xfrm>
              <a:prstGeom prst="rect">
                <a:avLst/>
              </a:prstGeom>
            </p:spPr>
            <p:txBody>
              <a:bodyPr wrap="square">
                <a:spAutoFit/>
              </a:bodyPr>
              <a:lstStyle/>
              <a:p>
                <a:pPr algn="ctr" rtl="1">
                  <a:lnSpc>
                    <a:spcPct val="150000"/>
                  </a:lnSpc>
                </a:pPr>
                <a:r>
                  <a:rPr lang="fa-IR" sz="4400" dirty="0">
                    <a:solidFill>
                      <a:schemeClr val="accent1">
                        <a:lumMod val="50000"/>
                      </a:schemeClr>
                    </a:solidFill>
                    <a:latin typeface="IRAban" panose="02000503000000020002" pitchFamily="2" charset="-78"/>
                    <a:cs typeface="IRAban" panose="02000503000000020002" pitchFamily="2" charset="-78"/>
                    <a:sym typeface="Wingdings" panose="05000000000000000000" pitchFamily="2" charset="2"/>
                  </a:rPr>
                  <a:t></a:t>
                </a:r>
                <a:r>
                  <a:rPr lang="fa-IR" sz="2800" dirty="0">
                    <a:solidFill>
                      <a:schemeClr val="accent1">
                        <a:lumMod val="50000"/>
                      </a:schemeClr>
                    </a:solidFill>
                    <a:latin typeface="IRAban" panose="02000503000000020002" pitchFamily="2" charset="-78"/>
                    <a:cs typeface="IRAban" panose="02000503000000020002" pitchFamily="2" charset="-78"/>
                  </a:rPr>
                  <a:t>اگر در مجموعه ای عضوی وجود نداشته باشد آن را مجموعه تهی می نامیم و با نماد𝜙یا</a:t>
                </a:r>
                <a14:m>
                  <m:oMath xmlns:m="http://schemas.openxmlformats.org/officeDocument/2006/math">
                    <m:r>
                      <a:rPr lang="fa-IR" sz="2800" i="1" dirty="0" smtClean="0">
                        <a:solidFill>
                          <a:schemeClr val="accent1">
                            <a:lumMod val="50000"/>
                          </a:schemeClr>
                        </a:solidFill>
                        <a:latin typeface="Cambria Math" panose="02040503050406030204" pitchFamily="18" charset="0"/>
                        <a:cs typeface="IRAban" panose="02000503000000020002" pitchFamily="2" charset="-78"/>
                      </a:rPr>
                      <m:t>{ </m:t>
                    </m:r>
                    <m:d>
                      <m:dPr>
                        <m:begChr m:val=""/>
                        <m:endChr m:val="}"/>
                        <m:ctrlPr>
                          <a:rPr lang="fa-IR" sz="2800" i="1" dirty="0" smtClean="0">
                            <a:solidFill>
                              <a:schemeClr val="accent1">
                                <a:lumMod val="50000"/>
                              </a:schemeClr>
                            </a:solidFill>
                            <a:latin typeface="Cambria Math" panose="02040503050406030204" pitchFamily="18" charset="0"/>
                            <a:cs typeface="IRAban" panose="02000503000000020002" pitchFamily="2" charset="-78"/>
                          </a:rPr>
                        </m:ctrlPr>
                      </m:dPr>
                      <m:e>
                        <m:r>
                          <a:rPr lang="fa-IR" sz="2800" b="0" i="1" dirty="0" smtClean="0">
                            <a:solidFill>
                              <a:schemeClr val="accent1">
                                <a:lumMod val="50000"/>
                              </a:schemeClr>
                            </a:solidFill>
                            <a:latin typeface="Cambria Math" panose="02040503050406030204" pitchFamily="18" charset="0"/>
                            <a:cs typeface="IRAban" panose="02000503000000020002" pitchFamily="2" charset="-78"/>
                          </a:rPr>
                          <m:t>   </m:t>
                        </m:r>
                      </m:e>
                    </m:d>
                  </m:oMath>
                </a14:m>
                <a:r>
                  <a:rPr lang="fa-IR" sz="2800" dirty="0">
                    <a:solidFill>
                      <a:schemeClr val="accent1">
                        <a:lumMod val="50000"/>
                      </a:schemeClr>
                    </a:solidFill>
                    <a:latin typeface="IRAban" panose="02000503000000020002" pitchFamily="2" charset="-78"/>
                    <a:cs typeface="IRAban" panose="02000503000000020002" pitchFamily="2" charset="-78"/>
                  </a:rPr>
                  <a:t> نمایش می دهیم.توجه شود که این مجموعه با مجموعه {𝜙} یا</a:t>
                </a:r>
                <a14:m>
                  <m:oMath xmlns:m="http://schemas.openxmlformats.org/officeDocument/2006/math">
                    <m:d>
                      <m:dPr>
                        <m:begChr m:val="{"/>
                        <m:endChr m:val=""/>
                        <m:ctrlPr>
                          <a:rPr lang="fa-IR" sz="2800" i="1" dirty="0" smtClean="0">
                            <a:solidFill>
                              <a:schemeClr val="accent1">
                                <a:lumMod val="50000"/>
                              </a:schemeClr>
                            </a:solidFill>
                            <a:latin typeface="Cambria Math" panose="02040503050406030204" pitchFamily="18" charset="0"/>
                            <a:cs typeface="IRAban" panose="02000503000000020002" pitchFamily="2" charset="-78"/>
                          </a:rPr>
                        </m:ctrlPr>
                      </m:dPr>
                      <m:e>
                        <m:r>
                          <a:rPr lang="fa-IR" sz="2800" b="0" i="1" dirty="0" smtClean="0">
                            <a:solidFill>
                              <a:schemeClr val="accent1">
                                <a:lumMod val="50000"/>
                              </a:schemeClr>
                            </a:solidFill>
                            <a:latin typeface="Cambria Math" panose="02040503050406030204" pitchFamily="18" charset="0"/>
                            <a:cs typeface="IRAban" panose="02000503000000020002" pitchFamily="2" charset="-78"/>
                          </a:rPr>
                          <m:t> </m:t>
                        </m:r>
                        <m:r>
                          <a:rPr lang="fa-IR" sz="2800" b="0" i="1" dirty="0" smtClean="0">
                            <a:solidFill>
                              <a:schemeClr val="accent1">
                                <a:lumMod val="50000"/>
                              </a:schemeClr>
                            </a:solidFill>
                            <a:latin typeface="Cambria Math" panose="02040503050406030204" pitchFamily="18" charset="0"/>
                            <a:cs typeface="IRAban" panose="02000503000000020002" pitchFamily="2" charset="-78"/>
                          </a:rPr>
                          <m:t>0</m:t>
                        </m:r>
                      </m:e>
                    </m:d>
                    <m:d>
                      <m:dPr>
                        <m:begChr m:val=""/>
                        <m:endChr m:val="}"/>
                        <m:ctrlPr>
                          <a:rPr lang="fa-IR" sz="2800" i="1" dirty="0" smtClean="0">
                            <a:solidFill>
                              <a:schemeClr val="accent1">
                                <a:lumMod val="50000"/>
                              </a:schemeClr>
                            </a:solidFill>
                            <a:latin typeface="Cambria Math" panose="02040503050406030204" pitchFamily="18" charset="0"/>
                            <a:cs typeface="IRAban" panose="02000503000000020002" pitchFamily="2" charset="-78"/>
                          </a:rPr>
                        </m:ctrlPr>
                      </m:dPr>
                      <m:e>
                        <m:r>
                          <a:rPr lang="fa-IR" sz="2800" b="0" i="1" dirty="0" smtClean="0">
                            <a:solidFill>
                              <a:schemeClr val="accent1">
                                <a:lumMod val="50000"/>
                              </a:schemeClr>
                            </a:solidFill>
                            <a:latin typeface="Cambria Math" panose="02040503050406030204" pitchFamily="18" charset="0"/>
                            <a:cs typeface="IRAban" panose="02000503000000020002" pitchFamily="2" charset="-78"/>
                          </a:rPr>
                          <m:t> </m:t>
                        </m:r>
                      </m:e>
                    </m:d>
                  </m:oMath>
                </a14:m>
                <a:r>
                  <a:rPr lang="fa-IR" sz="2800" dirty="0">
                    <a:solidFill>
                      <a:schemeClr val="accent1">
                        <a:lumMod val="50000"/>
                      </a:schemeClr>
                    </a:solidFill>
                    <a:latin typeface="IRAban" panose="02000503000000020002" pitchFamily="2" charset="-78"/>
                    <a:cs typeface="IRAban" panose="02000503000000020002" pitchFamily="2" charset="-78"/>
                  </a:rPr>
                  <a:t>که هرکدام دارای یک عضو هستند یکی نیست.</a:t>
                </a:r>
              </a:p>
            </p:txBody>
          </p:sp>
        </mc:Choice>
        <mc:Fallback xmlns="">
          <p:sp>
            <p:nvSpPr>
              <p:cNvPr id="3" name="Rectangle 2"/>
              <p:cNvSpPr>
                <a:spLocks noRot="1" noChangeAspect="1" noMove="1" noResize="1" noEditPoints="1" noAdjustHandles="1" noChangeArrowheads="1" noChangeShapeType="1" noTextEdit="1"/>
              </p:cNvSpPr>
              <p:nvPr/>
            </p:nvSpPr>
            <p:spPr>
              <a:xfrm>
                <a:off x="1097187" y="1875421"/>
                <a:ext cx="10135880" cy="3046988"/>
              </a:xfrm>
              <a:prstGeom prst="rect">
                <a:avLst/>
              </a:prstGeom>
              <a:blipFill>
                <a:blip r:embed="rId5"/>
                <a:stretch>
                  <a:fillRect l="-1503" r="-842" b="-10822"/>
                </a:stretch>
              </a:blipFill>
            </p:spPr>
            <p:txBody>
              <a:bodyPr/>
              <a:lstStyle/>
              <a:p>
                <a:r>
                  <a:rPr lang="en-US">
                    <a:noFill/>
                  </a:rPr>
                  <a:t> </a:t>
                </a:r>
              </a:p>
            </p:txBody>
          </p:sp>
        </mc:Fallback>
      </mc:AlternateContent>
      <p:sp>
        <p:nvSpPr>
          <p:cNvPr id="8" name="Rounded Rectangle 7"/>
          <p:cNvSpPr/>
          <p:nvPr/>
        </p:nvSpPr>
        <p:spPr>
          <a:xfrm>
            <a:off x="714214" y="1445424"/>
            <a:ext cx="10901827" cy="3906982"/>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381230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72078" y="2100225"/>
            <a:ext cx="595036" cy="707886"/>
          </a:xfrm>
          <a:prstGeom prst="rect">
            <a:avLst/>
          </a:prstGeom>
        </p:spPr>
        <p:txBody>
          <a:bodyPr wrap="none">
            <a:spAutoFit/>
          </a:bodyPr>
          <a:lstStyle/>
          <a:p>
            <a:pPr algn="r" rtl="1"/>
            <a:r>
              <a:rPr lang="fa-IR" sz="4000" dirty="0">
                <a:solidFill>
                  <a:srgbClr val="FF0000"/>
                </a:solidFill>
                <a:cs typeface="B Koodak" panose="00000700000000000000" pitchFamily="2" charset="-78"/>
              </a:rPr>
              <a:t>✔</a:t>
            </a:r>
          </a:p>
        </p:txBody>
      </p:sp>
      <p:sp>
        <p:nvSpPr>
          <p:cNvPr id="9" name="Rectangle 8"/>
          <p:cNvSpPr/>
          <p:nvPr/>
        </p:nvSpPr>
        <p:spPr>
          <a:xfrm>
            <a:off x="6616944" y="2842637"/>
            <a:ext cx="502061" cy="923330"/>
          </a:xfrm>
          <a:prstGeom prst="rect">
            <a:avLst/>
          </a:prstGeom>
        </p:spPr>
        <p:txBody>
          <a:bodyPr wrap="none">
            <a:spAutoFit/>
          </a:bodyPr>
          <a:lstStyle/>
          <a:p>
            <a:r>
              <a:rPr lang="fa-IR" sz="5400" dirty="0">
                <a:solidFill>
                  <a:srgbClr val="FF0000"/>
                </a:solidFill>
                <a:cs typeface="B Koodak" panose="00000700000000000000" pitchFamily="2" charset="-78"/>
              </a:rPr>
              <a:t>×</a:t>
            </a:r>
            <a:endParaRPr lang="fa-IR" sz="4000" dirty="0"/>
          </a:p>
        </p:txBody>
      </p:sp>
      <p:sp>
        <p:nvSpPr>
          <p:cNvPr id="10" name="Rectangle 9"/>
          <p:cNvSpPr/>
          <p:nvPr/>
        </p:nvSpPr>
        <p:spPr>
          <a:xfrm>
            <a:off x="5037780" y="4853732"/>
            <a:ext cx="212952" cy="923330"/>
          </a:xfrm>
          <a:prstGeom prst="rect">
            <a:avLst/>
          </a:prstGeom>
        </p:spPr>
        <p:txBody>
          <a:bodyPr wrap="square">
            <a:spAutoFit/>
          </a:bodyPr>
          <a:lstStyle/>
          <a:p>
            <a:pPr algn="r" rtl="1"/>
            <a:r>
              <a:rPr lang="fa-IR" sz="5400" dirty="0">
                <a:solidFill>
                  <a:srgbClr val="FF0000"/>
                </a:solidFill>
                <a:cs typeface="B Koodak" panose="00000700000000000000" pitchFamily="2" charset="-78"/>
              </a:rPr>
              <a:t>×</a:t>
            </a:r>
            <a:endParaRPr lang="fa-IR" sz="4000" dirty="0">
              <a:solidFill>
                <a:srgbClr val="FF0000"/>
              </a:solidFill>
              <a:cs typeface="B Koodak" panose="00000700000000000000" pitchFamily="2" charset="-78"/>
            </a:endParaRPr>
          </a:p>
        </p:txBody>
      </p:sp>
      <p:sp>
        <p:nvSpPr>
          <p:cNvPr id="11" name="Rectangle 10"/>
          <p:cNvSpPr/>
          <p:nvPr/>
        </p:nvSpPr>
        <p:spPr>
          <a:xfrm>
            <a:off x="6618565" y="3877733"/>
            <a:ext cx="502061" cy="923330"/>
          </a:xfrm>
          <a:prstGeom prst="rect">
            <a:avLst/>
          </a:prstGeom>
        </p:spPr>
        <p:txBody>
          <a:bodyPr wrap="none">
            <a:spAutoFit/>
          </a:bodyPr>
          <a:lstStyle/>
          <a:p>
            <a:pPr algn="r" rtl="1"/>
            <a:r>
              <a:rPr lang="fa-IR" sz="5400" dirty="0">
                <a:solidFill>
                  <a:srgbClr val="FF0000"/>
                </a:solidFill>
                <a:cs typeface="B Koodak" panose="00000700000000000000" pitchFamily="2" charset="-78"/>
              </a:rPr>
              <a:t>×</a:t>
            </a:r>
          </a:p>
        </p:txBody>
      </p:sp>
      <p:sp>
        <p:nvSpPr>
          <p:cNvPr id="7" name="Rectangle 6"/>
          <p:cNvSpPr/>
          <p:nvPr/>
        </p:nvSpPr>
        <p:spPr>
          <a:xfrm>
            <a:off x="5037780" y="662299"/>
            <a:ext cx="6718507" cy="461665"/>
          </a:xfrm>
          <a:prstGeom prst="rect">
            <a:avLst/>
          </a:prstGeom>
        </p:spPr>
        <p:txBody>
          <a:bodyPr wrap="none">
            <a:spAutoFit/>
          </a:bodyPr>
          <a:lstStyle/>
          <a:p>
            <a:pPr algn="r" rtl="1"/>
            <a:r>
              <a:rPr lang="fa-IR" sz="2400" dirty="0">
                <a:cs typeface="B Koodak" panose="00000700000000000000" pitchFamily="2" charset="-78"/>
              </a:rPr>
              <a:t>4-کدام یک از عبارت های زیر مجموعه تهی را مشخص می کند؟</a:t>
            </a:r>
          </a:p>
        </p:txBody>
      </p:sp>
      <p:sp>
        <p:nvSpPr>
          <p:cNvPr id="8" name="Rectangle 7"/>
          <p:cNvSpPr/>
          <p:nvPr/>
        </p:nvSpPr>
        <p:spPr>
          <a:xfrm>
            <a:off x="8563956" y="2150747"/>
            <a:ext cx="3148619" cy="461665"/>
          </a:xfrm>
          <a:prstGeom prst="rect">
            <a:avLst/>
          </a:prstGeom>
        </p:spPr>
        <p:txBody>
          <a:bodyPr wrap="none">
            <a:spAutoFit/>
          </a:bodyPr>
          <a:lstStyle/>
          <a:p>
            <a:pPr algn="r" rtl="1"/>
            <a:r>
              <a:rPr lang="fa-IR" sz="2400" dirty="0">
                <a:cs typeface="B Koodak" panose="00000700000000000000" pitchFamily="2" charset="-78"/>
              </a:rPr>
              <a:t>الف)عددهای طبیعی بین 5و6</a:t>
            </a:r>
            <a:endParaRPr lang="fa-IR" sz="2400" dirty="0">
              <a:solidFill>
                <a:srgbClr val="FF0000"/>
              </a:solidFill>
              <a:cs typeface="B Koodak" panose="00000700000000000000" pitchFamily="2" charset="-78"/>
            </a:endParaRPr>
          </a:p>
        </p:txBody>
      </p:sp>
      <p:sp>
        <p:nvSpPr>
          <p:cNvPr id="13" name="Rectangle 12"/>
          <p:cNvSpPr/>
          <p:nvPr/>
        </p:nvSpPr>
        <p:spPr>
          <a:xfrm>
            <a:off x="8535102" y="3131195"/>
            <a:ext cx="3177473" cy="461665"/>
          </a:xfrm>
          <a:prstGeom prst="rect">
            <a:avLst/>
          </a:prstGeom>
        </p:spPr>
        <p:txBody>
          <a:bodyPr wrap="none">
            <a:spAutoFit/>
          </a:bodyPr>
          <a:lstStyle/>
          <a:p>
            <a:pPr algn="r" rtl="1"/>
            <a:r>
              <a:rPr lang="fa-IR" sz="2400" dirty="0">
                <a:cs typeface="B Koodak" panose="00000700000000000000" pitchFamily="2" charset="-78"/>
              </a:rPr>
              <a:t>ب)عددهای صحیح بین -1و1</a:t>
            </a:r>
          </a:p>
        </p:txBody>
      </p:sp>
      <p:sp>
        <p:nvSpPr>
          <p:cNvPr id="14" name="Rectangle 13"/>
          <p:cNvSpPr/>
          <p:nvPr/>
        </p:nvSpPr>
        <p:spPr>
          <a:xfrm>
            <a:off x="9308181" y="4121114"/>
            <a:ext cx="2448106" cy="461665"/>
          </a:xfrm>
          <a:prstGeom prst="rect">
            <a:avLst/>
          </a:prstGeom>
        </p:spPr>
        <p:txBody>
          <a:bodyPr wrap="none">
            <a:spAutoFit/>
          </a:bodyPr>
          <a:lstStyle/>
          <a:p>
            <a:pPr algn="r" rtl="1"/>
            <a:r>
              <a:rPr lang="fa-IR" sz="2400" dirty="0">
                <a:cs typeface="B Koodak" panose="00000700000000000000" pitchFamily="2" charset="-78"/>
              </a:rPr>
              <a:t>ج)عددهای اول و زوج </a:t>
            </a:r>
          </a:p>
        </p:txBody>
      </p:sp>
      <p:sp>
        <p:nvSpPr>
          <p:cNvPr id="15" name="Rectangle 14"/>
          <p:cNvSpPr/>
          <p:nvPr/>
        </p:nvSpPr>
        <p:spPr>
          <a:xfrm>
            <a:off x="6279689" y="5019347"/>
            <a:ext cx="5546711" cy="461665"/>
          </a:xfrm>
          <a:prstGeom prst="rect">
            <a:avLst/>
          </a:prstGeom>
        </p:spPr>
        <p:txBody>
          <a:bodyPr wrap="none">
            <a:spAutoFit/>
          </a:bodyPr>
          <a:lstStyle/>
          <a:p>
            <a:pPr algn="r" rtl="1"/>
            <a:r>
              <a:rPr lang="fa-IR" sz="2400" dirty="0">
                <a:cs typeface="B Koodak" panose="00000700000000000000" pitchFamily="2" charset="-78"/>
              </a:rPr>
              <a:t>د)عددهای طبیعی یک رقمی و مضرب 3که اول باشد. </a:t>
            </a:r>
            <a:endParaRPr lang="fa-IR" sz="2400" dirty="0">
              <a:solidFill>
                <a:srgbClr val="FF0000"/>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7" name="TextBox 16"/>
              <p:cNvSpPr txBox="1"/>
              <p:nvPr/>
            </p:nvSpPr>
            <p:spPr>
              <a:xfrm>
                <a:off x="7772118" y="2064522"/>
                <a:ext cx="62491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a:rPr lang="fa-IR" sz="4000" b="0" i="1" smtClean="0">
                                  <a:solidFill>
                                    <a:schemeClr val="accent2">
                                      <a:lumMod val="75000"/>
                                    </a:schemeClr>
                                  </a:solidFill>
                                  <a:latin typeface="Cambria Math" panose="02040503050406030204" pitchFamily="18" charset="0"/>
                                </a:rPr>
                                <m:t> </m:t>
                              </m:r>
                            </m:e>
                          </m:d>
                        </m:e>
                      </m:d>
                    </m:oMath>
                  </m:oMathPara>
                </a14:m>
                <a:endParaRPr lang="en-US" sz="4000" dirty="0">
                  <a:solidFill>
                    <a:schemeClr val="accent2">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772118" y="2064522"/>
                <a:ext cx="624915" cy="6155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687059" y="4044168"/>
                <a:ext cx="79643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m:rPr>
                                  <m:nor/>
                                </m:rPr>
                                <a:rPr lang="fa-IR" sz="4000" b="0" i="0" smtClean="0">
                                  <a:solidFill>
                                    <a:schemeClr val="accent2">
                                      <a:lumMod val="75000"/>
                                    </a:schemeClr>
                                  </a:solidFill>
                                  <a:latin typeface="Cambria Math" panose="02040503050406030204" pitchFamily="18" charset="0"/>
                                  <a:cs typeface="B Koodak" panose="00000700000000000000" pitchFamily="2" charset="-78"/>
                                </a:rPr>
                                <m:t>2</m:t>
                              </m:r>
                            </m:e>
                          </m:d>
                        </m:e>
                      </m:d>
                    </m:oMath>
                  </m:oMathPara>
                </a14:m>
                <a:endParaRPr lang="en-US" sz="4000" dirty="0">
                  <a:solidFill>
                    <a:schemeClr val="accent2">
                      <a:lumMod val="7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87059" y="4044168"/>
                <a:ext cx="796435" cy="61555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686357" y="2973416"/>
                <a:ext cx="79643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m:rPr>
                                  <m:nor/>
                                </m:rPr>
                                <a:rPr lang="fa-IR" sz="4000" b="0" i="0" smtClean="0">
                                  <a:solidFill>
                                    <a:schemeClr val="accent2">
                                      <a:lumMod val="75000"/>
                                    </a:schemeClr>
                                  </a:solidFill>
                                  <a:latin typeface="Cambria Math" panose="02040503050406030204" pitchFamily="18" charset="0"/>
                                  <a:cs typeface="B Koodak" panose="00000700000000000000" pitchFamily="2" charset="-78"/>
                                </a:rPr>
                                <m:t>0</m:t>
                              </m:r>
                            </m:e>
                          </m:d>
                        </m:e>
                      </m:d>
                    </m:oMath>
                  </m:oMathPara>
                </a14:m>
                <a:endParaRPr lang="en-US" sz="4000" dirty="0">
                  <a:solidFill>
                    <a:schemeClr val="accent2">
                      <a:lumMod val="75000"/>
                    </a:schemeClr>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686357" y="2973416"/>
                <a:ext cx="796435" cy="61555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483254" y="4942402"/>
                <a:ext cx="79643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m:rPr>
                                  <m:nor/>
                                </m:rPr>
                                <a:rPr lang="fa-IR" sz="4000" b="0" i="0" smtClean="0">
                                  <a:solidFill>
                                    <a:schemeClr val="accent2">
                                      <a:lumMod val="75000"/>
                                    </a:schemeClr>
                                  </a:solidFill>
                                  <a:latin typeface="Cambria Math" panose="02040503050406030204" pitchFamily="18" charset="0"/>
                                  <a:cs typeface="B Koodak" panose="00000700000000000000" pitchFamily="2" charset="-78"/>
                                </a:rPr>
                                <m:t>3</m:t>
                              </m:r>
                            </m:e>
                          </m:d>
                        </m:e>
                      </m:d>
                    </m:oMath>
                  </m:oMathPara>
                </a14:m>
                <a:endParaRPr lang="en-US" sz="4000" dirty="0">
                  <a:solidFill>
                    <a:schemeClr val="accent2">
                      <a:lumMod val="75000"/>
                    </a:schemeClr>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3254" y="4942402"/>
                <a:ext cx="796435" cy="615553"/>
              </a:xfrm>
              <a:prstGeom prst="rect">
                <a:avLst/>
              </a:prstGeom>
              <a:blipFill>
                <a:blip r:embed="rId11"/>
                <a:stretch>
                  <a:fillRect/>
                </a:stretch>
              </a:blipFill>
            </p:spPr>
            <p:txBody>
              <a:bodyPr/>
              <a:lstStyle/>
              <a:p>
                <a:r>
                  <a:rPr lang="en-US">
                    <a:noFill/>
                  </a:rPr>
                  <a:t> </a:t>
                </a:r>
              </a:p>
            </p:txBody>
          </p:sp>
        </mc:Fallback>
      </mc:AlternateContent>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82990" y="2973416"/>
            <a:ext cx="3524250" cy="2857500"/>
          </a:xfrm>
          <a:prstGeom prst="rect">
            <a:avLst/>
          </a:prstGeom>
        </p:spPr>
      </p:pic>
    </p:spTree>
    <p:extLst>
      <p:ext uri="{BB962C8B-B14F-4D97-AF65-F5344CB8AC3E}">
        <p14:creationId xmlns:p14="http://schemas.microsoft.com/office/powerpoint/2010/main" val="418072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out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outVertic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out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8" grpId="0"/>
      <p:bldP spid="13" grpId="0"/>
      <p:bldP spid="14" grpId="0"/>
      <p:bldP spid="15"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1881" y="1513599"/>
            <a:ext cx="9688392" cy="707886"/>
          </a:xfrm>
          <a:prstGeom prst="rect">
            <a:avLst/>
          </a:prstGeom>
          <a:noFill/>
        </p:spPr>
        <p:txBody>
          <a:bodyPr wrap="square" rtlCol="1">
            <a:spAutoFit/>
          </a:bodyPr>
          <a:lstStyle/>
          <a:p>
            <a:pPr algn="r" rtl="1"/>
            <a:r>
              <a:rPr lang="fa-IR" sz="2000" dirty="0">
                <a:cs typeface="B Koodak" panose="00000700000000000000" pitchFamily="2" charset="-78"/>
              </a:rPr>
              <a:t>1-سه عبارت بنویسید که هرکدام نشان دهنده مجموعه تهی باشد.سپس عبارت های خودرا با نوشته های هم کلاسی های خود مقایسه کنید.</a:t>
            </a:r>
          </a:p>
        </p:txBody>
      </p:sp>
      <p:grpSp>
        <p:nvGrpSpPr>
          <p:cNvPr id="6" name="Group 5"/>
          <p:cNvGrpSpPr/>
          <p:nvPr/>
        </p:nvGrpSpPr>
        <p:grpSpPr>
          <a:xfrm>
            <a:off x="3796303" y="208020"/>
            <a:ext cx="8192497" cy="1006964"/>
            <a:chOff x="3999503" y="2473914"/>
            <a:chExt cx="8192497" cy="1006964"/>
          </a:xfrm>
        </p:grpSpPr>
        <p:sp>
          <p:nvSpPr>
            <p:cNvPr id="7" name="TextBox 6"/>
            <p:cNvSpPr txBox="1"/>
            <p:nvPr/>
          </p:nvSpPr>
          <p:spPr>
            <a:xfrm>
              <a:off x="9558528" y="2888163"/>
              <a:ext cx="2633472" cy="400110"/>
            </a:xfrm>
            <a:prstGeom prst="rect">
              <a:avLst/>
            </a:prstGeom>
            <a:noFill/>
          </p:spPr>
          <p:txBody>
            <a:bodyPr wrap="square" rtlCol="1">
              <a:spAutoFit/>
            </a:bodyPr>
            <a:lstStyle/>
            <a:p>
              <a:r>
                <a:rPr lang="fa-IR" sz="2000" dirty="0">
                  <a:solidFill>
                    <a:srgbClr val="00B050"/>
                  </a:solidFill>
                  <a:latin typeface="IRAban" panose="02000503000000020002" pitchFamily="2" charset="-78"/>
                  <a:cs typeface="IRAban" panose="02000503000000020002" pitchFamily="2" charset="-78"/>
                </a:rPr>
                <a:t>کار در کلاس:</a:t>
              </a:r>
            </a:p>
          </p:txBody>
        </p:sp>
        <p:cxnSp>
          <p:nvCxnSpPr>
            <p:cNvPr id="8" name="Straight Connector 7"/>
            <p:cNvCxnSpPr/>
            <p:nvPr/>
          </p:nvCxnSpPr>
          <p:spPr>
            <a:xfrm flipV="1">
              <a:off x="3999503" y="3088218"/>
              <a:ext cx="56327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1255" y="2473914"/>
              <a:ext cx="982218" cy="1006964"/>
            </a:xfrm>
            <a:prstGeom prst="rect">
              <a:avLst/>
            </a:prstGeom>
          </p:spPr>
        </p:pic>
      </p:grpSp>
      <p:sp>
        <p:nvSpPr>
          <p:cNvPr id="14" name="Rectangle 13"/>
          <p:cNvSpPr/>
          <p:nvPr/>
        </p:nvSpPr>
        <p:spPr>
          <a:xfrm>
            <a:off x="9089028" y="2731371"/>
            <a:ext cx="2563523"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(اعداد طبیعی کوچکتر از 1) </a:t>
            </a:r>
          </a:p>
        </p:txBody>
      </p:sp>
      <p:sp>
        <p:nvSpPr>
          <p:cNvPr id="15" name="Rectangle 14"/>
          <p:cNvSpPr/>
          <p:nvPr/>
        </p:nvSpPr>
        <p:spPr>
          <a:xfrm>
            <a:off x="5138979" y="2688703"/>
            <a:ext cx="2396811"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(اعداد صحیح بین -6و-7)</a:t>
            </a:r>
          </a:p>
        </p:txBody>
      </p:sp>
      <p:sp>
        <p:nvSpPr>
          <p:cNvPr id="16" name="Rectangle 15"/>
          <p:cNvSpPr/>
          <p:nvPr/>
        </p:nvSpPr>
        <p:spPr>
          <a:xfrm>
            <a:off x="1234383" y="2688703"/>
            <a:ext cx="2561920"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(اعداد طبیعی زوج بین 2و4)</a:t>
            </a:r>
          </a:p>
        </p:txBody>
      </p:sp>
      <mc:AlternateContent xmlns:mc="http://schemas.openxmlformats.org/markup-compatibility/2006" xmlns:a14="http://schemas.microsoft.com/office/drawing/2010/main">
        <mc:Choice Requires="a14">
          <p:sp>
            <p:nvSpPr>
              <p:cNvPr id="17" name="TextBox 16"/>
              <p:cNvSpPr txBox="1"/>
              <p:nvPr/>
            </p:nvSpPr>
            <p:spPr>
              <a:xfrm>
                <a:off x="8340681" y="2553236"/>
                <a:ext cx="62491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a:rPr lang="fa-IR" sz="4000" b="0" i="1" smtClean="0">
                                  <a:solidFill>
                                    <a:schemeClr val="accent2">
                                      <a:lumMod val="75000"/>
                                    </a:schemeClr>
                                  </a:solidFill>
                                  <a:latin typeface="Cambria Math" panose="02040503050406030204" pitchFamily="18" charset="0"/>
                                </a:rPr>
                                <m:t> </m:t>
                              </m:r>
                            </m:e>
                          </m:d>
                        </m:e>
                      </m:d>
                    </m:oMath>
                  </m:oMathPara>
                </a14:m>
                <a:endParaRPr lang="en-US" sz="4000" dirty="0">
                  <a:solidFill>
                    <a:schemeClr val="accent2">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340681" y="2553236"/>
                <a:ext cx="624915" cy="6155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14064" y="2521196"/>
                <a:ext cx="62491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a:rPr lang="fa-IR" sz="4000" b="0" i="1" smtClean="0">
                                  <a:solidFill>
                                    <a:schemeClr val="accent2">
                                      <a:lumMod val="75000"/>
                                    </a:schemeClr>
                                  </a:solidFill>
                                  <a:latin typeface="Cambria Math" panose="02040503050406030204" pitchFamily="18" charset="0"/>
                                </a:rPr>
                                <m:t> </m:t>
                              </m:r>
                            </m:e>
                          </m:d>
                        </m:e>
                      </m:d>
                    </m:oMath>
                  </m:oMathPara>
                </a14:m>
                <a:endParaRPr lang="en-US" sz="4000" dirty="0">
                  <a:solidFill>
                    <a:schemeClr val="accent2">
                      <a:lumMod val="7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514064" y="2521196"/>
                <a:ext cx="624915" cy="61555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58670" y="2515928"/>
                <a:ext cx="62491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a:rPr lang="fa-IR" sz="4000" b="0" i="1" smtClean="0">
                                  <a:solidFill>
                                    <a:schemeClr val="accent2">
                                      <a:lumMod val="75000"/>
                                    </a:schemeClr>
                                  </a:solidFill>
                                  <a:latin typeface="Cambria Math" panose="02040503050406030204" pitchFamily="18" charset="0"/>
                                </a:rPr>
                                <m:t> </m:t>
                              </m:r>
                            </m:e>
                          </m:d>
                        </m:e>
                      </m:d>
                    </m:oMath>
                  </m:oMathPara>
                </a14:m>
                <a:endParaRPr lang="en-US" sz="4000" dirty="0">
                  <a:solidFill>
                    <a:schemeClr val="accent2">
                      <a:lumMod val="75000"/>
                    </a:schemeClr>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58670" y="2515928"/>
                <a:ext cx="624915" cy="615553"/>
              </a:xfrm>
              <a:prstGeom prst="rect">
                <a:avLst/>
              </a:prstGeom>
              <a:blipFill>
                <a:blip r:embed="rId7"/>
                <a:stretch>
                  <a:fillRect/>
                </a:stretch>
              </a:blipFill>
            </p:spPr>
            <p:txBody>
              <a:bodyPr/>
              <a:lstStyle/>
              <a:p>
                <a:r>
                  <a:rPr lang="en-US">
                    <a:noFill/>
                  </a:rPr>
                  <a:t> </a:t>
                </a:r>
              </a:p>
            </p:txBody>
          </p:sp>
        </mc:Fallback>
      </mc:AlternateContent>
      <p:sp>
        <p:nvSpPr>
          <p:cNvPr id="20" name="Rectangle 19"/>
          <p:cNvSpPr/>
          <p:nvPr/>
        </p:nvSpPr>
        <p:spPr>
          <a:xfrm>
            <a:off x="4826521" y="3671260"/>
            <a:ext cx="7171191" cy="400110"/>
          </a:xfrm>
          <a:prstGeom prst="rect">
            <a:avLst/>
          </a:prstGeom>
        </p:spPr>
        <p:txBody>
          <a:bodyPr wrap="square">
            <a:spAutoFit/>
          </a:bodyPr>
          <a:lstStyle/>
          <a:p>
            <a:pPr algn="r" rtl="1"/>
            <a:r>
              <a:rPr lang="fa-IR" sz="2000" dirty="0">
                <a:cs typeface="B Koodak" panose="00000700000000000000" pitchFamily="2" charset="-78"/>
              </a:rPr>
              <a:t>2-سه عبارت بنویسید که هرکدام مشخص کننده مجموعه ای فقط با یک عضو باشد.</a:t>
            </a:r>
          </a:p>
        </p:txBody>
      </p:sp>
      <p:sp>
        <p:nvSpPr>
          <p:cNvPr id="21" name="Rectangle 20"/>
          <p:cNvSpPr/>
          <p:nvPr/>
        </p:nvSpPr>
        <p:spPr>
          <a:xfrm>
            <a:off x="9196489" y="4870366"/>
            <a:ext cx="2603598"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 (اعداد حسابی کوچکتر از 1)</a:t>
            </a:r>
          </a:p>
        </p:txBody>
      </p:sp>
      <p:sp>
        <p:nvSpPr>
          <p:cNvPr id="22" name="Rectangle 21"/>
          <p:cNvSpPr/>
          <p:nvPr/>
        </p:nvSpPr>
        <p:spPr>
          <a:xfrm>
            <a:off x="1471628" y="4870366"/>
            <a:ext cx="2324675"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(اعداد اول بین 90و100)</a:t>
            </a:r>
          </a:p>
        </p:txBody>
      </p:sp>
      <p:sp>
        <p:nvSpPr>
          <p:cNvPr id="23" name="Rectangle 22"/>
          <p:cNvSpPr/>
          <p:nvPr/>
        </p:nvSpPr>
        <p:spPr>
          <a:xfrm>
            <a:off x="5987935" y="4870366"/>
            <a:ext cx="1527982"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(اعداد اول زوج)</a:t>
            </a:r>
          </a:p>
        </p:txBody>
      </p:sp>
      <mc:AlternateContent xmlns:mc="http://schemas.openxmlformats.org/markup-compatibility/2006" xmlns:a14="http://schemas.microsoft.com/office/drawing/2010/main">
        <mc:Choice Requires="a14">
          <p:sp>
            <p:nvSpPr>
              <p:cNvPr id="24" name="TextBox 23"/>
              <p:cNvSpPr txBox="1"/>
              <p:nvPr/>
            </p:nvSpPr>
            <p:spPr>
              <a:xfrm>
                <a:off x="8464113" y="4677761"/>
                <a:ext cx="79643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m:rPr>
                                  <m:nor/>
                                </m:rPr>
                                <a:rPr lang="fa-IR" sz="4000" b="0" i="0" smtClean="0">
                                  <a:solidFill>
                                    <a:schemeClr val="accent2">
                                      <a:lumMod val="75000"/>
                                    </a:schemeClr>
                                  </a:solidFill>
                                  <a:latin typeface="Cambria Math" panose="02040503050406030204" pitchFamily="18" charset="0"/>
                                  <a:cs typeface="B Koodak" panose="00000700000000000000" pitchFamily="2" charset="-78"/>
                                </a:rPr>
                                <m:t>0</m:t>
                              </m:r>
                            </m:e>
                          </m:d>
                        </m:e>
                      </m:d>
                    </m:oMath>
                  </m:oMathPara>
                </a14:m>
                <a:endParaRPr lang="en-US" sz="4000" dirty="0">
                  <a:solidFill>
                    <a:schemeClr val="accent2">
                      <a:lumMod val="75000"/>
                    </a:schemeClr>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464113" y="4677761"/>
                <a:ext cx="796435" cy="6155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349428" y="4699715"/>
                <a:ext cx="79643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m:rPr>
                                  <m:nor/>
                                </m:rPr>
                                <a:rPr lang="fa-IR" sz="4000" b="0" i="0" smtClean="0">
                                  <a:solidFill>
                                    <a:schemeClr val="accent2">
                                      <a:lumMod val="75000"/>
                                    </a:schemeClr>
                                  </a:solidFill>
                                  <a:latin typeface="Cambria Math" panose="02040503050406030204" pitchFamily="18" charset="0"/>
                                  <a:cs typeface="B Koodak" panose="00000700000000000000" pitchFamily="2" charset="-78"/>
                                </a:rPr>
                                <m:t>2</m:t>
                              </m:r>
                            </m:e>
                          </m:d>
                        </m:e>
                      </m:d>
                    </m:oMath>
                  </m:oMathPara>
                </a14:m>
                <a:endParaRPr lang="en-US" sz="4000" dirty="0">
                  <a:solidFill>
                    <a:schemeClr val="accent2">
                      <a:lumMod val="75000"/>
                    </a:schemeClr>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349428" y="4699715"/>
                <a:ext cx="796435" cy="61555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3432" y="4702754"/>
                <a:ext cx="107054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m:rPr>
                                  <m:nor/>
                                </m:rPr>
                                <a:rPr lang="fa-IR" sz="4000" b="0" i="0" smtClean="0">
                                  <a:solidFill>
                                    <a:schemeClr val="accent2">
                                      <a:lumMod val="75000"/>
                                    </a:schemeClr>
                                  </a:solidFill>
                                  <a:latin typeface="Cambria Math" panose="02040503050406030204" pitchFamily="18" charset="0"/>
                                  <a:cs typeface="B Koodak" panose="00000700000000000000" pitchFamily="2" charset="-78"/>
                                </a:rPr>
                                <m:t>97</m:t>
                              </m:r>
                            </m:e>
                          </m:d>
                        </m:e>
                      </m:d>
                    </m:oMath>
                  </m:oMathPara>
                </a14:m>
                <a:endParaRPr lang="en-US" sz="4000" dirty="0">
                  <a:solidFill>
                    <a:schemeClr val="accent2">
                      <a:lumMod val="75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23432" y="4702754"/>
                <a:ext cx="1070549" cy="61555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83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out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out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barn(outVertical)">
                                      <p:cBhvr>
                                        <p:cTn id="6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88202" y="5747907"/>
            <a:ext cx="2859984" cy="400110"/>
          </a:xfrm>
          <a:prstGeom prst="rect">
            <a:avLst/>
          </a:prstGeom>
          <a:noFill/>
        </p:spPr>
        <p:txBody>
          <a:bodyPr wrap="square" rtlCol="1">
            <a:spAutoFit/>
          </a:bodyPr>
          <a:lstStyle/>
          <a:p>
            <a:pPr algn="r" rtl="1"/>
            <a:r>
              <a:rPr lang="fa-IR" sz="2000" dirty="0">
                <a:latin typeface="Times New Roman" panose="02020603050405020304" pitchFamily="18" charset="0"/>
                <a:cs typeface="B Koodak" panose="00000700000000000000" pitchFamily="2" charset="-78"/>
              </a:rPr>
              <a:t>ز)عددهای طبیعی بین 2و3</a:t>
            </a:r>
          </a:p>
        </p:txBody>
      </p:sp>
      <p:sp>
        <p:nvSpPr>
          <p:cNvPr id="3" name="Rectangle 2"/>
          <p:cNvSpPr/>
          <p:nvPr/>
        </p:nvSpPr>
        <p:spPr>
          <a:xfrm>
            <a:off x="8627446" y="1530142"/>
            <a:ext cx="466795" cy="830997"/>
          </a:xfrm>
          <a:prstGeom prst="rect">
            <a:avLst/>
          </a:prstGeom>
        </p:spPr>
        <p:txBody>
          <a:bodyPr wrap="none">
            <a:spAutoFit/>
          </a:bodyPr>
          <a:lstStyle/>
          <a:p>
            <a:pPr algn="r" rtl="1"/>
            <a:r>
              <a:rPr lang="fa-IR" sz="4800" dirty="0">
                <a:solidFill>
                  <a:srgbClr val="FF0000"/>
                </a:solidFill>
                <a:latin typeface="Times New Roman" panose="02020603050405020304" pitchFamily="18" charset="0"/>
                <a:cs typeface="B Koodak" panose="00000700000000000000" pitchFamily="2" charset="-78"/>
              </a:rPr>
              <a:t>×</a:t>
            </a:r>
          </a:p>
        </p:txBody>
      </p:sp>
      <p:sp>
        <p:nvSpPr>
          <p:cNvPr id="6" name="Rectangle 5"/>
          <p:cNvSpPr/>
          <p:nvPr/>
        </p:nvSpPr>
        <p:spPr>
          <a:xfrm>
            <a:off x="7088589" y="2321398"/>
            <a:ext cx="513282" cy="584775"/>
          </a:xfrm>
          <a:prstGeom prst="rect">
            <a:avLst/>
          </a:prstGeom>
        </p:spPr>
        <p:txBody>
          <a:bodyPr wrap="none">
            <a:spAutoFit/>
          </a:bodyPr>
          <a:lstStyle/>
          <a:p>
            <a:pPr algn="r" rtl="1"/>
            <a:r>
              <a:rPr lang="fa-IR" sz="3200" dirty="0">
                <a:solidFill>
                  <a:srgbClr val="FF0000"/>
                </a:solidFill>
                <a:latin typeface="Times New Roman" panose="02020603050405020304" pitchFamily="18" charset="0"/>
                <a:cs typeface="B Koodak" panose="00000700000000000000" pitchFamily="2" charset="-78"/>
              </a:rPr>
              <a:t>✔</a:t>
            </a:r>
          </a:p>
        </p:txBody>
      </p:sp>
      <p:sp>
        <p:nvSpPr>
          <p:cNvPr id="7" name="Rectangle 6"/>
          <p:cNvSpPr/>
          <p:nvPr/>
        </p:nvSpPr>
        <p:spPr>
          <a:xfrm>
            <a:off x="8201815" y="3048643"/>
            <a:ext cx="513281" cy="584775"/>
          </a:xfrm>
          <a:prstGeom prst="rect">
            <a:avLst/>
          </a:prstGeom>
        </p:spPr>
        <p:txBody>
          <a:bodyPr wrap="none">
            <a:spAutoFit/>
          </a:bodyPr>
          <a:lstStyle/>
          <a:p>
            <a:pPr algn="r" rtl="1"/>
            <a:r>
              <a:rPr lang="fa-IR" sz="3200" dirty="0">
                <a:solidFill>
                  <a:srgbClr val="FF0000"/>
                </a:solidFill>
                <a:latin typeface="Times New Roman" panose="02020603050405020304" pitchFamily="18" charset="0"/>
                <a:cs typeface="B Koodak" panose="00000700000000000000" pitchFamily="2" charset="-78"/>
              </a:rPr>
              <a:t>✔</a:t>
            </a:r>
          </a:p>
        </p:txBody>
      </p:sp>
      <p:sp>
        <p:nvSpPr>
          <p:cNvPr id="8" name="Rectangle 7"/>
          <p:cNvSpPr/>
          <p:nvPr/>
        </p:nvSpPr>
        <p:spPr>
          <a:xfrm>
            <a:off x="8832057" y="4369807"/>
            <a:ext cx="513282" cy="584775"/>
          </a:xfrm>
          <a:prstGeom prst="rect">
            <a:avLst/>
          </a:prstGeom>
        </p:spPr>
        <p:txBody>
          <a:bodyPr wrap="none">
            <a:spAutoFit/>
          </a:bodyPr>
          <a:lstStyle/>
          <a:p>
            <a:pPr algn="r" rtl="1"/>
            <a:r>
              <a:rPr lang="fa-IR" sz="3200" dirty="0">
                <a:solidFill>
                  <a:srgbClr val="FF0000"/>
                </a:solidFill>
                <a:latin typeface="Times New Roman" panose="02020603050405020304" pitchFamily="18" charset="0"/>
                <a:cs typeface="B Koodak" panose="00000700000000000000" pitchFamily="2" charset="-78"/>
              </a:rPr>
              <a:t>✔</a:t>
            </a:r>
            <a:endParaRPr lang="fa-IR" dirty="0">
              <a:solidFill>
                <a:srgbClr val="FF0000"/>
              </a:solidFill>
              <a:latin typeface="Times New Roman" panose="02020603050405020304" pitchFamily="18" charset="0"/>
              <a:cs typeface="B Koodak" panose="00000700000000000000" pitchFamily="2" charset="-78"/>
            </a:endParaRPr>
          </a:p>
        </p:txBody>
      </p:sp>
      <p:sp>
        <p:nvSpPr>
          <p:cNvPr id="9" name="Rectangle 8"/>
          <p:cNvSpPr/>
          <p:nvPr/>
        </p:nvSpPr>
        <p:spPr>
          <a:xfrm>
            <a:off x="9660809" y="4824578"/>
            <a:ext cx="466795" cy="830997"/>
          </a:xfrm>
          <a:prstGeom prst="rect">
            <a:avLst/>
          </a:prstGeom>
        </p:spPr>
        <p:txBody>
          <a:bodyPr wrap="none">
            <a:spAutoFit/>
          </a:bodyPr>
          <a:lstStyle/>
          <a:p>
            <a:pPr algn="r" rtl="1"/>
            <a:r>
              <a:rPr lang="fa-IR" sz="4800" dirty="0">
                <a:solidFill>
                  <a:srgbClr val="FF0000"/>
                </a:solidFill>
                <a:latin typeface="Times New Roman" panose="02020603050405020304" pitchFamily="18" charset="0"/>
                <a:cs typeface="B Koodak" panose="00000700000000000000" pitchFamily="2" charset="-78"/>
              </a:rPr>
              <a:t>×</a:t>
            </a:r>
          </a:p>
        </p:txBody>
      </p:sp>
      <p:sp>
        <p:nvSpPr>
          <p:cNvPr id="10" name="Rectangle 9"/>
          <p:cNvSpPr/>
          <p:nvPr/>
        </p:nvSpPr>
        <p:spPr>
          <a:xfrm>
            <a:off x="8500186" y="5711383"/>
            <a:ext cx="513282" cy="584775"/>
          </a:xfrm>
          <a:prstGeom prst="rect">
            <a:avLst/>
          </a:prstGeom>
        </p:spPr>
        <p:txBody>
          <a:bodyPr wrap="none">
            <a:spAutoFit/>
          </a:bodyPr>
          <a:lstStyle/>
          <a:p>
            <a:pPr algn="r" rtl="1"/>
            <a:r>
              <a:rPr lang="fa-IR" sz="3200" dirty="0">
                <a:solidFill>
                  <a:srgbClr val="FF0000"/>
                </a:solidFill>
                <a:latin typeface="Times New Roman" panose="02020603050405020304" pitchFamily="18" charset="0"/>
                <a:cs typeface="B Koodak" panose="00000700000000000000" pitchFamily="2" charset="-78"/>
              </a:rPr>
              <a:t>✔</a:t>
            </a:r>
            <a:endParaRPr lang="fa-IR" dirty="0">
              <a:solidFill>
                <a:srgbClr val="FF0000"/>
              </a:solidFill>
              <a:latin typeface="Times New Roman" panose="02020603050405020304" pitchFamily="18" charset="0"/>
              <a:cs typeface="B Koodak" panose="00000700000000000000" pitchFamily="2" charset="-78"/>
            </a:endParaRPr>
          </a:p>
        </p:txBody>
      </p:sp>
      <p:sp>
        <p:nvSpPr>
          <p:cNvPr id="11" name="Rectangle 10"/>
          <p:cNvSpPr/>
          <p:nvPr/>
        </p:nvSpPr>
        <p:spPr>
          <a:xfrm>
            <a:off x="9526158" y="3576483"/>
            <a:ext cx="466794" cy="830997"/>
          </a:xfrm>
          <a:prstGeom prst="rect">
            <a:avLst/>
          </a:prstGeom>
        </p:spPr>
        <p:txBody>
          <a:bodyPr wrap="none">
            <a:spAutoFit/>
          </a:bodyPr>
          <a:lstStyle/>
          <a:p>
            <a:r>
              <a:rPr lang="fa-IR" sz="4800" dirty="0">
                <a:solidFill>
                  <a:srgbClr val="FF0000"/>
                </a:solidFill>
                <a:latin typeface="Times New Roman" panose="02020603050405020304" pitchFamily="18" charset="0"/>
                <a:cs typeface="B Koodak" panose="00000700000000000000" pitchFamily="2" charset="-78"/>
              </a:rPr>
              <a:t>×</a:t>
            </a:r>
            <a:endParaRPr lang="fa-IR" sz="4800" dirty="0"/>
          </a:p>
        </p:txBody>
      </p:sp>
      <p:sp>
        <p:nvSpPr>
          <p:cNvPr id="12" name="TextBox 11"/>
          <p:cNvSpPr txBox="1"/>
          <p:nvPr/>
        </p:nvSpPr>
        <p:spPr>
          <a:xfrm>
            <a:off x="5611787" y="1753164"/>
            <a:ext cx="2900816"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چون جواب های متعددی دارد</a:t>
            </a:r>
          </a:p>
        </p:txBody>
      </p:sp>
      <p:sp>
        <p:nvSpPr>
          <p:cNvPr id="13" name="TextBox 12"/>
          <p:cNvSpPr txBox="1"/>
          <p:nvPr/>
        </p:nvSpPr>
        <p:spPr>
          <a:xfrm>
            <a:off x="5547075" y="2382954"/>
            <a:ext cx="1438508"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{2،4،6}</a:t>
            </a:r>
          </a:p>
        </p:txBody>
      </p:sp>
      <p:sp>
        <p:nvSpPr>
          <p:cNvPr id="14" name="TextBox 13"/>
          <p:cNvSpPr txBox="1"/>
          <p:nvPr/>
        </p:nvSpPr>
        <p:spPr>
          <a:xfrm>
            <a:off x="5611787" y="3142333"/>
            <a:ext cx="2542478"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{2،3،5،7،11،13،17،19}</a:t>
            </a:r>
          </a:p>
        </p:txBody>
      </p:sp>
      <p:sp>
        <p:nvSpPr>
          <p:cNvPr id="15" name="Rectangle 14"/>
          <p:cNvSpPr/>
          <p:nvPr/>
        </p:nvSpPr>
        <p:spPr>
          <a:xfrm>
            <a:off x="6811953" y="3812858"/>
            <a:ext cx="2714205" cy="40011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چون جواب های متعددی دارد</a:t>
            </a:r>
          </a:p>
        </p:txBody>
      </p:sp>
      <p:sp>
        <p:nvSpPr>
          <p:cNvPr id="16" name="TextBox 15"/>
          <p:cNvSpPr txBox="1"/>
          <p:nvPr/>
        </p:nvSpPr>
        <p:spPr>
          <a:xfrm>
            <a:off x="5884246" y="4457074"/>
            <a:ext cx="2743200"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{1،2،3،4،6،8،12،24}</a:t>
            </a:r>
          </a:p>
        </p:txBody>
      </p:sp>
      <p:sp>
        <p:nvSpPr>
          <p:cNvPr id="17" name="TextBox 16"/>
          <p:cNvSpPr txBox="1"/>
          <p:nvPr/>
        </p:nvSpPr>
        <p:spPr>
          <a:xfrm>
            <a:off x="5611787" y="5111421"/>
            <a:ext cx="3803569"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نظر افراد درباره 5عدد بزرگ متفاوت است</a:t>
            </a:r>
          </a:p>
        </p:txBody>
      </p:sp>
      <p:sp>
        <p:nvSpPr>
          <p:cNvPr id="18" name="TextBox 17"/>
          <p:cNvSpPr txBox="1"/>
          <p:nvPr/>
        </p:nvSpPr>
        <p:spPr>
          <a:xfrm>
            <a:off x="7436022" y="5805726"/>
            <a:ext cx="970156" cy="523220"/>
          </a:xfrm>
          <a:prstGeom prst="rect">
            <a:avLst/>
          </a:prstGeom>
          <a:noFill/>
        </p:spPr>
        <p:txBody>
          <a:bodyPr wrap="square" rtlCol="1">
            <a:spAutoFit/>
          </a:bodyPr>
          <a:lstStyle/>
          <a:p>
            <a:pPr algn="ctr" rtl="1"/>
            <a:r>
              <a:rPr lang="fa-IR" sz="2800" dirty="0">
                <a:solidFill>
                  <a:schemeClr val="accent2">
                    <a:lumMod val="50000"/>
                  </a:schemeClr>
                </a:solidFill>
                <a:cs typeface="B Koodak" panose="00000700000000000000" pitchFamily="2" charset="-78"/>
              </a:rPr>
              <a:t>{  }</a:t>
            </a:r>
          </a:p>
        </p:txBody>
      </p:sp>
      <p:sp>
        <p:nvSpPr>
          <p:cNvPr id="19" name="Rectangle 18"/>
          <p:cNvSpPr/>
          <p:nvPr/>
        </p:nvSpPr>
        <p:spPr>
          <a:xfrm>
            <a:off x="1154747" y="492556"/>
            <a:ext cx="10799839" cy="646331"/>
          </a:xfrm>
          <a:prstGeom prst="rect">
            <a:avLst/>
          </a:prstGeom>
        </p:spPr>
        <p:txBody>
          <a:bodyPr wrap="square">
            <a:spAutoFit/>
          </a:bodyPr>
          <a:lstStyle/>
          <a:p>
            <a:pPr algn="r" rtl="1"/>
            <a:r>
              <a:rPr lang="fa-IR" sz="2000" dirty="0">
                <a:cs typeface="B Koodak" panose="00000700000000000000" pitchFamily="2" charset="-78"/>
              </a:rPr>
              <a:t>3-عبارت هایی که مجموعه را مشخص می کنند با علامت ✔و بقیه را با علامت</a:t>
            </a:r>
            <a:r>
              <a:rPr lang="fa-IR" sz="3600" dirty="0">
                <a:latin typeface="Times New Roman" panose="02020603050405020304" pitchFamily="18" charset="0"/>
                <a:cs typeface="B Koodak" panose="00000700000000000000" pitchFamily="2" charset="-78"/>
              </a:rPr>
              <a:t>×</a:t>
            </a:r>
            <a:r>
              <a:rPr lang="fa-IR" sz="2000" dirty="0">
                <a:latin typeface="Times New Roman" panose="02020603050405020304" pitchFamily="18" charset="0"/>
                <a:cs typeface="B Koodak" panose="00000700000000000000" pitchFamily="2" charset="-78"/>
              </a:rPr>
              <a:t>مشخص کنید.(با ذکر دلیل)</a:t>
            </a:r>
          </a:p>
        </p:txBody>
      </p:sp>
      <p:sp>
        <p:nvSpPr>
          <p:cNvPr id="22" name="Rectangle 21"/>
          <p:cNvSpPr/>
          <p:nvPr/>
        </p:nvSpPr>
        <p:spPr>
          <a:xfrm>
            <a:off x="9209084" y="1710157"/>
            <a:ext cx="2339102" cy="400110"/>
          </a:xfrm>
          <a:prstGeom prst="rect">
            <a:avLst/>
          </a:prstGeom>
        </p:spPr>
        <p:txBody>
          <a:bodyPr wrap="none">
            <a:spAutoFit/>
          </a:bodyPr>
          <a:lstStyle/>
          <a:p>
            <a:pPr algn="r" rtl="1"/>
            <a:r>
              <a:rPr lang="fa-IR" sz="2000" dirty="0">
                <a:latin typeface="Times New Roman" panose="02020603050405020304" pitchFamily="18" charset="0"/>
                <a:cs typeface="B Koodak" panose="00000700000000000000" pitchFamily="2" charset="-78"/>
              </a:rPr>
              <a:t>الف)چهار عدد فرد متوالی</a:t>
            </a:r>
          </a:p>
        </p:txBody>
      </p:sp>
      <p:sp>
        <p:nvSpPr>
          <p:cNvPr id="23" name="Rectangle 22"/>
          <p:cNvSpPr/>
          <p:nvPr/>
        </p:nvSpPr>
        <p:spPr>
          <a:xfrm>
            <a:off x="7716714" y="2413733"/>
            <a:ext cx="3841116" cy="400110"/>
          </a:xfrm>
          <a:prstGeom prst="rect">
            <a:avLst/>
          </a:prstGeom>
        </p:spPr>
        <p:txBody>
          <a:bodyPr wrap="none">
            <a:spAutoFit/>
          </a:bodyPr>
          <a:lstStyle/>
          <a:p>
            <a:pPr algn="r" rtl="1"/>
            <a:r>
              <a:rPr lang="fa-IR" sz="2000" dirty="0">
                <a:latin typeface="Times New Roman" panose="02020603050405020304" pitchFamily="18" charset="0"/>
                <a:cs typeface="B Koodak" panose="00000700000000000000" pitchFamily="2" charset="-78"/>
              </a:rPr>
              <a:t>ب)سه عدد طبیعی زوج متوالی با شروع از 2</a:t>
            </a:r>
          </a:p>
        </p:txBody>
      </p:sp>
      <p:sp>
        <p:nvSpPr>
          <p:cNvPr id="25" name="Rectangle 24"/>
          <p:cNvSpPr/>
          <p:nvPr/>
        </p:nvSpPr>
        <p:spPr>
          <a:xfrm>
            <a:off x="8832056" y="3126945"/>
            <a:ext cx="2716129" cy="400110"/>
          </a:xfrm>
          <a:prstGeom prst="rect">
            <a:avLst/>
          </a:prstGeom>
        </p:spPr>
        <p:txBody>
          <a:bodyPr wrap="square">
            <a:spAutoFit/>
          </a:bodyPr>
          <a:lstStyle/>
          <a:p>
            <a:pPr algn="r" rtl="1"/>
            <a:r>
              <a:rPr lang="fa-IR" sz="2000" dirty="0">
                <a:latin typeface="Times New Roman" panose="02020603050405020304" pitchFamily="18" charset="0"/>
                <a:cs typeface="B Koodak" panose="00000700000000000000" pitchFamily="2" charset="-78"/>
              </a:rPr>
              <a:t>ج)عددهای اول کوچکتر از 20</a:t>
            </a:r>
          </a:p>
        </p:txBody>
      </p:sp>
      <p:sp>
        <p:nvSpPr>
          <p:cNvPr id="26" name="Rectangle 25"/>
          <p:cNvSpPr/>
          <p:nvPr/>
        </p:nvSpPr>
        <p:spPr>
          <a:xfrm>
            <a:off x="9992952" y="3809381"/>
            <a:ext cx="1555234" cy="400110"/>
          </a:xfrm>
          <a:prstGeom prst="rect">
            <a:avLst/>
          </a:prstGeom>
        </p:spPr>
        <p:txBody>
          <a:bodyPr wrap="none">
            <a:spAutoFit/>
          </a:bodyPr>
          <a:lstStyle/>
          <a:p>
            <a:pPr algn="r" rtl="1"/>
            <a:r>
              <a:rPr lang="fa-IR" sz="2000" dirty="0">
                <a:latin typeface="Times New Roman" panose="02020603050405020304" pitchFamily="18" charset="0"/>
                <a:cs typeface="B Koodak" panose="00000700000000000000" pitchFamily="2" charset="-78"/>
              </a:rPr>
              <a:t>د)سه شهر ایران</a:t>
            </a:r>
            <a:endParaRPr lang="fa-IR" sz="2000" dirty="0">
              <a:solidFill>
                <a:srgbClr val="FF0000"/>
              </a:solidFill>
              <a:latin typeface="Times New Roman" panose="02020603050405020304" pitchFamily="18" charset="0"/>
              <a:cs typeface="B Koodak" panose="00000700000000000000" pitchFamily="2" charset="-78"/>
            </a:endParaRPr>
          </a:p>
        </p:txBody>
      </p:sp>
      <p:sp>
        <p:nvSpPr>
          <p:cNvPr id="27" name="Rectangle 26"/>
          <p:cNvSpPr/>
          <p:nvPr/>
        </p:nvSpPr>
        <p:spPr>
          <a:xfrm>
            <a:off x="9345339" y="4462140"/>
            <a:ext cx="2202847" cy="400110"/>
          </a:xfrm>
          <a:prstGeom prst="rect">
            <a:avLst/>
          </a:prstGeom>
        </p:spPr>
        <p:txBody>
          <a:bodyPr wrap="none">
            <a:spAutoFit/>
          </a:bodyPr>
          <a:lstStyle/>
          <a:p>
            <a:pPr algn="r" rtl="1"/>
            <a:r>
              <a:rPr lang="fa-IR" sz="2000" dirty="0">
                <a:latin typeface="Times New Roman" panose="02020603050405020304" pitchFamily="18" charset="0"/>
                <a:cs typeface="B Koodak" panose="00000700000000000000" pitchFamily="2" charset="-78"/>
              </a:rPr>
              <a:t>ه)شمارنده های عدد 24</a:t>
            </a:r>
          </a:p>
        </p:txBody>
      </p:sp>
      <p:sp>
        <p:nvSpPr>
          <p:cNvPr id="28" name="Rectangle 27"/>
          <p:cNvSpPr/>
          <p:nvPr/>
        </p:nvSpPr>
        <p:spPr>
          <a:xfrm>
            <a:off x="10127604" y="5080753"/>
            <a:ext cx="1420582" cy="400110"/>
          </a:xfrm>
          <a:prstGeom prst="rect">
            <a:avLst/>
          </a:prstGeom>
        </p:spPr>
        <p:txBody>
          <a:bodyPr wrap="none">
            <a:spAutoFit/>
          </a:bodyPr>
          <a:lstStyle/>
          <a:p>
            <a:pPr algn="r" rtl="1"/>
            <a:r>
              <a:rPr lang="fa-IR" sz="2000" dirty="0">
                <a:latin typeface="Times New Roman" panose="02020603050405020304" pitchFamily="18" charset="0"/>
                <a:cs typeface="B Koodak" panose="00000700000000000000" pitchFamily="2" charset="-78"/>
              </a:rPr>
              <a:t>و)5عدد بزرگ</a:t>
            </a:r>
          </a:p>
        </p:txBody>
      </p:sp>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backgroundRemoval t="7333" b="94889" l="10000" r="92889">
                        <a14:foregroundMark x1="48889" y1="27111" x2="48889" y2="27111"/>
                        <a14:foregroundMark x1="48889" y1="30222" x2="48889" y2="30222"/>
                        <a14:foregroundMark x1="46222" y1="31333" x2="46222" y2="31333"/>
                        <a14:foregroundMark x1="41556" y1="28222" x2="41556" y2="28222"/>
                        <a14:foregroundMark x1="40667" y1="27111" x2="40667" y2="27111"/>
                      </a14:backgroundRemoval>
                    </a14:imgEffect>
                  </a14:imgLayer>
                </a14:imgProps>
              </a:ext>
              <a:ext uri="{28A0092B-C50C-407E-A947-70E740481C1C}">
                <a14:useLocalDpi xmlns:a14="http://schemas.microsoft.com/office/drawing/2010/main" val="0"/>
              </a:ext>
            </a:extLst>
          </a:blip>
          <a:stretch>
            <a:fillRect/>
          </a:stretch>
        </p:blipFill>
        <p:spPr>
          <a:xfrm flipH="1">
            <a:off x="544096" y="3490310"/>
            <a:ext cx="3180886" cy="3180886"/>
          </a:xfrm>
          <a:prstGeom prst="rect">
            <a:avLst/>
          </a:prstGeom>
        </p:spPr>
      </p:pic>
    </p:spTree>
    <p:extLst>
      <p:ext uri="{BB962C8B-B14F-4D97-AF65-F5344CB8AC3E}">
        <p14:creationId xmlns:p14="http://schemas.microsoft.com/office/powerpoint/2010/main" val="8456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53" dur="500"/>
                                        <p:tgtEl>
                                          <p:spTgt spid="1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0" dur="500"/>
                                        <p:tgtEl>
                                          <p:spTgt spid="15">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dissolv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ppt_w</p:attrName>
                                        </p:attrNameLst>
                                      </p:cBhvr>
                                      <p:tavLst>
                                        <p:tav tm="0">
                                          <p:val>
                                            <p:fltVal val="0"/>
                                          </p:val>
                                        </p:tav>
                                        <p:tav tm="100000">
                                          <p:val>
                                            <p:strVal val="#ppt_w"/>
                                          </p:val>
                                        </p:tav>
                                      </p:tavLst>
                                    </p:anim>
                                    <p:anim calcmode="lin" valueType="num">
                                      <p:cBhvr>
                                        <p:cTn id="81" dur="500" fill="hold"/>
                                        <p:tgtEl>
                                          <p:spTgt spid="8"/>
                                        </p:tgtEl>
                                        <p:attrNameLst>
                                          <p:attrName>ppt_h</p:attrName>
                                        </p:attrNameLst>
                                      </p:cBhvr>
                                      <p:tavLst>
                                        <p:tav tm="0">
                                          <p:val>
                                            <p:fltVal val="0"/>
                                          </p:val>
                                        </p:tav>
                                        <p:tav tm="100000">
                                          <p:val>
                                            <p:strVal val="#ppt_h"/>
                                          </p:val>
                                        </p:tav>
                                      </p:tavLst>
                                    </p:anim>
                                    <p:animEffect transition="in" filter="fade">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87" dur="500"/>
                                        <p:tgtEl>
                                          <p:spTgt spid="1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dissolv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ppt_w</p:attrName>
                                        </p:attrNameLst>
                                      </p:cBhvr>
                                      <p:tavLst>
                                        <p:tav tm="0">
                                          <p:val>
                                            <p:fltVal val="0"/>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animEffect transition="in" filter="fade">
                                      <p:cBhvr>
                                        <p:cTn id="99" dur="500"/>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randombar(horizontal)">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dissolve">
                                      <p:cBhvr>
                                        <p:cTn id="109" dur="500"/>
                                        <p:tgtEl>
                                          <p:spTgt spid="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 calcmode="lin" valueType="num">
                                      <p:cBhvr>
                                        <p:cTn id="114" dur="500" fill="hold"/>
                                        <p:tgtEl>
                                          <p:spTgt spid="10"/>
                                        </p:tgtEl>
                                        <p:attrNameLst>
                                          <p:attrName>ppt_w</p:attrName>
                                        </p:attrNameLst>
                                      </p:cBhvr>
                                      <p:tavLst>
                                        <p:tav tm="0">
                                          <p:val>
                                            <p:fltVal val="0"/>
                                          </p:val>
                                        </p:tav>
                                        <p:tav tm="100000">
                                          <p:val>
                                            <p:strVal val="#ppt_w"/>
                                          </p:val>
                                        </p:tav>
                                      </p:tavLst>
                                    </p:anim>
                                    <p:anim calcmode="lin" valueType="num">
                                      <p:cBhvr>
                                        <p:cTn id="115" dur="500" fill="hold"/>
                                        <p:tgtEl>
                                          <p:spTgt spid="10"/>
                                        </p:tgtEl>
                                        <p:attrNameLst>
                                          <p:attrName>ppt_h</p:attrName>
                                        </p:attrNameLst>
                                      </p:cBhvr>
                                      <p:tavLst>
                                        <p:tav tm="0">
                                          <p:val>
                                            <p:fltVal val="0"/>
                                          </p:val>
                                        </p:tav>
                                        <p:tav tm="100000">
                                          <p:val>
                                            <p:strVal val="#ppt_h"/>
                                          </p:val>
                                        </p:tav>
                                      </p:tavLst>
                                    </p:anim>
                                    <p:animEffect transition="in" filter="fade">
                                      <p:cBhvr>
                                        <p:cTn id="116" dur="500"/>
                                        <p:tgtEl>
                                          <p:spTgt spid="1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P spid="8" grpId="0"/>
      <p:bldP spid="9" grpId="0"/>
      <p:bldP spid="10" grpId="0"/>
      <p:bldP spid="11" grpId="0"/>
      <p:bldP spid="12" grpId="0"/>
      <p:bldP spid="17" grpId="0"/>
      <p:bldP spid="22" grpId="0"/>
      <p:bldP spid="23"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161" y="215223"/>
            <a:ext cx="10515600" cy="1325563"/>
          </a:xfrm>
        </p:spPr>
        <p:txBody>
          <a:bodyPr>
            <a:normAutofit/>
          </a:bodyPr>
          <a:lstStyle/>
          <a:p>
            <a:pPr algn="r" rtl="1"/>
            <a:r>
              <a:rPr lang="fa-IR" sz="2400" dirty="0">
                <a:cs typeface="B Koodak" panose="00000700000000000000" pitchFamily="2" charset="-78"/>
              </a:rPr>
              <a:t>4-مانند نمونه کامل کنید.</a:t>
            </a:r>
            <a:r>
              <a:rPr lang="fa-IR" sz="2400" dirty="0"/>
              <a:t/>
            </a:r>
            <a:br>
              <a:rPr lang="fa-IR" sz="2400" dirty="0"/>
            </a:br>
            <a:endParaRPr lang="fa-IR"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4633213"/>
              </p:ext>
            </p:extLst>
          </p:nvPr>
        </p:nvGraphicFramePr>
        <p:xfrm>
          <a:off x="633276" y="1318695"/>
          <a:ext cx="11161484" cy="5050011"/>
        </p:xfrm>
        <a:graphic>
          <a:graphicData uri="http://schemas.openxmlformats.org/drawingml/2006/table">
            <a:tbl>
              <a:tblPr rtl="1" firstRow="1" bandRow="1">
                <a:tableStyleId>{BDBED569-4797-4DF1-A0F4-6AAB3CD982D8}</a:tableStyleId>
              </a:tblPr>
              <a:tblGrid>
                <a:gridCol w="5580742">
                  <a:extLst>
                    <a:ext uri="{9D8B030D-6E8A-4147-A177-3AD203B41FA5}">
                      <a16:colId xmlns:a16="http://schemas.microsoft.com/office/drawing/2014/main" val="3655244766"/>
                    </a:ext>
                  </a:extLst>
                </a:gridCol>
                <a:gridCol w="5580742">
                  <a:extLst>
                    <a:ext uri="{9D8B030D-6E8A-4147-A177-3AD203B41FA5}">
                      <a16:colId xmlns:a16="http://schemas.microsoft.com/office/drawing/2014/main" val="1307203080"/>
                    </a:ext>
                  </a:extLst>
                </a:gridCol>
              </a:tblGrid>
              <a:tr h="632440">
                <a:tc>
                  <a:txBody>
                    <a:bodyPr/>
                    <a:lstStyle/>
                    <a:p>
                      <a:pPr algn="r" rtl="0"/>
                      <a:r>
                        <a:rPr lang="fa-IR" sz="2800" b="1" baseline="0" dirty="0">
                          <a:cs typeface="B Koodak" panose="00000700000000000000" pitchFamily="2" charset="-78"/>
                          <a:sym typeface="Wingdings" panose="05000000000000000000" pitchFamily="2" charset="2"/>
                        </a:rPr>
                        <a:t>        </a:t>
                      </a:r>
                      <a:r>
                        <a:rPr lang="fa-IR" sz="2400" b="1" dirty="0">
                          <a:cs typeface="B Koodak" panose="00000700000000000000" pitchFamily="2" charset="-78"/>
                        </a:rPr>
                        <a:t>مجموعه حروف الفبای فارسی</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a:r>
                        <a:rPr lang="en-US" sz="2400" b="1" dirty="0">
                          <a:cs typeface="B Koodak" panose="00000700000000000000" pitchFamily="2" charset="-78"/>
                        </a:rPr>
                        <a:t>A={</a:t>
                      </a:r>
                      <a:r>
                        <a:rPr lang="fa-IR" sz="2400" b="1" dirty="0">
                          <a:cs typeface="B Koodak" panose="00000700000000000000" pitchFamily="2" charset="-78"/>
                        </a:rPr>
                        <a:t>    </a:t>
                      </a:r>
                      <a:r>
                        <a:rPr lang="fa-IR" sz="2400" b="1" baseline="0" dirty="0">
                          <a:cs typeface="B Koodak" panose="00000700000000000000" pitchFamily="2" charset="-78"/>
                        </a:rPr>
                        <a:t>    </a:t>
                      </a:r>
                      <a:r>
                        <a:rPr lang="fa-IR" sz="2400" b="1" dirty="0">
                          <a:cs typeface="B Koodak" panose="00000700000000000000" pitchFamily="2" charset="-78"/>
                        </a:rPr>
                        <a:t>                                            {ی...پ ب الف</a:t>
                      </a: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07903892"/>
                  </a:ext>
                </a:extLst>
              </a:tr>
              <a:tr h="622931">
                <a:tc>
                  <a:txBody>
                    <a:bodyPr/>
                    <a:lstStyle/>
                    <a:p>
                      <a:pPr algn="r" rtl="0"/>
                      <a:r>
                        <a:rPr lang="fa-IR" sz="2400" b="1" dirty="0">
                          <a:cs typeface="B Koodak" panose="00000700000000000000" pitchFamily="2" charset="-78"/>
                        </a:rPr>
                        <a:t>        {3 ،4، 5 ،6 ،7 ،8، 9}</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r>
                        <a:rPr lang="fa-IR" sz="2400" b="1" dirty="0">
                          <a:cs typeface="B Koodak" panose="00000700000000000000" pitchFamily="2" charset="-78"/>
                        </a:rPr>
                        <a:t>{....4،8،12}=</a:t>
                      </a:r>
                      <a:r>
                        <a:rPr lang="en-US" sz="2400" b="1" dirty="0">
                          <a:cs typeface="B Koodak" panose="00000700000000000000" pitchFamily="2" charset="-78"/>
                        </a:rPr>
                        <a:t>B</a:t>
                      </a: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10776995"/>
                  </a:ext>
                </a:extLst>
              </a:tr>
              <a:tr h="632440">
                <a:tc>
                  <a:txBody>
                    <a:bodyPr/>
                    <a:lstStyle/>
                    <a:p>
                      <a:pPr algn="r" rtl="0"/>
                      <a:r>
                        <a:rPr lang="fa-IR" sz="2400" b="1" dirty="0">
                          <a:cs typeface="B Koodak" panose="00000700000000000000" pitchFamily="2" charset="-78"/>
                        </a:rPr>
                        <a:t>        مجموعه عددهای صحیح بین -3و-2</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r>
                        <a:rPr lang="fa-IR" sz="2400" b="1" dirty="0">
                          <a:cs typeface="B Koodak" panose="00000700000000000000" pitchFamily="2" charset="-78"/>
                        </a:rPr>
                        <a:t>مجموعه حروف </a:t>
                      </a:r>
                      <a:r>
                        <a:rPr lang="en-US" sz="2400" b="1" dirty="0">
                          <a:cs typeface="B Koodak" panose="00000700000000000000" pitchFamily="2" charset="-78"/>
                        </a:rPr>
                        <a:t>a  </a:t>
                      </a:r>
                      <a:r>
                        <a:rPr lang="fa-IR" sz="2400" b="1" dirty="0">
                          <a:cs typeface="B Koodak" panose="00000700000000000000" pitchFamily="2" charset="-78"/>
                        </a:rPr>
                        <a:t>و </a:t>
                      </a:r>
                      <a:r>
                        <a:rPr lang="en-US" sz="2400" b="1" dirty="0">
                          <a:cs typeface="B Koodak" panose="00000700000000000000" pitchFamily="2" charset="-78"/>
                        </a:rPr>
                        <a:t>b  </a:t>
                      </a:r>
                      <a:r>
                        <a:rPr lang="fa-IR" sz="2400" b="1" dirty="0">
                          <a:cs typeface="B Koodak" panose="00000700000000000000" pitchFamily="2" charset="-78"/>
                        </a:rPr>
                        <a:t>و عدد 3 </a:t>
                      </a:r>
                      <a:r>
                        <a:rPr lang="en-US" sz="2400" b="1" dirty="0">
                          <a:cs typeface="B Koodak" panose="00000700000000000000" pitchFamily="2" charset="-78"/>
                        </a:rPr>
                        <a:t>C:</a:t>
                      </a: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1183564"/>
                  </a:ext>
                </a:extLst>
              </a:tr>
              <a:tr h="632440">
                <a:tc>
                  <a:txBody>
                    <a:bodyPr/>
                    <a:lstStyle/>
                    <a:p>
                      <a:pPr algn="r" rtl="0"/>
                      <a:r>
                        <a:rPr lang="fa-IR" sz="2400" b="1" dirty="0">
                          <a:cs typeface="B Koodak" panose="00000700000000000000" pitchFamily="2" charset="-78"/>
                        </a:rPr>
                        <a:t>        مجموعه مضرب های طبیعی عدد4</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r>
                        <a:rPr lang="fa-IR" sz="2400" b="1" dirty="0">
                          <a:cs typeface="B Koodak" panose="00000700000000000000" pitchFamily="2" charset="-78"/>
                        </a:rPr>
                        <a:t>{5}=</a:t>
                      </a:r>
                      <a:r>
                        <a:rPr lang="en-US" sz="2400" b="1" dirty="0">
                          <a:cs typeface="B Koodak" panose="00000700000000000000" pitchFamily="2" charset="-78"/>
                        </a:rPr>
                        <a:t>D</a:t>
                      </a: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54532053"/>
                  </a:ext>
                </a:extLst>
              </a:tr>
              <a:tr h="632440">
                <a:tc>
                  <a:txBody>
                    <a:bodyPr/>
                    <a:lstStyle/>
                    <a:p>
                      <a:pPr algn="r" rtl="0"/>
                      <a:r>
                        <a:rPr lang="fa-IR" sz="2400" b="1" dirty="0">
                          <a:cs typeface="B Koodak" panose="00000700000000000000" pitchFamily="2" charset="-78"/>
                        </a:rPr>
                        <a:t>        مجموعه عددهای اول یک رقمی</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r>
                        <a:rPr lang="en-US" sz="2400" b="1" dirty="0">
                          <a:cs typeface="B Koodak" panose="00000700000000000000" pitchFamily="2" charset="-78"/>
                        </a:rPr>
                        <a:t>E={}</a:t>
                      </a: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13122954"/>
                  </a:ext>
                </a:extLst>
              </a:tr>
              <a:tr h="632440">
                <a:tc>
                  <a:txBody>
                    <a:bodyPr/>
                    <a:lstStyle/>
                    <a:p>
                      <a:pPr algn="r" rtl="0"/>
                      <a:r>
                        <a:rPr lang="fa-IR" sz="2400" b="1" dirty="0">
                          <a:cs typeface="B Koodak" panose="00000700000000000000" pitchFamily="2" charset="-78"/>
                        </a:rPr>
                        <a:t>        مجموعه مضرب های اول عدد5</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r>
                        <a:rPr lang="fa-IR" sz="2400" b="1" dirty="0">
                          <a:cs typeface="B Koodak" panose="00000700000000000000" pitchFamily="2" charset="-78"/>
                        </a:rPr>
                        <a:t>{2،4،6،8}=</a:t>
                      </a:r>
                      <a:r>
                        <a:rPr lang="en-US" sz="2400" b="1" dirty="0">
                          <a:cs typeface="B Koodak" panose="00000700000000000000" pitchFamily="2" charset="-78"/>
                        </a:rPr>
                        <a:t>F</a:t>
                      </a: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77628338"/>
                  </a:ext>
                </a:extLst>
              </a:tr>
              <a:tr h="632440">
                <a:tc>
                  <a:txBody>
                    <a:bodyPr/>
                    <a:lstStyle/>
                    <a:p>
                      <a:pPr algn="r" rtl="0"/>
                      <a:r>
                        <a:rPr lang="en-US" sz="2400" b="1" dirty="0">
                          <a:cs typeface="B Koodak" panose="00000700000000000000" pitchFamily="2" charset="-78"/>
                        </a:rPr>
                        <a:t>{</a:t>
                      </a:r>
                      <a:r>
                        <a:rPr lang="fa-IR" sz="2400" b="1" dirty="0">
                          <a:cs typeface="B Koodak" panose="00000700000000000000" pitchFamily="2" charset="-78"/>
                        </a:rPr>
                        <a:t>3</a:t>
                      </a:r>
                      <a:r>
                        <a:rPr lang="en-US" sz="2400" b="1" dirty="0">
                          <a:cs typeface="B Koodak" panose="00000700000000000000" pitchFamily="2" charset="-78"/>
                        </a:rPr>
                        <a:t>,a ,b}</a:t>
                      </a:r>
                      <a:r>
                        <a:rPr lang="fa-IR" sz="2400" b="1" dirty="0">
                          <a:cs typeface="B Koodak" panose="00000700000000000000" pitchFamily="2" charset="-78"/>
                        </a:rPr>
                        <a:t>        </a:t>
                      </a:r>
                      <a:r>
                        <a:rPr lang="en-US" sz="2400" b="1" dirty="0">
                          <a:cs typeface="B Koodak" panose="00000700000000000000" pitchFamily="2" charset="-78"/>
                        </a:rPr>
                        <a:t> </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r>
                        <a:rPr lang="fa-IR" sz="2400" b="1" dirty="0">
                          <a:cs typeface="B Koodak" panose="00000700000000000000" pitchFamily="2" charset="-78"/>
                        </a:rPr>
                        <a:t>مجموعه عددهای طبیعی بین 10و2 </a:t>
                      </a:r>
                      <a:r>
                        <a:rPr lang="en-US" sz="2400" b="1" dirty="0">
                          <a:cs typeface="B Koodak" panose="00000700000000000000" pitchFamily="2" charset="-78"/>
                        </a:rPr>
                        <a:t>G:</a:t>
                      </a: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040850"/>
                  </a:ext>
                </a:extLst>
              </a:tr>
              <a:tr h="632440">
                <a:tc>
                  <a:txBody>
                    <a:bodyPr/>
                    <a:lstStyle/>
                    <a:p>
                      <a:pPr algn="r" rtl="0"/>
                      <a:r>
                        <a:rPr lang="fa-IR" sz="2400" b="1" dirty="0">
                          <a:cs typeface="B Koodak" panose="00000700000000000000" pitchFamily="2" charset="-78"/>
                        </a:rPr>
                        <a:t>       {2 ،4 ،6 ،8}</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r>
                        <a:rPr lang="fa-IR" sz="2400" b="1" dirty="0">
                          <a:cs typeface="B Koodak" panose="00000700000000000000" pitchFamily="2" charset="-78"/>
                        </a:rPr>
                        <a:t>{2،3،5،7}=</a:t>
                      </a:r>
                      <a:r>
                        <a:rPr lang="en-US" sz="2400" b="1" dirty="0">
                          <a:cs typeface="B Koodak" panose="00000700000000000000" pitchFamily="2" charset="-78"/>
                        </a:rPr>
                        <a:t>H</a:t>
                      </a:r>
                      <a:endParaRPr lang="pt-BR" sz="2400" b="1" dirty="0">
                        <a:cs typeface="B Koodak" panose="00000700000000000000" pitchFamily="2" charset="-78"/>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0902968"/>
                  </a:ext>
                </a:extLst>
              </a:tr>
            </a:tbl>
          </a:graphicData>
        </a:graphic>
      </p:graphicFrame>
      <p:cxnSp>
        <p:nvCxnSpPr>
          <p:cNvPr id="6" name="Straight Arrow Connector 5"/>
          <p:cNvCxnSpPr/>
          <p:nvPr/>
        </p:nvCxnSpPr>
        <p:spPr>
          <a:xfrm>
            <a:off x="3078932" y="2204947"/>
            <a:ext cx="4425619" cy="1242589"/>
          </a:xfrm>
          <a:prstGeom prst="straightConnector1">
            <a:avLst/>
          </a:prstGeom>
          <a:ln w="38100">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3528875" y="1564077"/>
            <a:ext cx="4499429" cy="0"/>
          </a:xfrm>
          <a:prstGeom prst="straightConnector1">
            <a:avLst/>
          </a:prstGeom>
          <a:ln w="38100">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4341675" y="3121733"/>
            <a:ext cx="4720772" cy="2186109"/>
          </a:xfrm>
          <a:prstGeom prst="straightConnector1">
            <a:avLst/>
          </a:prstGeom>
          <a:ln w="38100">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1766187" y="3485084"/>
            <a:ext cx="5994842" cy="1199110"/>
          </a:xfrm>
          <a:prstGeom prst="straightConnector1">
            <a:avLst/>
          </a:prstGeom>
          <a:ln w="38100">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1939288" y="2776577"/>
            <a:ext cx="5514101" cy="1335120"/>
          </a:xfrm>
          <a:prstGeom prst="straightConnector1">
            <a:avLst/>
          </a:prstGeom>
          <a:ln w="38100">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2803161" y="4676747"/>
            <a:ext cx="6749285" cy="1238157"/>
          </a:xfrm>
          <a:prstGeom prst="straightConnector1">
            <a:avLst/>
          </a:prstGeom>
          <a:ln w="38100">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V="1">
            <a:off x="4772502" y="2167399"/>
            <a:ext cx="3086374" cy="3080610"/>
          </a:xfrm>
          <a:prstGeom prst="straightConnector1">
            <a:avLst/>
          </a:prstGeom>
          <a:ln w="38100">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3757741" y="4071928"/>
            <a:ext cx="4003288" cy="1904786"/>
          </a:xfrm>
          <a:prstGeom prst="straightConnector1">
            <a:avLst/>
          </a:prstGeom>
          <a:ln w="38100">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 name="Rectangle 2"/>
          <p:cNvSpPr/>
          <p:nvPr/>
        </p:nvSpPr>
        <p:spPr>
          <a:xfrm>
            <a:off x="11312886" y="1369444"/>
            <a:ext cx="365760" cy="3657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291114" y="1977726"/>
            <a:ext cx="365760" cy="3657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91114" y="2642507"/>
            <a:ext cx="365760" cy="3657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305631" y="3190987"/>
            <a:ext cx="365760" cy="3657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312886" y="3876565"/>
            <a:ext cx="365760" cy="3657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312886" y="4507361"/>
            <a:ext cx="365760" cy="3657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312891" y="5114132"/>
            <a:ext cx="365760" cy="3657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312886" y="5741419"/>
            <a:ext cx="365760" cy="3657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305631" y="3077583"/>
            <a:ext cx="421910" cy="584775"/>
          </a:xfrm>
          <a:prstGeom prst="rect">
            <a:avLst/>
          </a:prstGeom>
          <a:noFill/>
        </p:spPr>
        <p:txBody>
          <a:bodyPr wrap="none" rtlCol="0">
            <a:spAutoFit/>
          </a:bodyPr>
          <a:lstStyle/>
          <a:p>
            <a:r>
              <a:rPr lang="en-US" sz="3200" dirty="0">
                <a:solidFill>
                  <a:srgbClr val="FF0000"/>
                </a:solidFill>
              </a:rPr>
              <a:t>B</a:t>
            </a:r>
          </a:p>
        </p:txBody>
      </p:sp>
      <p:sp>
        <p:nvSpPr>
          <p:cNvPr id="36" name="TextBox 35"/>
          <p:cNvSpPr txBox="1"/>
          <p:nvPr/>
        </p:nvSpPr>
        <p:spPr>
          <a:xfrm>
            <a:off x="11312886" y="1271690"/>
            <a:ext cx="421910" cy="584775"/>
          </a:xfrm>
          <a:prstGeom prst="rect">
            <a:avLst/>
          </a:prstGeom>
          <a:noFill/>
        </p:spPr>
        <p:txBody>
          <a:bodyPr wrap="none" rtlCol="0">
            <a:spAutoFit/>
          </a:bodyPr>
          <a:lstStyle/>
          <a:p>
            <a:r>
              <a:rPr lang="en-US" sz="3200" dirty="0">
                <a:solidFill>
                  <a:srgbClr val="FF0000"/>
                </a:solidFill>
              </a:rPr>
              <a:t>A</a:t>
            </a:r>
          </a:p>
        </p:txBody>
      </p:sp>
      <p:sp>
        <p:nvSpPr>
          <p:cNvPr id="37" name="TextBox 36"/>
          <p:cNvSpPr txBox="1"/>
          <p:nvPr/>
        </p:nvSpPr>
        <p:spPr>
          <a:xfrm>
            <a:off x="11266335" y="1875012"/>
            <a:ext cx="444352" cy="584775"/>
          </a:xfrm>
          <a:prstGeom prst="rect">
            <a:avLst/>
          </a:prstGeom>
          <a:noFill/>
        </p:spPr>
        <p:txBody>
          <a:bodyPr wrap="none" rtlCol="0">
            <a:spAutoFit/>
          </a:bodyPr>
          <a:lstStyle/>
          <a:p>
            <a:r>
              <a:rPr lang="en-US" sz="3200" dirty="0">
                <a:solidFill>
                  <a:srgbClr val="FF0000"/>
                </a:solidFill>
              </a:rPr>
              <a:t>G</a:t>
            </a:r>
          </a:p>
        </p:txBody>
      </p:sp>
      <p:sp>
        <p:nvSpPr>
          <p:cNvPr id="40" name="TextBox 39"/>
          <p:cNvSpPr txBox="1"/>
          <p:nvPr/>
        </p:nvSpPr>
        <p:spPr>
          <a:xfrm>
            <a:off x="11266336" y="2536958"/>
            <a:ext cx="385042" cy="584775"/>
          </a:xfrm>
          <a:prstGeom prst="rect">
            <a:avLst/>
          </a:prstGeom>
          <a:noFill/>
        </p:spPr>
        <p:txBody>
          <a:bodyPr wrap="none" rtlCol="0">
            <a:spAutoFit/>
          </a:bodyPr>
          <a:lstStyle/>
          <a:p>
            <a:r>
              <a:rPr lang="en-US" sz="3200" dirty="0">
                <a:solidFill>
                  <a:srgbClr val="FF0000"/>
                </a:solidFill>
              </a:rPr>
              <a:t>E</a:t>
            </a:r>
          </a:p>
        </p:txBody>
      </p:sp>
      <p:sp>
        <p:nvSpPr>
          <p:cNvPr id="42" name="TextBox 41"/>
          <p:cNvSpPr txBox="1"/>
          <p:nvPr/>
        </p:nvSpPr>
        <p:spPr>
          <a:xfrm>
            <a:off x="11286396" y="3767057"/>
            <a:ext cx="441146" cy="584775"/>
          </a:xfrm>
          <a:prstGeom prst="rect">
            <a:avLst/>
          </a:prstGeom>
          <a:noFill/>
        </p:spPr>
        <p:txBody>
          <a:bodyPr wrap="none" rtlCol="0">
            <a:spAutoFit/>
          </a:bodyPr>
          <a:lstStyle/>
          <a:p>
            <a:r>
              <a:rPr lang="en-US" sz="3200" dirty="0">
                <a:solidFill>
                  <a:srgbClr val="FF0000"/>
                </a:solidFill>
              </a:rPr>
              <a:t>H</a:t>
            </a:r>
          </a:p>
        </p:txBody>
      </p:sp>
      <p:sp>
        <p:nvSpPr>
          <p:cNvPr id="44" name="TextBox 43"/>
          <p:cNvSpPr txBox="1"/>
          <p:nvPr/>
        </p:nvSpPr>
        <p:spPr>
          <a:xfrm>
            <a:off x="11286396" y="4391807"/>
            <a:ext cx="441146" cy="584775"/>
          </a:xfrm>
          <a:prstGeom prst="rect">
            <a:avLst/>
          </a:prstGeom>
          <a:noFill/>
        </p:spPr>
        <p:txBody>
          <a:bodyPr wrap="none" rtlCol="0">
            <a:spAutoFit/>
          </a:bodyPr>
          <a:lstStyle/>
          <a:p>
            <a:r>
              <a:rPr lang="en-US" sz="3200" dirty="0">
                <a:solidFill>
                  <a:srgbClr val="FF0000"/>
                </a:solidFill>
              </a:rPr>
              <a:t>D</a:t>
            </a:r>
          </a:p>
        </p:txBody>
      </p:sp>
      <p:sp>
        <p:nvSpPr>
          <p:cNvPr id="46" name="TextBox 45"/>
          <p:cNvSpPr txBox="1"/>
          <p:nvPr/>
        </p:nvSpPr>
        <p:spPr>
          <a:xfrm>
            <a:off x="11293650" y="5007162"/>
            <a:ext cx="404278" cy="584775"/>
          </a:xfrm>
          <a:prstGeom prst="rect">
            <a:avLst/>
          </a:prstGeom>
          <a:noFill/>
        </p:spPr>
        <p:txBody>
          <a:bodyPr wrap="none" rtlCol="0">
            <a:spAutoFit/>
          </a:bodyPr>
          <a:lstStyle/>
          <a:p>
            <a:r>
              <a:rPr lang="en-US" sz="3200" dirty="0">
                <a:solidFill>
                  <a:srgbClr val="FF0000"/>
                </a:solidFill>
              </a:rPr>
              <a:t>C</a:t>
            </a:r>
          </a:p>
        </p:txBody>
      </p:sp>
      <p:sp>
        <p:nvSpPr>
          <p:cNvPr id="50" name="TextBox 49"/>
          <p:cNvSpPr txBox="1"/>
          <p:nvPr/>
        </p:nvSpPr>
        <p:spPr>
          <a:xfrm>
            <a:off x="11303100" y="5622517"/>
            <a:ext cx="373820" cy="584775"/>
          </a:xfrm>
          <a:prstGeom prst="rect">
            <a:avLst/>
          </a:prstGeom>
          <a:noFill/>
        </p:spPr>
        <p:txBody>
          <a:bodyPr wrap="none" rtlCol="0">
            <a:spAutoFit/>
          </a:bodyPr>
          <a:lstStyle/>
          <a:p>
            <a:r>
              <a:rPr lang="en-US" sz="3200" dirty="0">
                <a:solidFill>
                  <a:srgbClr val="FF0000"/>
                </a:solidFill>
              </a:rPr>
              <a:t>F</a:t>
            </a:r>
          </a:p>
        </p:txBody>
      </p:sp>
    </p:spTree>
    <p:extLst>
      <p:ext uri="{BB962C8B-B14F-4D97-AF65-F5344CB8AC3E}">
        <p14:creationId xmlns:p14="http://schemas.microsoft.com/office/powerpoint/2010/main" val="1147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par>
                                <p:cTn id="39" presetID="10" presetClass="exit" presetSubtype="0" fill="hold"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10" presetClass="exit" presetSubtype="0" fill="hold"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par>
                                <p:cTn id="68" presetID="10" presetClass="exit" presetSubtype="0" fill="hold" nodeType="with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cTn>
                              </p:par>
                              <p:par>
                                <p:cTn id="81" presetID="10" presetClass="exit" presetSubtype="0" fill="hold" nodeType="withEffect">
                                  <p:stCondLst>
                                    <p:cond delay="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Effect transition="in" filter="fade">
                                      <p:cBhvr>
                                        <p:cTn id="93" dur="500"/>
                                        <p:tgtEl>
                                          <p:spTgt spid="50"/>
                                        </p:tgtEl>
                                      </p:cBhvr>
                                    </p:animEffect>
                                  </p:childTnLst>
                                </p:cTn>
                              </p:par>
                              <p:par>
                                <p:cTn id="94" presetID="10" presetClass="exit" presetSubtype="0" fill="hold"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2" grpId="0"/>
      <p:bldP spid="44" grpId="0"/>
      <p:bldP spid="46"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340036" y="1686908"/>
                <a:ext cx="10463707" cy="4524315"/>
              </a:xfrm>
              <a:prstGeom prst="rect">
                <a:avLst/>
              </a:prstGeom>
              <a:noFill/>
            </p:spPr>
            <p:txBody>
              <a:bodyPr wrap="square" rtlCol="1">
                <a:spAutoFit/>
              </a:bodyPr>
              <a:lstStyle/>
              <a:p>
                <a:pPr algn="r" rtl="1"/>
                <a:endParaRPr lang="fa-IR" sz="2400" dirty="0">
                  <a:cs typeface="B Koodak" panose="00000700000000000000" pitchFamily="2" charset="-78"/>
                </a:endParaRPr>
              </a:p>
              <a:p>
                <a:pPr algn="r" rtl="1"/>
                <a:r>
                  <a:rPr lang="fa-IR" sz="2400" dirty="0">
                    <a:cs typeface="B Koodak" panose="00000700000000000000" pitchFamily="2" charset="-78"/>
                  </a:rPr>
                  <a:t>الف)عددهای صحیح مثبت و کمتر از 10</a:t>
                </a:r>
              </a:p>
              <a:p>
                <a:pPr algn="r" rtl="1"/>
                <a:endParaRPr lang="fa-IR" sz="2400" dirty="0">
                  <a:cs typeface="B Koodak" panose="00000700000000000000" pitchFamily="2" charset="-78"/>
                </a:endParaRPr>
              </a:p>
              <a:p>
                <a:pPr algn="r" rtl="1"/>
                <a:r>
                  <a:rPr lang="fa-IR" sz="2400" dirty="0">
                    <a:cs typeface="B Koodak" panose="00000700000000000000" pitchFamily="2" charset="-78"/>
                  </a:rPr>
                  <a:t>ب)شمارنده های اول عدد 19</a:t>
                </a:r>
              </a:p>
              <a:p>
                <a:pPr algn="r" rtl="1"/>
                <a:endParaRPr lang="fa-IR" sz="2400" dirty="0">
                  <a:cs typeface="B Koodak" panose="00000700000000000000" pitchFamily="2" charset="-78"/>
                </a:endParaRPr>
              </a:p>
              <a:p>
                <a:pPr algn="r" rtl="1"/>
                <a:r>
                  <a:rPr lang="fa-IR" sz="2400" dirty="0">
                    <a:cs typeface="B Koodak" panose="00000700000000000000" pitchFamily="2" charset="-78"/>
                  </a:rPr>
                  <a:t>ج)عددهایی که شش وجه یک تاس معمولی را مشخص می کند. </a:t>
                </a:r>
              </a:p>
              <a:p>
                <a:pPr algn="r" rtl="1"/>
                <a:endParaRPr lang="fa-IR" sz="2400" dirty="0">
                  <a:cs typeface="B Koodak" panose="00000700000000000000" pitchFamily="2" charset="-78"/>
                </a:endParaRPr>
              </a:p>
              <a:p>
                <a:pPr algn="r" rtl="1"/>
                <a:r>
                  <a:rPr lang="fa-IR" sz="2400" dirty="0">
                    <a:cs typeface="B Koodak" panose="00000700000000000000" pitchFamily="2" charset="-78"/>
                  </a:rPr>
                  <a:t>د)جواب های معادله</a:t>
                </a:r>
                <a14:m>
                  <m:oMath xmlns:m="http://schemas.openxmlformats.org/officeDocument/2006/math">
                    <m:r>
                      <m:rPr>
                        <m:nor/>
                      </m:rPr>
                      <a:rPr lang="fa-IR" sz="2400" dirty="0">
                        <a:latin typeface="Cambria Math" panose="02040503050406030204" pitchFamily="18" charset="0"/>
                        <a:cs typeface="B Koodak" panose="00000700000000000000" pitchFamily="2" charset="-78"/>
                      </a:rPr>
                      <m:t>2</m:t>
                    </m:r>
                    <m:r>
                      <m:rPr>
                        <m:nor/>
                      </m:rPr>
                      <a:rPr lang="fa-IR" sz="2400" dirty="0">
                        <a:latin typeface="Cambria Math" panose="02040503050406030204" pitchFamily="18" charset="0"/>
                        <a:cs typeface="B Koodak" panose="00000700000000000000" pitchFamily="2" charset="-78"/>
                      </a:rPr>
                      <m:t>x</m:t>
                    </m:r>
                    <m:r>
                      <m:rPr>
                        <m:nor/>
                      </m:rPr>
                      <a:rPr lang="fa-IR" sz="2400" dirty="0">
                        <a:latin typeface="Cambria Math" panose="02040503050406030204" pitchFamily="18" charset="0"/>
                        <a:cs typeface="B Koodak" panose="00000700000000000000" pitchFamily="2" charset="-78"/>
                      </a:rPr>
                      <m:t>+</m:t>
                    </m:r>
                    <m:r>
                      <m:rPr>
                        <m:nor/>
                      </m:rPr>
                      <a:rPr lang="fa-IR" sz="2400" dirty="0">
                        <a:latin typeface="Cambria Math" panose="02040503050406030204" pitchFamily="18" charset="0"/>
                        <a:cs typeface="B Koodak" panose="00000700000000000000" pitchFamily="2" charset="-78"/>
                      </a:rPr>
                      <m:t>8</m:t>
                    </m:r>
                    <m:r>
                      <m:rPr>
                        <m:nor/>
                      </m:rPr>
                      <a:rPr lang="fa-IR" sz="2400" dirty="0">
                        <a:latin typeface="Cambria Math" panose="02040503050406030204" pitchFamily="18" charset="0"/>
                        <a:cs typeface="B Koodak" panose="00000700000000000000" pitchFamily="2" charset="-78"/>
                      </a:rPr>
                      <m:t>=</m:t>
                    </m:r>
                    <m:r>
                      <m:rPr>
                        <m:nor/>
                      </m:rPr>
                      <a:rPr lang="fa-IR" sz="2400" dirty="0">
                        <a:latin typeface="Cambria Math" panose="02040503050406030204" pitchFamily="18" charset="0"/>
                        <a:cs typeface="B Koodak" panose="00000700000000000000" pitchFamily="2" charset="-78"/>
                      </a:rPr>
                      <m:t>1</m:t>
                    </m:r>
                  </m:oMath>
                </a14:m>
                <a:endParaRPr lang="fa-IR" sz="2400" dirty="0">
                  <a:cs typeface="B Koodak" panose="00000700000000000000" pitchFamily="2" charset="-78"/>
                </a:endParaRPr>
              </a:p>
              <a:p>
                <a:pPr algn="r" rtl="1"/>
                <a:endParaRPr lang="fa-IR" sz="2400" dirty="0">
                  <a:cs typeface="B Koodak" panose="00000700000000000000" pitchFamily="2" charset="-78"/>
                </a:endParaRPr>
              </a:p>
              <a:p>
                <a:pPr algn="r" rtl="1"/>
                <a:r>
                  <a:rPr lang="fa-IR" sz="2400" dirty="0">
                    <a:cs typeface="B Koodak" panose="00000700000000000000" pitchFamily="2" charset="-78"/>
                  </a:rPr>
                  <a:t>ه)چهار میوه خوشمزه</a:t>
                </a:r>
              </a:p>
              <a:p>
                <a:pPr algn="r" rtl="1"/>
                <a:endParaRPr lang="fa-IR" sz="2400" dirty="0">
                  <a:cs typeface="B Koodak" panose="00000700000000000000" pitchFamily="2" charset="-78"/>
                </a:endParaRPr>
              </a:p>
              <a:p>
                <a:pPr algn="r" rtl="1"/>
                <a:r>
                  <a:rPr lang="fa-IR" sz="2400" dirty="0">
                    <a:cs typeface="B Koodak" panose="00000700000000000000" pitchFamily="2" charset="-78"/>
                  </a:rPr>
                  <a:t>و)عددهای صحیح منفی و بزرگ تر از -8</a:t>
                </a:r>
              </a:p>
            </p:txBody>
          </p:sp>
        </mc:Choice>
        <mc:Fallback xmlns="">
          <p:sp>
            <p:nvSpPr>
              <p:cNvPr id="3" name="TextBox 2"/>
              <p:cNvSpPr txBox="1">
                <a:spLocks noRot="1" noChangeAspect="1" noMove="1" noResize="1" noEditPoints="1" noAdjustHandles="1" noChangeArrowheads="1" noChangeShapeType="1" noTextEdit="1"/>
              </p:cNvSpPr>
              <p:nvPr/>
            </p:nvSpPr>
            <p:spPr>
              <a:xfrm>
                <a:off x="1340036" y="1686908"/>
                <a:ext cx="10463707" cy="4524315"/>
              </a:xfrm>
              <a:prstGeom prst="rect">
                <a:avLst/>
              </a:prstGeom>
              <a:blipFill>
                <a:blip r:embed="rId7"/>
                <a:stretch>
                  <a:fillRect r="-874" b="-2156"/>
                </a:stretch>
              </a:blipFill>
            </p:spPr>
            <p:txBody>
              <a:bodyPr/>
              <a:lstStyle/>
              <a:p>
                <a:r>
                  <a:rPr lang="en-US">
                    <a:noFill/>
                  </a:rPr>
                  <a:t> </a:t>
                </a:r>
              </a:p>
            </p:txBody>
          </p:sp>
        </mc:Fallback>
      </mc:AlternateContent>
      <p:sp>
        <p:nvSpPr>
          <p:cNvPr id="5" name="Oval 4"/>
          <p:cNvSpPr/>
          <p:nvPr/>
        </p:nvSpPr>
        <p:spPr>
          <a:xfrm>
            <a:off x="4869524" y="1309769"/>
            <a:ext cx="1225580" cy="1367865"/>
          </a:xfrm>
          <a:prstGeom prst="ellipse">
            <a:avLst/>
          </a:prstGeom>
          <a:solidFill>
            <a:srgbClr val="FF0000">
              <a:alpha val="9000"/>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lumMod val="95000"/>
                    <a:lumOff val="5000"/>
                  </a:schemeClr>
                </a:solidFill>
                <a:latin typeface="Arial" panose="020B0604020202020204" pitchFamily="34" charset="0"/>
                <a:cs typeface="B Koodak" panose="00000700000000000000" pitchFamily="2" charset="-78"/>
              </a:rPr>
              <a:t>1 2 3 4 5 6 7 8 9 </a:t>
            </a:r>
          </a:p>
        </p:txBody>
      </p:sp>
      <p:sp>
        <p:nvSpPr>
          <p:cNvPr id="6" name="Oval 5"/>
          <p:cNvSpPr/>
          <p:nvPr/>
        </p:nvSpPr>
        <p:spPr>
          <a:xfrm>
            <a:off x="6429842" y="2578476"/>
            <a:ext cx="928901" cy="865475"/>
          </a:xfrm>
          <a:prstGeom prst="ellipse">
            <a:avLst/>
          </a:prstGeom>
          <a:solidFill>
            <a:srgbClr val="00B050">
              <a:alpha val="30000"/>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lumMod val="95000"/>
                    <a:lumOff val="5000"/>
                  </a:schemeClr>
                </a:solidFill>
                <a:cs typeface="B Koodak" panose="00000700000000000000" pitchFamily="2" charset="-78"/>
              </a:rPr>
              <a:t>19</a:t>
            </a:r>
            <a:endParaRPr lang="fa-IR" dirty="0">
              <a:solidFill>
                <a:schemeClr val="tx1">
                  <a:lumMod val="95000"/>
                  <a:lumOff val="5000"/>
                </a:schemeClr>
              </a:solidFill>
              <a:cs typeface="B Koodak" panose="00000700000000000000" pitchFamily="2" charset="-78"/>
            </a:endParaRPr>
          </a:p>
        </p:txBody>
      </p:sp>
      <p:sp>
        <p:nvSpPr>
          <p:cNvPr id="7" name="Oval 6"/>
          <p:cNvSpPr/>
          <p:nvPr/>
        </p:nvSpPr>
        <p:spPr>
          <a:xfrm>
            <a:off x="3790436" y="3011213"/>
            <a:ext cx="993223" cy="1234440"/>
          </a:xfrm>
          <a:prstGeom prst="ellipse">
            <a:avLst/>
          </a:prstGeom>
          <a:solidFill>
            <a:schemeClr val="accent4">
              <a:alpha val="4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lumMod val="95000"/>
                    <a:lumOff val="5000"/>
                  </a:schemeClr>
                </a:solidFill>
                <a:cs typeface="B Koodak" panose="00000700000000000000" pitchFamily="2" charset="-78"/>
              </a:rPr>
              <a:t>1 2 3 4 5 6</a:t>
            </a:r>
          </a:p>
        </p:txBody>
      </p:sp>
      <mc:AlternateContent xmlns:mc="http://schemas.openxmlformats.org/markup-compatibility/2006" xmlns:a14="http://schemas.microsoft.com/office/drawing/2010/main">
        <mc:Choice Requires="a14">
          <p:sp>
            <p:nvSpPr>
              <p:cNvPr id="8" name="Oval 7"/>
              <p:cNvSpPr/>
              <p:nvPr/>
            </p:nvSpPr>
            <p:spPr>
              <a:xfrm>
                <a:off x="6901985" y="3947876"/>
                <a:ext cx="979964" cy="872981"/>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Koodak" panose="00000700000000000000" pitchFamily="2" charset="-78"/>
                  </a:rPr>
                  <a:t>-</a:t>
                </a:r>
                <a14:m>
                  <m:oMath xmlns:m="http://schemas.openxmlformats.org/officeDocument/2006/math">
                    <m:f>
                      <m:fPr>
                        <m:ctrlPr>
                          <a:rPr lang="fa-IR" sz="2800" i="1" smtClean="0">
                            <a:solidFill>
                              <a:schemeClr val="tx1">
                                <a:lumMod val="95000"/>
                                <a:lumOff val="5000"/>
                              </a:schemeClr>
                            </a:solidFill>
                            <a:latin typeface="Cambria Math" panose="02040503050406030204" pitchFamily="18" charset="0"/>
                          </a:rPr>
                        </m:ctrlPr>
                      </m:fPr>
                      <m:num>
                        <m:r>
                          <m:rPr>
                            <m:nor/>
                          </m:rPr>
                          <a:rPr lang="fa-IR" sz="2800" b="0" i="0" smtClean="0">
                            <a:solidFill>
                              <a:schemeClr val="tx1">
                                <a:lumMod val="95000"/>
                                <a:lumOff val="5000"/>
                              </a:schemeClr>
                            </a:solidFill>
                            <a:latin typeface="Cambria Math" panose="02040503050406030204" pitchFamily="18" charset="0"/>
                            <a:cs typeface="B Koodak" panose="00000700000000000000" pitchFamily="2" charset="-78"/>
                          </a:rPr>
                          <m:t>7</m:t>
                        </m:r>
                      </m:num>
                      <m:den>
                        <m:r>
                          <m:rPr>
                            <m:nor/>
                          </m:rPr>
                          <a:rPr lang="fa-IR" sz="2800" b="0" i="0" smtClean="0">
                            <a:solidFill>
                              <a:schemeClr val="tx1">
                                <a:lumMod val="95000"/>
                                <a:lumOff val="5000"/>
                              </a:schemeClr>
                            </a:solidFill>
                            <a:latin typeface="Cambria Math" panose="02040503050406030204" pitchFamily="18" charset="0"/>
                            <a:cs typeface="B Koodak" panose="00000700000000000000" pitchFamily="2" charset="-78"/>
                          </a:rPr>
                          <m:t>2</m:t>
                        </m:r>
                      </m:den>
                    </m:f>
                  </m:oMath>
                </a14:m>
                <a:endParaRPr lang="fa-IR" sz="2800" b="0" dirty="0">
                  <a:cs typeface="B Koodak" panose="00000700000000000000" pitchFamily="2" charset="-78"/>
                </a:endParaRPr>
              </a:p>
            </p:txBody>
          </p:sp>
        </mc:Choice>
        <mc:Fallback xmlns="">
          <p:sp>
            <p:nvSpPr>
              <p:cNvPr id="8" name="Oval 7"/>
              <p:cNvSpPr>
                <a:spLocks noRot="1" noChangeAspect="1" noMove="1" noResize="1" noEditPoints="1" noAdjustHandles="1" noChangeArrowheads="1" noChangeShapeType="1" noTextEdit="1"/>
              </p:cNvSpPr>
              <p:nvPr/>
            </p:nvSpPr>
            <p:spPr>
              <a:xfrm>
                <a:off x="6901985" y="3947876"/>
                <a:ext cx="979964" cy="872981"/>
              </a:xfrm>
              <a:prstGeom prst="ellipse">
                <a:avLst/>
              </a:prstGeom>
              <a:blipFill>
                <a:blip r:embed="rId9"/>
                <a:stretch>
                  <a:fillRect b="-8276"/>
                </a:stretch>
              </a:blipFill>
            </p:spPr>
            <p:txBody>
              <a:bodyPr/>
              <a:lstStyle/>
              <a:p>
                <a:r>
                  <a:rPr lang="en-US">
                    <a:noFill/>
                  </a:rPr>
                  <a:t> </a:t>
                </a:r>
              </a:p>
            </p:txBody>
          </p:sp>
        </mc:Fallback>
      </mc:AlternateContent>
      <p:sp>
        <p:nvSpPr>
          <p:cNvPr id="9" name="Oval 8"/>
          <p:cNvSpPr/>
          <p:nvPr/>
        </p:nvSpPr>
        <p:spPr>
          <a:xfrm>
            <a:off x="5518582" y="5207202"/>
            <a:ext cx="1236818" cy="1255984"/>
          </a:xfrm>
          <a:prstGeom prst="ellipse">
            <a:avLst/>
          </a:prstGeom>
          <a:solidFill>
            <a:srgbClr val="7030A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7135326" y="1993701"/>
            <a:ext cx="513282" cy="584775"/>
          </a:xfrm>
          <a:prstGeom prst="rect">
            <a:avLst/>
          </a:prstGeom>
        </p:spPr>
        <p:txBody>
          <a:bodyPr wrap="none">
            <a:spAutoFit/>
          </a:bodyPr>
          <a:lstStyle/>
          <a:p>
            <a:pPr algn="r" rtl="1"/>
            <a:r>
              <a:rPr lang="fa-IR" sz="3200" dirty="0">
                <a:solidFill>
                  <a:srgbClr val="FF0000"/>
                </a:solidFill>
                <a:cs typeface="B Koodak" panose="00000700000000000000" pitchFamily="2" charset="-78"/>
              </a:rPr>
              <a:t>✔</a:t>
            </a:r>
          </a:p>
        </p:txBody>
      </p:sp>
      <p:sp>
        <p:nvSpPr>
          <p:cNvPr id="16" name="Rectangle 15"/>
          <p:cNvSpPr/>
          <p:nvPr/>
        </p:nvSpPr>
        <p:spPr>
          <a:xfrm>
            <a:off x="8100222" y="2757648"/>
            <a:ext cx="513282" cy="584775"/>
          </a:xfrm>
          <a:prstGeom prst="rect">
            <a:avLst/>
          </a:prstGeom>
        </p:spPr>
        <p:txBody>
          <a:bodyPr wrap="none">
            <a:spAutoFit/>
          </a:bodyPr>
          <a:lstStyle/>
          <a:p>
            <a:pPr algn="r" rtl="1"/>
            <a:r>
              <a:rPr lang="fa-IR" sz="3200" dirty="0">
                <a:solidFill>
                  <a:srgbClr val="FF0000"/>
                </a:solidFill>
                <a:cs typeface="B Koodak" panose="00000700000000000000" pitchFamily="2" charset="-78"/>
              </a:rPr>
              <a:t>✔</a:t>
            </a:r>
          </a:p>
        </p:txBody>
      </p:sp>
      <p:sp>
        <p:nvSpPr>
          <p:cNvPr id="17" name="Rectangle 16"/>
          <p:cNvSpPr/>
          <p:nvPr/>
        </p:nvSpPr>
        <p:spPr>
          <a:xfrm>
            <a:off x="7076848" y="5626448"/>
            <a:ext cx="513282" cy="584775"/>
          </a:xfrm>
          <a:prstGeom prst="rect">
            <a:avLst/>
          </a:prstGeom>
        </p:spPr>
        <p:txBody>
          <a:bodyPr wrap="none">
            <a:spAutoFit/>
          </a:bodyPr>
          <a:lstStyle/>
          <a:p>
            <a:pPr algn="r" rtl="1"/>
            <a:r>
              <a:rPr lang="fa-IR" sz="3200" dirty="0">
                <a:solidFill>
                  <a:srgbClr val="FF0000"/>
                </a:solidFill>
                <a:cs typeface="B Koodak" panose="00000700000000000000" pitchFamily="2" charset="-78"/>
              </a:rPr>
              <a:t>✔</a:t>
            </a:r>
          </a:p>
        </p:txBody>
      </p:sp>
      <p:sp>
        <p:nvSpPr>
          <p:cNvPr id="18" name="Rectangle 17"/>
          <p:cNvSpPr/>
          <p:nvPr/>
        </p:nvSpPr>
        <p:spPr>
          <a:xfrm>
            <a:off x="4929596" y="3408948"/>
            <a:ext cx="513282" cy="584775"/>
          </a:xfrm>
          <a:prstGeom prst="rect">
            <a:avLst/>
          </a:prstGeom>
        </p:spPr>
        <p:txBody>
          <a:bodyPr wrap="none">
            <a:spAutoFit/>
          </a:bodyPr>
          <a:lstStyle/>
          <a:p>
            <a:pPr algn="r" rtl="1"/>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9071427" y="4823342"/>
            <a:ext cx="466795" cy="830997"/>
          </a:xfrm>
          <a:prstGeom prst="rect">
            <a:avLst/>
          </a:prstGeom>
        </p:spPr>
        <p:txBody>
          <a:bodyPr wrap="none">
            <a:spAutoFit/>
          </a:bodyPr>
          <a:lstStyle/>
          <a:p>
            <a:pPr algn="r" rtl="1"/>
            <a:r>
              <a:rPr lang="fa-IR" sz="4800" dirty="0">
                <a:solidFill>
                  <a:srgbClr val="FF0000"/>
                </a:solidFill>
                <a:cs typeface="B Koodak" panose="00000700000000000000" pitchFamily="2" charset="-78"/>
              </a:rPr>
              <a:t>×</a:t>
            </a:r>
          </a:p>
        </p:txBody>
      </p:sp>
      <p:sp>
        <p:nvSpPr>
          <p:cNvPr id="20" name="Rectangle 19"/>
          <p:cNvSpPr/>
          <p:nvPr/>
        </p:nvSpPr>
        <p:spPr>
          <a:xfrm>
            <a:off x="8141179" y="4030906"/>
            <a:ext cx="513281" cy="584775"/>
          </a:xfrm>
          <a:prstGeom prst="rect">
            <a:avLst/>
          </a:prstGeom>
        </p:spPr>
        <p:txBody>
          <a:bodyPr wrap="none">
            <a:spAutoFit/>
          </a:bodyPr>
          <a:lstStyle/>
          <a:p>
            <a:pPr algn="r" rtl="1"/>
            <a:r>
              <a:rPr lang="fa-IR" sz="3200" dirty="0">
                <a:solidFill>
                  <a:srgbClr val="FF0000"/>
                </a:solidFill>
                <a:cs typeface="B Koodak" panose="00000700000000000000" pitchFamily="2" charset="-78"/>
              </a:rPr>
              <a:t>✔</a:t>
            </a:r>
          </a:p>
        </p:txBody>
      </p:sp>
      <p:sp>
        <p:nvSpPr>
          <p:cNvPr id="24" name="Rectangle 23"/>
          <p:cNvSpPr/>
          <p:nvPr/>
        </p:nvSpPr>
        <p:spPr>
          <a:xfrm>
            <a:off x="2980191" y="618057"/>
            <a:ext cx="8823552" cy="461665"/>
          </a:xfrm>
          <a:prstGeom prst="rect">
            <a:avLst/>
          </a:prstGeom>
        </p:spPr>
        <p:txBody>
          <a:bodyPr wrap="square">
            <a:spAutoFit/>
          </a:bodyPr>
          <a:lstStyle/>
          <a:p>
            <a:pPr algn="r" rtl="1"/>
            <a:r>
              <a:rPr lang="fa-IR" sz="2400" dirty="0">
                <a:cs typeface="B Koodak" panose="00000700000000000000" pitchFamily="2" charset="-78"/>
              </a:rPr>
              <a:t>5-کدام یک از عبارات زیر مشخص کننده یک مجموعه است؟با نمودار ون نشان دهید:</a:t>
            </a:r>
          </a:p>
        </p:txBody>
      </p:sp>
      <p:sp>
        <p:nvSpPr>
          <p:cNvPr id="25" name="TextBox 24"/>
          <p:cNvSpPr txBox="1"/>
          <p:nvPr/>
        </p:nvSpPr>
        <p:spPr>
          <a:xfrm>
            <a:off x="7399174" y="4992820"/>
            <a:ext cx="1672253" cy="461665"/>
          </a:xfrm>
          <a:prstGeom prst="rect">
            <a:avLst/>
          </a:prstGeom>
          <a:noFill/>
        </p:spPr>
        <p:txBody>
          <a:bodyPr wrap="none" rtlCol="0">
            <a:spAutoFit/>
          </a:bodyPr>
          <a:lstStyle/>
          <a:p>
            <a:r>
              <a:rPr lang="fa-IR" sz="2400" dirty="0">
                <a:solidFill>
                  <a:schemeClr val="accent2">
                    <a:lumMod val="75000"/>
                  </a:schemeClr>
                </a:solidFill>
                <a:cs typeface="B Koodak" panose="00000700000000000000" pitchFamily="2" charset="-78"/>
              </a:rPr>
              <a:t>مجموعه نیست</a:t>
            </a:r>
            <a:endParaRPr lang="en-US" sz="2400" dirty="0">
              <a:solidFill>
                <a:schemeClr val="accent2">
                  <a:lumMod val="75000"/>
                </a:schemeClr>
              </a:solidFill>
              <a:cs typeface="B Koodak" panose="00000700000000000000" pitchFamily="2" charset="-78"/>
            </a:endParaRPr>
          </a:p>
        </p:txBody>
      </p:sp>
    </p:spTree>
    <p:extLst>
      <p:ext uri="{BB962C8B-B14F-4D97-AF65-F5344CB8AC3E}">
        <p14:creationId xmlns:p14="http://schemas.microsoft.com/office/powerpoint/2010/main" val="114353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righ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ou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right)">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ou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wipe(right)">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32"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circle(out)">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wipe(right)">
                                      <p:cBhvr>
                                        <p:cTn id="75" dur="500"/>
                                        <p:tgtEl>
                                          <p:spTgt spid="3">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3">
                                            <p:txEl>
                                              <p:pRg st="11" end="11"/>
                                            </p:txEl>
                                          </p:spTgt>
                                        </p:tgtEl>
                                        <p:attrNameLst>
                                          <p:attrName>style.visibility</p:attrName>
                                        </p:attrNameLst>
                                      </p:cBhvr>
                                      <p:to>
                                        <p:strVal val="visible"/>
                                      </p:to>
                                    </p:set>
                                    <p:animEffect transition="in" filter="wipe(right)">
                                      <p:cBhvr>
                                        <p:cTn id="92" dur="500"/>
                                        <p:tgtEl>
                                          <p:spTgt spid="3">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circle(out)">
                                      <p:cBhvr>
                                        <p:cTn id="10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6" grpId="0"/>
      <p:bldP spid="17" grpId="0"/>
      <p:bldP spid="18" grpId="0"/>
      <p:bldP spid="19" grpId="0"/>
      <p:bldP spid="20"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2404" y="1495710"/>
            <a:ext cx="10705171" cy="400110"/>
          </a:xfrm>
          <a:prstGeom prst="rect">
            <a:avLst/>
          </a:prstGeom>
          <a:noFill/>
        </p:spPr>
        <p:txBody>
          <a:bodyPr wrap="square" rtlCol="1">
            <a:spAutoFit/>
          </a:bodyPr>
          <a:lstStyle/>
          <a:p>
            <a:pPr algn="r" rtl="1"/>
            <a:r>
              <a:rPr lang="fa-IR" sz="2000" dirty="0">
                <a:cs typeface="B Koodak" panose="00000700000000000000" pitchFamily="2" charset="-78"/>
              </a:rPr>
              <a:t>1-متناظر با هرعبارت یک مجموعه و متناظر با هرمجموعه یک عبارت بنویسید و تعداد عضوهای هرمجموعه را تعیین کنید:</a:t>
            </a:r>
          </a:p>
        </p:txBody>
      </p:sp>
      <p:sp>
        <p:nvSpPr>
          <p:cNvPr id="7" name="TextBox 6"/>
          <p:cNvSpPr txBox="1"/>
          <p:nvPr/>
        </p:nvSpPr>
        <p:spPr>
          <a:xfrm>
            <a:off x="7404410" y="2174488"/>
            <a:ext cx="4326673" cy="3785652"/>
          </a:xfrm>
          <a:prstGeom prst="rect">
            <a:avLst/>
          </a:prstGeom>
          <a:noFill/>
        </p:spPr>
        <p:txBody>
          <a:bodyPr wrap="square" rtlCol="1">
            <a:spAutoFit/>
          </a:bodyPr>
          <a:lstStyle/>
          <a:p>
            <a:pPr algn="r" rtl="1"/>
            <a:r>
              <a:rPr lang="fa-IR" sz="2000" dirty="0">
                <a:cs typeface="B Koodak" panose="00000700000000000000" pitchFamily="2" charset="-78"/>
              </a:rPr>
              <a:t>الف){1،8،27،64،125}=</a:t>
            </a:r>
            <a:r>
              <a:rPr lang="en-US" sz="2000" dirty="0">
                <a:cs typeface="B Koodak" panose="00000700000000000000" pitchFamily="2" charset="-78"/>
              </a:rPr>
              <a:t>A</a:t>
            </a:r>
            <a:endParaRPr lang="fa-IR" sz="2000" dirty="0">
              <a:cs typeface="B Koodak" panose="00000700000000000000" pitchFamily="2" charset="-78"/>
            </a:endParaRPr>
          </a:p>
          <a:p>
            <a:pPr algn="r" rtl="1"/>
            <a:endParaRPr lang="en-US" sz="2000" dirty="0">
              <a:latin typeface="Times New Roman" panose="02020603050405020304" pitchFamily="18" charset="0"/>
              <a:cs typeface="Times New Roman" panose="02020603050405020304" pitchFamily="18" charset="0"/>
            </a:endParaRPr>
          </a:p>
          <a:p>
            <a:pPr algn="r" rtl="1"/>
            <a:r>
              <a:rPr lang="fa-IR" sz="2000" dirty="0">
                <a:latin typeface="Times New Roman" panose="02020603050405020304" pitchFamily="18" charset="0"/>
                <a:cs typeface="B Koodak" panose="00000700000000000000" pitchFamily="2" charset="-78"/>
              </a:rPr>
              <a:t>ب){10}=</a:t>
            </a:r>
            <a:r>
              <a:rPr lang="en-US" sz="2000" dirty="0">
                <a:latin typeface="Times New Roman" panose="02020603050405020304" pitchFamily="18" charset="0"/>
                <a:cs typeface="B Koodak" panose="00000700000000000000" pitchFamily="2" charset="-78"/>
              </a:rPr>
              <a:t>C</a:t>
            </a:r>
          </a:p>
          <a:p>
            <a:pPr algn="r" rtl="1"/>
            <a:endParaRPr lang="en-US" sz="2000" dirty="0">
              <a:latin typeface="Times New Roman" panose="02020603050405020304" pitchFamily="18" charset="0"/>
              <a:cs typeface="Times New Roman" panose="02020603050405020304" pitchFamily="18" charset="0"/>
            </a:endParaRPr>
          </a:p>
          <a:p>
            <a:pPr algn="r" rtl="1"/>
            <a:r>
              <a:rPr lang="fa-IR" sz="2000" dirty="0">
                <a:latin typeface="Times New Roman" panose="02020603050405020304" pitchFamily="18" charset="0"/>
                <a:cs typeface="B Koodak" panose="00000700000000000000" pitchFamily="2" charset="-78"/>
              </a:rPr>
              <a:t>ج)عددهای طبیعی مضرب 5و کوچکتراز 100</a:t>
            </a:r>
          </a:p>
          <a:p>
            <a:pPr algn="r" rtl="1"/>
            <a:endParaRPr lang="fa-IR" sz="2000" dirty="0">
              <a:latin typeface="Times New Roman" panose="02020603050405020304" pitchFamily="18" charset="0"/>
              <a:cs typeface="Times New Roman" panose="02020603050405020304" pitchFamily="18" charset="0"/>
            </a:endParaRPr>
          </a:p>
          <a:p>
            <a:pPr algn="r" rtl="1"/>
            <a:r>
              <a:rPr lang="fa-IR" sz="2000" dirty="0">
                <a:latin typeface="Times New Roman" panose="02020603050405020304" pitchFamily="18" charset="0"/>
                <a:cs typeface="B Koodak" panose="00000700000000000000" pitchFamily="2" charset="-78"/>
              </a:rPr>
              <a:t>د)عددهای طبیعی بزرگ تر از 4و کوچکتر از 5</a:t>
            </a:r>
          </a:p>
          <a:p>
            <a:pPr algn="r" rtl="1"/>
            <a:endParaRPr lang="fa-IR" sz="2000" dirty="0">
              <a:latin typeface="Times New Roman" panose="02020603050405020304" pitchFamily="18" charset="0"/>
              <a:cs typeface="Times New Roman" panose="02020603050405020304" pitchFamily="18" charset="0"/>
            </a:endParaRPr>
          </a:p>
          <a:p>
            <a:pPr algn="r" rtl="1"/>
            <a:r>
              <a:rPr lang="fa-IR" sz="2000" dirty="0">
                <a:latin typeface="Times New Roman" panose="02020603050405020304" pitchFamily="18" charset="0"/>
                <a:cs typeface="B Koodak" panose="00000700000000000000" pitchFamily="2" charset="-78"/>
              </a:rPr>
              <a:t>ه)عددهای صحیح منفی که بین 4و7قرار دارد</a:t>
            </a:r>
          </a:p>
          <a:p>
            <a:pPr algn="r" rtl="1"/>
            <a:endParaRPr lang="fa-IR" sz="2000" dirty="0">
              <a:latin typeface="Times New Roman" panose="02020603050405020304" pitchFamily="18" charset="0"/>
              <a:cs typeface="Times New Roman" panose="02020603050405020304" pitchFamily="18" charset="0"/>
            </a:endParaRPr>
          </a:p>
          <a:p>
            <a:pPr algn="r" rtl="1"/>
            <a:r>
              <a:rPr lang="fa-IR" sz="2000" dirty="0">
                <a:latin typeface="Times New Roman" panose="02020603050405020304" pitchFamily="18" charset="0"/>
                <a:cs typeface="B Koodak" panose="00000700000000000000" pitchFamily="2" charset="-78"/>
              </a:rPr>
              <a:t>و)عددهای اول دورقمی که مضرب 7باشد</a:t>
            </a:r>
            <a:endParaRPr lang="en-US" sz="2000" dirty="0">
              <a:latin typeface="Times New Roman" panose="02020603050405020304" pitchFamily="18" charset="0"/>
              <a:cs typeface="B Koodak" panose="00000700000000000000" pitchFamily="2" charset="-78"/>
            </a:endParaRPr>
          </a:p>
          <a:p>
            <a:pPr algn="r" rtl="1"/>
            <a:endParaRPr lang="fa-IR" sz="2000" dirty="0">
              <a:cs typeface="B Koodak" panose="00000700000000000000" pitchFamily="2" charset="-78"/>
            </a:endParaRPr>
          </a:p>
        </p:txBody>
      </p:sp>
      <p:sp>
        <p:nvSpPr>
          <p:cNvPr id="3" name="TextBox 2"/>
          <p:cNvSpPr txBox="1"/>
          <p:nvPr/>
        </p:nvSpPr>
        <p:spPr>
          <a:xfrm>
            <a:off x="8062332" y="2211220"/>
            <a:ext cx="1048214"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5عضو</a:t>
            </a:r>
          </a:p>
        </p:txBody>
      </p:sp>
      <p:sp>
        <p:nvSpPr>
          <p:cNvPr id="5" name="TextBox 4"/>
          <p:cNvSpPr txBox="1"/>
          <p:nvPr/>
        </p:nvSpPr>
        <p:spPr>
          <a:xfrm>
            <a:off x="8073484" y="2741955"/>
            <a:ext cx="802887"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1عضو</a:t>
            </a:r>
          </a:p>
        </p:txBody>
      </p:sp>
      <p:sp>
        <p:nvSpPr>
          <p:cNvPr id="8" name="TextBox 7"/>
          <p:cNvSpPr txBox="1"/>
          <p:nvPr/>
        </p:nvSpPr>
        <p:spPr>
          <a:xfrm>
            <a:off x="6563436" y="3435239"/>
            <a:ext cx="1438507"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333عضو</a:t>
            </a:r>
          </a:p>
        </p:txBody>
      </p:sp>
      <p:sp>
        <p:nvSpPr>
          <p:cNvPr id="9" name="TextBox 8"/>
          <p:cNvSpPr txBox="1"/>
          <p:nvPr/>
        </p:nvSpPr>
        <p:spPr>
          <a:xfrm>
            <a:off x="6618011" y="5303923"/>
            <a:ext cx="1193180"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صفرعضو</a:t>
            </a:r>
          </a:p>
        </p:txBody>
      </p:sp>
      <p:sp>
        <p:nvSpPr>
          <p:cNvPr id="10" name="Rectangle 9"/>
          <p:cNvSpPr/>
          <p:nvPr/>
        </p:nvSpPr>
        <p:spPr>
          <a:xfrm>
            <a:off x="6563436" y="4032683"/>
            <a:ext cx="952505" cy="400110"/>
          </a:xfrm>
          <a:prstGeom prst="rect">
            <a:avLst/>
          </a:prstGeom>
        </p:spPr>
        <p:txBody>
          <a:bodyPr wrap="none">
            <a:spAutoFit/>
          </a:bodyPr>
          <a:lstStyle/>
          <a:p>
            <a:r>
              <a:rPr lang="fa-IR" sz="2000" dirty="0">
                <a:solidFill>
                  <a:srgbClr val="FF0000"/>
                </a:solidFill>
                <a:cs typeface="B Koodak" panose="00000700000000000000" pitchFamily="2" charset="-78"/>
              </a:rPr>
              <a:t>صفرعضو</a:t>
            </a:r>
          </a:p>
        </p:txBody>
      </p:sp>
      <p:sp>
        <p:nvSpPr>
          <p:cNvPr id="11" name="Rectangle 10"/>
          <p:cNvSpPr/>
          <p:nvPr/>
        </p:nvSpPr>
        <p:spPr>
          <a:xfrm>
            <a:off x="6618011" y="4668303"/>
            <a:ext cx="952505" cy="400110"/>
          </a:xfrm>
          <a:prstGeom prst="rect">
            <a:avLst/>
          </a:prstGeom>
        </p:spPr>
        <p:txBody>
          <a:bodyPr wrap="none">
            <a:spAutoFit/>
          </a:bodyPr>
          <a:lstStyle/>
          <a:p>
            <a:r>
              <a:rPr lang="fa-IR" sz="2000" dirty="0">
                <a:solidFill>
                  <a:srgbClr val="FF0000"/>
                </a:solidFill>
                <a:cs typeface="B Koodak" panose="00000700000000000000" pitchFamily="2" charset="-78"/>
              </a:rPr>
              <a:t>صفرعضو</a:t>
            </a:r>
          </a:p>
        </p:txBody>
      </p:sp>
      <p:sp>
        <p:nvSpPr>
          <p:cNvPr id="12" name="TextBox 11"/>
          <p:cNvSpPr txBox="1"/>
          <p:nvPr/>
        </p:nvSpPr>
        <p:spPr>
          <a:xfrm>
            <a:off x="4106909" y="2211220"/>
            <a:ext cx="3534936" cy="400110"/>
          </a:xfrm>
          <a:prstGeom prst="rect">
            <a:avLst/>
          </a:prstGeom>
          <a:noFill/>
        </p:spPr>
        <p:txBody>
          <a:bodyPr wrap="square" rtlCol="1">
            <a:spAutoFit/>
          </a:bodyPr>
          <a:lstStyle/>
          <a:p>
            <a:pPr algn="r" rtl="1"/>
            <a:r>
              <a:rPr lang="fa-IR" sz="2000" dirty="0">
                <a:solidFill>
                  <a:schemeClr val="accent6">
                    <a:lumMod val="50000"/>
                  </a:schemeClr>
                </a:solidFill>
                <a:cs typeface="B Koodak" panose="00000700000000000000" pitchFamily="2" charset="-78"/>
              </a:rPr>
              <a:t>توان سوم اعداد طبیعی بین صفرو شش</a:t>
            </a:r>
          </a:p>
        </p:txBody>
      </p:sp>
      <p:sp>
        <p:nvSpPr>
          <p:cNvPr id="13" name="TextBox 12"/>
          <p:cNvSpPr txBox="1"/>
          <p:nvPr/>
        </p:nvSpPr>
        <p:spPr>
          <a:xfrm>
            <a:off x="5150819" y="2721841"/>
            <a:ext cx="2455356" cy="400110"/>
          </a:xfrm>
          <a:prstGeom prst="rect">
            <a:avLst/>
          </a:prstGeom>
          <a:noFill/>
        </p:spPr>
        <p:txBody>
          <a:bodyPr wrap="square" rtlCol="1">
            <a:spAutoFit/>
          </a:bodyPr>
          <a:lstStyle/>
          <a:p>
            <a:pPr algn="r" rtl="1"/>
            <a:r>
              <a:rPr lang="fa-IR" sz="2000" dirty="0">
                <a:solidFill>
                  <a:schemeClr val="accent6">
                    <a:lumMod val="50000"/>
                  </a:schemeClr>
                </a:solidFill>
                <a:cs typeface="B Koodak" panose="00000700000000000000" pitchFamily="2" charset="-78"/>
              </a:rPr>
              <a:t>اعداد طبیعی بین 9و11</a:t>
            </a:r>
          </a:p>
        </p:txBody>
      </p:sp>
      <p:sp>
        <p:nvSpPr>
          <p:cNvPr id="14" name="TextBox 13"/>
          <p:cNvSpPr txBox="1"/>
          <p:nvPr/>
        </p:nvSpPr>
        <p:spPr>
          <a:xfrm>
            <a:off x="3998737" y="3457538"/>
            <a:ext cx="2419815" cy="400110"/>
          </a:xfrm>
          <a:prstGeom prst="rect">
            <a:avLst/>
          </a:prstGeom>
          <a:noFill/>
        </p:spPr>
        <p:txBody>
          <a:bodyPr wrap="square" rtlCol="1">
            <a:spAutoFit/>
          </a:bodyPr>
          <a:lstStyle/>
          <a:p>
            <a:pPr algn="r" rtl="1"/>
            <a:r>
              <a:rPr lang="fa-IR" sz="2000" dirty="0">
                <a:solidFill>
                  <a:schemeClr val="accent6">
                    <a:lumMod val="50000"/>
                  </a:schemeClr>
                </a:solidFill>
                <a:cs typeface="B Koodak" panose="00000700000000000000" pitchFamily="2" charset="-78"/>
              </a:rPr>
              <a:t>{999،...،12 ،9، 6 ،3}</a:t>
            </a:r>
          </a:p>
        </p:txBody>
      </p:sp>
      <p:sp>
        <p:nvSpPr>
          <p:cNvPr id="15" name="TextBox 14"/>
          <p:cNvSpPr txBox="1"/>
          <p:nvPr/>
        </p:nvSpPr>
        <p:spPr>
          <a:xfrm>
            <a:off x="6007761" y="4630127"/>
            <a:ext cx="624468" cy="400110"/>
          </a:xfrm>
          <a:prstGeom prst="rect">
            <a:avLst/>
          </a:prstGeom>
          <a:noFill/>
        </p:spPr>
        <p:txBody>
          <a:bodyPr wrap="square" rtlCol="1">
            <a:spAutoFit/>
          </a:bodyPr>
          <a:lstStyle/>
          <a:p>
            <a:r>
              <a:rPr lang="fa-IR" sz="2000" dirty="0">
                <a:solidFill>
                  <a:schemeClr val="accent6">
                    <a:lumMod val="50000"/>
                  </a:schemeClr>
                </a:solidFill>
                <a:cs typeface="B Koodak" panose="00000700000000000000" pitchFamily="2" charset="-78"/>
              </a:rPr>
              <a:t>{ }</a:t>
            </a:r>
          </a:p>
        </p:txBody>
      </p:sp>
      <p:sp>
        <p:nvSpPr>
          <p:cNvPr id="16" name="Rectangle 15"/>
          <p:cNvSpPr/>
          <p:nvPr/>
        </p:nvSpPr>
        <p:spPr>
          <a:xfrm>
            <a:off x="6025513" y="5303923"/>
            <a:ext cx="486030" cy="400110"/>
          </a:xfrm>
          <a:prstGeom prst="rect">
            <a:avLst/>
          </a:prstGeom>
        </p:spPr>
        <p:txBody>
          <a:bodyPr wrap="none">
            <a:spAutoFit/>
          </a:bodyPr>
          <a:lstStyle/>
          <a:p>
            <a:r>
              <a:rPr lang="fa-IR" sz="2000" dirty="0">
                <a:solidFill>
                  <a:schemeClr val="accent6">
                    <a:lumMod val="50000"/>
                  </a:schemeClr>
                </a:solidFill>
                <a:cs typeface="B Koodak" panose="00000700000000000000" pitchFamily="2" charset="-78"/>
              </a:rPr>
              <a:t>{ }</a:t>
            </a:r>
          </a:p>
        </p:txBody>
      </p:sp>
      <p:sp>
        <p:nvSpPr>
          <p:cNvPr id="17" name="Rectangle 16"/>
          <p:cNvSpPr/>
          <p:nvPr/>
        </p:nvSpPr>
        <p:spPr>
          <a:xfrm>
            <a:off x="6007761" y="4023760"/>
            <a:ext cx="486030" cy="400110"/>
          </a:xfrm>
          <a:prstGeom prst="rect">
            <a:avLst/>
          </a:prstGeom>
        </p:spPr>
        <p:txBody>
          <a:bodyPr wrap="none">
            <a:spAutoFit/>
          </a:bodyPr>
          <a:lstStyle/>
          <a:p>
            <a:r>
              <a:rPr lang="fa-IR" sz="2000" dirty="0">
                <a:solidFill>
                  <a:schemeClr val="accent6">
                    <a:lumMod val="50000"/>
                  </a:schemeClr>
                </a:solidFill>
                <a:cs typeface="B Koodak" panose="00000700000000000000" pitchFamily="2" charset="-78"/>
              </a:rPr>
              <a:t>{ }</a:t>
            </a:r>
          </a:p>
        </p:txBody>
      </p:sp>
      <p:grpSp>
        <p:nvGrpSpPr>
          <p:cNvPr id="21" name="Group 20"/>
          <p:cNvGrpSpPr/>
          <p:nvPr/>
        </p:nvGrpSpPr>
        <p:grpSpPr>
          <a:xfrm>
            <a:off x="4815351" y="200835"/>
            <a:ext cx="6942224" cy="1275787"/>
            <a:chOff x="5118712" y="5150252"/>
            <a:chExt cx="6942224" cy="1275787"/>
          </a:xfrm>
        </p:grpSpPr>
        <p:sp>
          <p:nvSpPr>
            <p:cNvPr id="22" name="TextBox 21"/>
            <p:cNvSpPr txBox="1"/>
            <p:nvPr/>
          </p:nvSpPr>
          <p:spPr>
            <a:xfrm>
              <a:off x="9288376" y="5755547"/>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23" name="Straight Connector 22"/>
            <p:cNvCxnSpPr/>
            <p:nvPr/>
          </p:nvCxnSpPr>
          <p:spPr>
            <a:xfrm flipH="1">
              <a:off x="5118712" y="5986379"/>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pic>
          <p:nvPicPr>
            <p:cNvPr id="24" name="Picture 2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2750" b="88000" l="32167" r="67833">
                          <a14:foregroundMark x1="56167" y1="51750" x2="57167" y2="51750"/>
                          <a14:foregroundMark x1="47000" y1="52250" x2="48833" y2="51750"/>
                          <a14:foregroundMark x1="54833" y1="61750" x2="52500" y2="61750"/>
                          <a14:foregroundMark x1="52667" y1="58750" x2="53000" y2="58500"/>
                          <a14:foregroundMark x1="53000" y1="65000" x2="52833" y2="64750"/>
                          <a14:foregroundMark x1="65000" y1="55500" x2="66000" y2="54500"/>
                          <a14:foregroundMark x1="38833" y1="55000" x2="38667" y2="53000"/>
                          <a14:foregroundMark x1="47000" y1="80500" x2="46833" y2="78250"/>
                          <a14:foregroundMark x1="51000" y1="79000" x2="52500" y2="77000"/>
                          <a14:foregroundMark x1="58167" y1="78750" x2="59000" y2="77250"/>
                          <a14:foregroundMark x1="44500" y1="24500" x2="44500" y2="24500"/>
                          <a14:foregroundMark x1="43167" y1="24750" x2="43167" y2="23000"/>
                          <a14:foregroundMark x1="45167" y1="25500" x2="45000" y2="26500"/>
                          <a14:foregroundMark x1="38667" y1="29750" x2="41167" y2="28250"/>
                          <a14:foregroundMark x1="40667" y1="24750" x2="40000" y2="22500"/>
                          <a14:foregroundMark x1="40333" y1="16000" x2="40000" y2="17500"/>
                          <a14:foregroundMark x1="35167" y1="17750" x2="34000" y2="16500"/>
                        </a14:backgroundRemoval>
                      </a14:imgEffect>
                    </a14:imgLayer>
                  </a14:imgProps>
                </a:ext>
                <a:ext uri="{28A0092B-C50C-407E-A947-70E740481C1C}">
                  <a14:useLocalDpi xmlns:a14="http://schemas.microsoft.com/office/drawing/2010/main" val="0"/>
                </a:ext>
              </a:extLst>
            </a:blip>
            <a:srcRect l="31968" t="10666" r="32222" b="12000"/>
            <a:stretch/>
          </p:blipFill>
          <p:spPr>
            <a:xfrm>
              <a:off x="11174798" y="5150252"/>
              <a:ext cx="886138" cy="1275787"/>
            </a:xfrm>
            <a:prstGeom prst="rect">
              <a:avLst/>
            </a:prstGeom>
          </p:spPr>
        </p:pic>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1131" y="3918238"/>
            <a:ext cx="2300349" cy="2300349"/>
          </a:xfrm>
          <a:prstGeom prst="rect">
            <a:avLst/>
          </a:prstGeom>
        </p:spPr>
      </p:pic>
    </p:spTree>
    <p:extLst>
      <p:ext uri="{BB962C8B-B14F-4D97-AF65-F5344CB8AC3E}">
        <p14:creationId xmlns:p14="http://schemas.microsoft.com/office/powerpoint/2010/main" val="15305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arn(inVertical)">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1903" y="569027"/>
            <a:ext cx="10463707" cy="461665"/>
          </a:xfrm>
          <a:prstGeom prst="rect">
            <a:avLst/>
          </a:prstGeom>
          <a:noFill/>
        </p:spPr>
        <p:txBody>
          <a:bodyPr wrap="square" rtlCol="1">
            <a:spAutoFit/>
          </a:bodyPr>
          <a:lstStyle/>
          <a:p>
            <a:pPr algn="r" rtl="1"/>
            <a:r>
              <a:rPr lang="fa-IR" sz="2400" dirty="0">
                <a:cs typeface="B Koodak" panose="00000700000000000000" pitchFamily="2" charset="-78"/>
              </a:rPr>
              <a:t>2-جاهای خالی را طوری کامل کنید تا عبارت حاصل درست باشد.</a:t>
            </a:r>
          </a:p>
        </p:txBody>
      </p:sp>
      <p:sp>
        <p:nvSpPr>
          <p:cNvPr id="5" name="TextBox 4"/>
          <p:cNvSpPr txBox="1"/>
          <p:nvPr/>
        </p:nvSpPr>
        <p:spPr>
          <a:xfrm>
            <a:off x="1707396" y="1326818"/>
            <a:ext cx="10073322" cy="461665"/>
          </a:xfrm>
          <a:prstGeom prst="rect">
            <a:avLst/>
          </a:prstGeom>
          <a:noFill/>
        </p:spPr>
        <p:txBody>
          <a:bodyPr wrap="square" rtlCol="1">
            <a:spAutoFit/>
          </a:bodyPr>
          <a:lstStyle/>
          <a:p>
            <a:pPr algn="r" rtl="1"/>
            <a:r>
              <a:rPr lang="fa-IR" sz="2400" dirty="0">
                <a:cs typeface="B Koodak" panose="00000700000000000000" pitchFamily="2" charset="-78"/>
              </a:rPr>
              <a:t>الف)عبارت«5عدد طبیعی که بین 1و20قرار داشته باشد»یک مجموعه را مشخص </a:t>
            </a:r>
            <a:r>
              <a:rPr lang="fa-IR" sz="2400" dirty="0">
                <a:solidFill>
                  <a:schemeClr val="bg1">
                    <a:lumMod val="85000"/>
                  </a:schemeClr>
                </a:solidFill>
                <a:cs typeface="B Koodak" panose="00000700000000000000" pitchFamily="2" charset="-78"/>
              </a:rPr>
              <a:t>.........</a:t>
            </a:r>
          </a:p>
        </p:txBody>
      </p:sp>
      <p:sp>
        <p:nvSpPr>
          <p:cNvPr id="6" name="TextBox 5"/>
          <p:cNvSpPr txBox="1"/>
          <p:nvPr/>
        </p:nvSpPr>
        <p:spPr>
          <a:xfrm>
            <a:off x="4428669" y="2072625"/>
            <a:ext cx="7484327" cy="461665"/>
          </a:xfrm>
          <a:prstGeom prst="rect">
            <a:avLst/>
          </a:prstGeom>
          <a:noFill/>
        </p:spPr>
        <p:txBody>
          <a:bodyPr wrap="square" rtlCol="1">
            <a:spAutoFit/>
          </a:bodyPr>
          <a:lstStyle/>
          <a:p>
            <a:pPr algn="r" rtl="1"/>
            <a:r>
              <a:rPr lang="fa-IR" sz="2400" dirty="0">
                <a:cs typeface="B Koodak" panose="00000700000000000000" pitchFamily="2" charset="-78"/>
              </a:rPr>
              <a:t>ب)مجموعه{9،...،2،3،4}دارای </a:t>
            </a:r>
            <a:r>
              <a:rPr lang="fa-IR" sz="2400" dirty="0">
                <a:solidFill>
                  <a:schemeClr val="bg1">
                    <a:lumMod val="85000"/>
                  </a:schemeClr>
                </a:solidFill>
                <a:cs typeface="B Koodak" panose="00000700000000000000" pitchFamily="2" charset="-78"/>
              </a:rPr>
              <a:t>.............</a:t>
            </a:r>
            <a:r>
              <a:rPr lang="fa-IR" sz="2400" dirty="0">
                <a:cs typeface="B Koodak" panose="00000700000000000000" pitchFamily="2" charset="-78"/>
              </a:rPr>
              <a:t>عضواست.</a:t>
            </a:r>
          </a:p>
        </p:txBody>
      </p:sp>
      <p:sp>
        <p:nvSpPr>
          <p:cNvPr id="8" name="TextBox 7"/>
          <p:cNvSpPr txBox="1"/>
          <p:nvPr/>
        </p:nvSpPr>
        <p:spPr>
          <a:xfrm>
            <a:off x="5103165" y="2830232"/>
            <a:ext cx="6779942" cy="461665"/>
          </a:xfrm>
          <a:prstGeom prst="rect">
            <a:avLst/>
          </a:prstGeom>
          <a:noFill/>
        </p:spPr>
        <p:txBody>
          <a:bodyPr wrap="square" rtlCol="1">
            <a:spAutoFit/>
          </a:bodyPr>
          <a:lstStyle/>
          <a:p>
            <a:pPr algn="r" rtl="1"/>
            <a:r>
              <a:rPr lang="fa-IR" sz="2400" dirty="0">
                <a:cs typeface="B Koodak" panose="00000700000000000000" pitchFamily="2" charset="-78"/>
              </a:rPr>
              <a:t>ج)مجموعه{∅،0}=</a:t>
            </a:r>
            <a:r>
              <a:rPr lang="en-US" sz="2400" dirty="0">
                <a:cs typeface="B Koodak" panose="00000700000000000000" pitchFamily="2" charset="-78"/>
              </a:rPr>
              <a:t>A</a:t>
            </a:r>
            <a:r>
              <a:rPr lang="fa-IR" sz="2400" dirty="0">
                <a:cs typeface="B Koodak" panose="00000700000000000000" pitchFamily="2" charset="-78"/>
              </a:rPr>
              <a:t>دارای </a:t>
            </a:r>
            <a:r>
              <a:rPr lang="fa-IR" sz="2400" dirty="0">
                <a:solidFill>
                  <a:schemeClr val="bg1">
                    <a:lumMod val="85000"/>
                  </a:schemeClr>
                </a:solidFill>
                <a:cs typeface="B Koodak" panose="00000700000000000000" pitchFamily="2" charset="-78"/>
              </a:rPr>
              <a:t>..........</a:t>
            </a:r>
            <a:r>
              <a:rPr lang="fa-IR" sz="2400" dirty="0">
                <a:cs typeface="B Koodak" panose="00000700000000000000" pitchFamily="2" charset="-78"/>
              </a:rPr>
              <a:t>عضو است.</a:t>
            </a:r>
          </a:p>
        </p:txBody>
      </p:sp>
      <p:sp>
        <p:nvSpPr>
          <p:cNvPr id="9" name="TextBox 8"/>
          <p:cNvSpPr txBox="1"/>
          <p:nvPr/>
        </p:nvSpPr>
        <p:spPr>
          <a:xfrm>
            <a:off x="173982" y="3429000"/>
            <a:ext cx="11844036" cy="461665"/>
          </a:xfrm>
          <a:prstGeom prst="rect">
            <a:avLst/>
          </a:prstGeom>
          <a:noFill/>
        </p:spPr>
        <p:txBody>
          <a:bodyPr wrap="square" rtlCol="1">
            <a:spAutoFit/>
          </a:bodyPr>
          <a:lstStyle/>
          <a:p>
            <a:pPr algn="r" rtl="1"/>
            <a:r>
              <a:rPr lang="fa-IR" sz="2400" dirty="0">
                <a:cs typeface="B Koodak" panose="00000700000000000000" pitchFamily="2" charset="-78"/>
              </a:rPr>
              <a:t>د)با توجه به مجموعه {11،9،7،5،3}=</a:t>
            </a:r>
            <a:r>
              <a:rPr lang="en-US" sz="2400" dirty="0">
                <a:cs typeface="B Koodak" panose="00000700000000000000" pitchFamily="2" charset="-78"/>
              </a:rPr>
              <a:t>A</a:t>
            </a:r>
            <a:r>
              <a:rPr lang="fa-IR" sz="2400" dirty="0">
                <a:cs typeface="B Koodak" panose="00000700000000000000" pitchFamily="2" charset="-78"/>
              </a:rPr>
              <a:t>.5عضو </a:t>
            </a:r>
            <a:r>
              <a:rPr lang="en-US" sz="2400" dirty="0">
                <a:cs typeface="B Koodak" panose="00000700000000000000" pitchFamily="2" charset="-78"/>
              </a:rPr>
              <a:t>A</a:t>
            </a:r>
            <a:r>
              <a:rPr lang="fa-IR" sz="2400" dirty="0">
                <a:cs typeface="B Koodak" panose="00000700000000000000" pitchFamily="2" charset="-78"/>
              </a:rPr>
              <a:t> است با نماد ریاضی</a:t>
            </a:r>
            <a:r>
              <a:rPr lang="fa-IR" sz="2400" dirty="0">
                <a:solidFill>
                  <a:schemeClr val="bg1">
                    <a:lumMod val="85000"/>
                  </a:schemeClr>
                </a:solidFill>
                <a:cs typeface="B Koodak" panose="00000700000000000000" pitchFamily="2" charset="-78"/>
              </a:rPr>
              <a:t>............</a:t>
            </a:r>
            <a:r>
              <a:rPr lang="fa-IR" sz="2400" dirty="0">
                <a:cs typeface="B Koodak" panose="00000700000000000000" pitchFamily="2" charset="-78"/>
              </a:rPr>
              <a:t>و12عضو</a:t>
            </a:r>
            <a:r>
              <a:rPr lang="en-US" sz="2400" dirty="0">
                <a:cs typeface="B Koodak" panose="00000700000000000000" pitchFamily="2" charset="-78"/>
              </a:rPr>
              <a:t>A</a:t>
            </a:r>
            <a:r>
              <a:rPr lang="fa-IR" sz="2400" dirty="0">
                <a:cs typeface="B Koodak" panose="00000700000000000000" pitchFamily="2" charset="-78"/>
              </a:rPr>
              <a:t> نیست با نماد ریاضی</a:t>
            </a:r>
            <a:r>
              <a:rPr lang="fa-IR" sz="2400" dirty="0">
                <a:solidFill>
                  <a:schemeClr val="bg1">
                    <a:lumMod val="85000"/>
                  </a:schemeClr>
                </a:solidFill>
                <a:cs typeface="B Koodak" panose="00000700000000000000" pitchFamily="2" charset="-78"/>
              </a:rPr>
              <a:t>...........</a:t>
            </a:r>
          </a:p>
        </p:txBody>
      </p:sp>
      <p:sp>
        <p:nvSpPr>
          <p:cNvPr id="10" name="TextBox 9"/>
          <p:cNvSpPr txBox="1"/>
          <p:nvPr/>
        </p:nvSpPr>
        <p:spPr>
          <a:xfrm>
            <a:off x="3229838" y="4824634"/>
            <a:ext cx="8530683" cy="461665"/>
          </a:xfrm>
          <a:prstGeom prst="rect">
            <a:avLst/>
          </a:prstGeom>
          <a:noFill/>
        </p:spPr>
        <p:txBody>
          <a:bodyPr wrap="square" rtlCol="1">
            <a:spAutoFit/>
          </a:bodyPr>
          <a:lstStyle/>
          <a:p>
            <a:pPr algn="r" rtl="1"/>
            <a:r>
              <a:rPr lang="fa-IR" sz="2400" dirty="0">
                <a:cs typeface="B Koodak" panose="00000700000000000000" pitchFamily="2" charset="-78"/>
              </a:rPr>
              <a:t>3-سه مجموعه متفاوت بنویسید که عدد 2عضوآن ها باشد</a:t>
            </a:r>
            <a:r>
              <a:rPr lang="fa-IR" sz="2400" dirty="0"/>
              <a:t>.</a:t>
            </a:r>
          </a:p>
        </p:txBody>
      </p:sp>
      <p:sp>
        <p:nvSpPr>
          <p:cNvPr id="7" name="TextBox 6"/>
          <p:cNvSpPr txBox="1"/>
          <p:nvPr/>
        </p:nvSpPr>
        <p:spPr>
          <a:xfrm>
            <a:off x="2623442" y="1349438"/>
            <a:ext cx="1092819" cy="400110"/>
          </a:xfrm>
          <a:prstGeom prst="rect">
            <a:avLst/>
          </a:prstGeom>
          <a:noFill/>
        </p:spPr>
        <p:txBody>
          <a:bodyPr wrap="square" rtlCol="1">
            <a:spAutoFit/>
          </a:bodyPr>
          <a:lstStyle/>
          <a:p>
            <a:pPr algn="r" rtl="1"/>
            <a:r>
              <a:rPr lang="fa-IR" sz="2000" dirty="0">
                <a:solidFill>
                  <a:srgbClr val="FF0000"/>
                </a:solidFill>
                <a:cs typeface="B Koodak" panose="00000700000000000000" pitchFamily="2" charset="-78"/>
              </a:rPr>
              <a:t>نمی کند</a:t>
            </a:r>
          </a:p>
        </p:txBody>
      </p:sp>
      <p:sp>
        <p:nvSpPr>
          <p:cNvPr id="11" name="TextBox 10"/>
          <p:cNvSpPr txBox="1"/>
          <p:nvPr/>
        </p:nvSpPr>
        <p:spPr>
          <a:xfrm>
            <a:off x="7478375" y="1982553"/>
            <a:ext cx="1014761" cy="523220"/>
          </a:xfrm>
          <a:prstGeom prst="rect">
            <a:avLst/>
          </a:prstGeom>
          <a:noFill/>
        </p:spPr>
        <p:txBody>
          <a:bodyPr wrap="square" rtlCol="1">
            <a:spAutoFit/>
          </a:bodyPr>
          <a:lstStyle/>
          <a:p>
            <a:pPr algn="r" rtl="1"/>
            <a:r>
              <a:rPr lang="fa-IR" sz="2800" dirty="0">
                <a:solidFill>
                  <a:srgbClr val="FF0000"/>
                </a:solidFill>
                <a:cs typeface="B Koodak" panose="00000700000000000000" pitchFamily="2" charset="-78"/>
              </a:rPr>
              <a:t>8</a:t>
            </a:r>
          </a:p>
        </p:txBody>
      </p:sp>
      <p:sp>
        <p:nvSpPr>
          <p:cNvPr id="12" name="TextBox 11"/>
          <p:cNvSpPr txBox="1"/>
          <p:nvPr/>
        </p:nvSpPr>
        <p:spPr>
          <a:xfrm>
            <a:off x="8170832" y="2738613"/>
            <a:ext cx="836342" cy="523220"/>
          </a:xfrm>
          <a:prstGeom prst="rect">
            <a:avLst/>
          </a:prstGeom>
          <a:noFill/>
        </p:spPr>
        <p:txBody>
          <a:bodyPr wrap="square" rtlCol="1">
            <a:spAutoFit/>
          </a:bodyPr>
          <a:lstStyle/>
          <a:p>
            <a:pPr algn="r" rtl="1"/>
            <a:r>
              <a:rPr lang="fa-IR" sz="2800" dirty="0">
                <a:solidFill>
                  <a:srgbClr val="FF0000"/>
                </a:solidFill>
                <a:cs typeface="B Koodak" panose="00000700000000000000" pitchFamily="2" charset="-78"/>
              </a:rPr>
              <a:t>2</a:t>
            </a:r>
          </a:p>
        </p:txBody>
      </p:sp>
      <mc:AlternateContent xmlns:mc="http://schemas.openxmlformats.org/markup-compatibility/2006" xmlns:a14="http://schemas.microsoft.com/office/drawing/2010/main">
        <mc:Choice Requires="a14">
          <p:sp>
            <p:nvSpPr>
              <p:cNvPr id="13" name="TextBox 12"/>
              <p:cNvSpPr txBox="1"/>
              <p:nvPr/>
            </p:nvSpPr>
            <p:spPr>
              <a:xfrm>
                <a:off x="4277690" y="3374815"/>
                <a:ext cx="836342"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5</a:t>
                </a:r>
                <a14:m>
                  <m:oMath xmlns:m="http://schemas.openxmlformats.org/officeDocument/2006/math">
                    <m:r>
                      <a:rPr lang="fa-IR"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𝐴</m:t>
                    </m:r>
                  </m:oMath>
                </a14:m>
                <a:endParaRPr lang="fa-IR" sz="2400" dirty="0">
                  <a:solidFill>
                    <a:srgbClr val="FF0000"/>
                  </a:solidFill>
                  <a:cs typeface="B Koodak" panose="00000700000000000000" pitchFamily="2" charset="-7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277690" y="3374815"/>
                <a:ext cx="836342" cy="461665"/>
              </a:xfrm>
              <a:prstGeom prst="rect">
                <a:avLst/>
              </a:prstGeom>
              <a:blipFill>
                <a:blip r:embed="rId2"/>
                <a:stretch>
                  <a:fillRect l="-11679" t="-6667" b="-3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9910" y="3374815"/>
                <a:ext cx="1438507"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1</a:t>
                </a:r>
                <a14:m>
                  <m:oMath xmlns:m="http://schemas.openxmlformats.org/officeDocument/2006/math">
                    <m:r>
                      <m:rPr>
                        <m:nor/>
                      </m:rPr>
                      <a:rPr lang="fa-IR" sz="2400" i="0" dirty="0" smtClean="0">
                        <a:solidFill>
                          <a:srgbClr val="FF0000"/>
                        </a:solidFill>
                        <a:latin typeface="Cambria Math" panose="02040503050406030204" pitchFamily="18" charset="0"/>
                        <a:cs typeface="B Koodak" panose="00000700000000000000" pitchFamily="2" charset="-78"/>
                      </a:rPr>
                      <m:t>2</m:t>
                    </m:r>
                    <m:r>
                      <m:rPr>
                        <m:nor/>
                      </m:rPr>
                      <a:rPr lang="en-US" sz="2400" i="0" smtClean="0">
                        <a:solidFill>
                          <a:srgbClr val="FF0000"/>
                        </a:solidFill>
                        <a:latin typeface="Cambria Math" panose="02040503050406030204" pitchFamily="18" charset="0"/>
                        <a:ea typeface="Cambria Math" panose="02040503050406030204" pitchFamily="18" charset="0"/>
                      </a:rPr>
                      <m:t>∉</m:t>
                    </m:r>
                    <m:r>
                      <m:rPr>
                        <m:nor/>
                      </m:rPr>
                      <a:rPr lang="en-US" sz="2400" b="0" i="0" smtClean="0">
                        <a:solidFill>
                          <a:srgbClr val="FF0000"/>
                        </a:solidFill>
                        <a:latin typeface="Cambria Math" panose="02040503050406030204" pitchFamily="18" charset="0"/>
                        <a:ea typeface="Cambria Math" panose="02040503050406030204" pitchFamily="18" charset="0"/>
                      </a:rPr>
                      <m:t>A</m:t>
                    </m:r>
                  </m:oMath>
                </a14:m>
                <a:endParaRPr lang="fa-IR" sz="2400" dirty="0">
                  <a:solidFill>
                    <a:srgbClr val="FF0000"/>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39910" y="3374815"/>
                <a:ext cx="1438507" cy="461665"/>
              </a:xfrm>
              <a:prstGeom prst="rect">
                <a:avLst/>
              </a:prstGeom>
              <a:blipFill>
                <a:blip r:embed="rId3"/>
                <a:stretch>
                  <a:fillRect l="-6356" t="-6667" b="-34667"/>
                </a:stretch>
              </a:blipFill>
            </p:spPr>
            <p:txBody>
              <a:bodyPr/>
              <a:lstStyle/>
              <a:p>
                <a:r>
                  <a:rPr lang="en-US">
                    <a:noFill/>
                  </a:rPr>
                  <a:t> </a:t>
                </a:r>
              </a:p>
            </p:txBody>
          </p:sp>
        </mc:Fallback>
      </mc:AlternateContent>
      <p:sp>
        <p:nvSpPr>
          <p:cNvPr id="22" name="Arc 21"/>
          <p:cNvSpPr/>
          <p:nvPr/>
        </p:nvSpPr>
        <p:spPr>
          <a:xfrm flipH="1">
            <a:off x="4560950" y="1806927"/>
            <a:ext cx="5063007" cy="811740"/>
          </a:xfrm>
          <a:prstGeom prst="arc">
            <a:avLst>
              <a:gd name="adj1" fmla="val 10904971"/>
              <a:gd name="adj2" fmla="val 20699589"/>
            </a:avLst>
          </a:prstGeom>
          <a:ln w="28575"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3" name="Rectangle 22"/>
          <p:cNvSpPr/>
          <p:nvPr/>
        </p:nvSpPr>
        <p:spPr>
          <a:xfrm>
            <a:off x="4079987" y="1778751"/>
            <a:ext cx="1826142" cy="461665"/>
          </a:xfrm>
          <a:prstGeom prst="rect">
            <a:avLst/>
          </a:prstGeom>
        </p:spPr>
        <p:txBody>
          <a:bodyPr wrap="none">
            <a:spAutoFit/>
          </a:bodyPr>
          <a:lstStyle/>
          <a:p>
            <a:pPr algn="r" rtl="1"/>
            <a:r>
              <a:rPr lang="fa-IR" sz="2400" dirty="0">
                <a:solidFill>
                  <a:schemeClr val="accent2">
                    <a:lumMod val="75000"/>
                  </a:schemeClr>
                </a:solidFill>
                <a:cs typeface="B Koodak" panose="00000700000000000000" pitchFamily="2" charset="-78"/>
              </a:rPr>
              <a:t>{2،3،4،5،6،7}</a:t>
            </a:r>
            <a:endParaRPr lang="en-US" sz="2400" dirty="0">
              <a:solidFill>
                <a:schemeClr val="accent2">
                  <a:lumMod val="75000"/>
                </a:schemeClr>
              </a:solidFill>
            </a:endParaRPr>
          </a:p>
        </p:txBody>
      </p:sp>
      <p:sp>
        <p:nvSpPr>
          <p:cNvPr id="20" name="Rectangle 19"/>
          <p:cNvSpPr/>
          <p:nvPr/>
        </p:nvSpPr>
        <p:spPr>
          <a:xfrm>
            <a:off x="10174205" y="5773745"/>
            <a:ext cx="1588897"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 (اعداد اول ذوج)</a:t>
            </a:r>
          </a:p>
        </p:txBody>
      </p:sp>
      <p:sp>
        <p:nvSpPr>
          <p:cNvPr id="21" name="Rectangle 20"/>
          <p:cNvSpPr/>
          <p:nvPr/>
        </p:nvSpPr>
        <p:spPr>
          <a:xfrm>
            <a:off x="1842307" y="5790188"/>
            <a:ext cx="2509021"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(اعداد طبیعی کوچکتر از 5)</a:t>
            </a:r>
          </a:p>
        </p:txBody>
      </p:sp>
      <p:sp>
        <p:nvSpPr>
          <p:cNvPr id="24" name="Rectangle 23"/>
          <p:cNvSpPr/>
          <p:nvPr/>
        </p:nvSpPr>
        <p:spPr>
          <a:xfrm>
            <a:off x="6859514" y="5772094"/>
            <a:ext cx="1938352"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(مضرب های عدد 2)</a:t>
            </a:r>
          </a:p>
        </p:txBody>
      </p:sp>
      <mc:AlternateContent xmlns:mc="http://schemas.openxmlformats.org/markup-compatibility/2006" xmlns:a14="http://schemas.microsoft.com/office/drawing/2010/main">
        <mc:Choice Requires="a14">
          <p:sp>
            <p:nvSpPr>
              <p:cNvPr id="25" name="TextBox 24"/>
              <p:cNvSpPr txBox="1"/>
              <p:nvPr/>
            </p:nvSpPr>
            <p:spPr>
              <a:xfrm>
                <a:off x="9466107" y="5603093"/>
                <a:ext cx="79643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accent2">
                                  <a:lumMod val="75000"/>
                                </a:schemeClr>
                              </a:solidFill>
                              <a:latin typeface="Cambria Math" panose="02040503050406030204" pitchFamily="18" charset="0"/>
                            </a:rPr>
                          </m:ctrlPr>
                        </m:dPr>
                        <m:e>
                          <m:d>
                            <m:dPr>
                              <m:begChr m:val="{"/>
                              <m:endChr m:val=""/>
                              <m:ctrlPr>
                                <a:rPr lang="en-US" sz="4000" i="1" smtClean="0">
                                  <a:solidFill>
                                    <a:schemeClr val="accent2">
                                      <a:lumMod val="75000"/>
                                    </a:schemeClr>
                                  </a:solidFill>
                                  <a:latin typeface="Cambria Math" panose="02040503050406030204" pitchFamily="18" charset="0"/>
                                </a:rPr>
                              </m:ctrlPr>
                            </m:dPr>
                            <m:e>
                              <m:r>
                                <m:rPr>
                                  <m:nor/>
                                </m:rPr>
                                <a:rPr lang="fa-IR" sz="4000" b="0" i="0" smtClean="0">
                                  <a:solidFill>
                                    <a:schemeClr val="accent2">
                                      <a:lumMod val="75000"/>
                                    </a:schemeClr>
                                  </a:solidFill>
                                  <a:latin typeface="Cambria Math" panose="02040503050406030204" pitchFamily="18" charset="0"/>
                                  <a:cs typeface="B Koodak" panose="00000700000000000000" pitchFamily="2" charset="-78"/>
                                </a:rPr>
                                <m:t>2</m:t>
                              </m:r>
                            </m:e>
                          </m:d>
                        </m:e>
                      </m:d>
                    </m:oMath>
                  </m:oMathPara>
                </a14:m>
                <a:endParaRPr lang="en-US" sz="4000" dirty="0">
                  <a:solidFill>
                    <a:schemeClr val="accent2">
                      <a:lumMod val="75000"/>
                    </a:schemeClr>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466107" y="5603093"/>
                <a:ext cx="796435" cy="61555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67197" y="5664647"/>
                <a:ext cx="218046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accent2">
                                  <a:lumMod val="75000"/>
                                </a:schemeClr>
                              </a:solidFill>
                              <a:latin typeface="Cambria Math" panose="02040503050406030204" pitchFamily="18" charset="0"/>
                            </a:rPr>
                          </m:ctrlPr>
                        </m:dPr>
                        <m:e>
                          <m:d>
                            <m:dPr>
                              <m:begChr m:val="{"/>
                              <m:endChr m:val=""/>
                              <m:ctrlPr>
                                <a:rPr lang="en-US" sz="3200" i="1" smtClean="0">
                                  <a:solidFill>
                                    <a:schemeClr val="accent2">
                                      <a:lumMod val="75000"/>
                                    </a:schemeClr>
                                  </a:solidFill>
                                  <a:latin typeface="Cambria Math" panose="02040503050406030204" pitchFamily="18" charset="0"/>
                                </a:rPr>
                              </m:ctrlPr>
                            </m:dPr>
                            <m:e>
                              <m:r>
                                <m:rPr>
                                  <m:nor/>
                                </m:rPr>
                                <a:rPr lang="fa-IR" sz="3200" b="0" i="0" smtClean="0">
                                  <a:solidFill>
                                    <a:schemeClr val="accent2">
                                      <a:lumMod val="75000"/>
                                    </a:schemeClr>
                                  </a:solidFill>
                                  <a:latin typeface="Cambria Math" panose="02040503050406030204" pitchFamily="18" charset="0"/>
                                  <a:cs typeface="B Koodak" panose="00000700000000000000" pitchFamily="2" charset="-78"/>
                                </a:rPr>
                                <m:t>2، 4، 6، 8،</m:t>
                              </m:r>
                              <m:r>
                                <m:rPr>
                                  <m:nor/>
                                </m:rPr>
                                <a:rPr lang="fa-IR" sz="3200" b="0" i="0" smtClean="0">
                                  <a:solidFill>
                                    <a:schemeClr val="accent2">
                                      <a:lumMod val="75000"/>
                                    </a:schemeClr>
                                  </a:solidFill>
                                  <a:latin typeface="Cambria Math" panose="02040503050406030204" pitchFamily="18" charset="0"/>
                                  <a:cs typeface="B Koodak" panose="00000700000000000000" pitchFamily="2" charset="-78"/>
                                </a:rPr>
                                <m:t>...</m:t>
                              </m:r>
                            </m:e>
                          </m:d>
                        </m:e>
                      </m:d>
                    </m:oMath>
                  </m:oMathPara>
                </a14:m>
                <a:endParaRPr lang="en-US" sz="3200" dirty="0">
                  <a:solidFill>
                    <a:schemeClr val="accent2">
                      <a:lumMod val="75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67197" y="5664647"/>
                <a:ext cx="2180469" cy="492443"/>
              </a:xfrm>
              <a:prstGeom prst="rect">
                <a:avLst/>
              </a:prstGeom>
              <a:blipFill>
                <a:blip r:embed="rId5"/>
                <a:stretch>
                  <a:fillRect l="-32123" t="-175309" r="-47486" b="-2617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03257" y="5710813"/>
                <a:ext cx="157132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accent2">
                                  <a:lumMod val="75000"/>
                                </a:schemeClr>
                              </a:solidFill>
                              <a:latin typeface="Cambria Math" panose="02040503050406030204" pitchFamily="18" charset="0"/>
                            </a:rPr>
                          </m:ctrlPr>
                        </m:dPr>
                        <m:e>
                          <m:d>
                            <m:dPr>
                              <m:begChr m:val="{"/>
                              <m:endChr m:val=""/>
                              <m:ctrlPr>
                                <a:rPr lang="en-US" sz="3200" i="1" smtClean="0">
                                  <a:solidFill>
                                    <a:schemeClr val="accent2">
                                      <a:lumMod val="75000"/>
                                    </a:schemeClr>
                                  </a:solidFill>
                                  <a:latin typeface="Cambria Math" panose="02040503050406030204" pitchFamily="18" charset="0"/>
                                </a:rPr>
                              </m:ctrlPr>
                            </m:dPr>
                            <m:e>
                              <m:r>
                                <m:rPr>
                                  <m:nor/>
                                </m:rPr>
                                <a:rPr lang="fa-IR" sz="3200" b="0" i="0" smtClean="0">
                                  <a:solidFill>
                                    <a:schemeClr val="accent2">
                                      <a:lumMod val="75000"/>
                                    </a:schemeClr>
                                  </a:solidFill>
                                  <a:latin typeface="Cambria Math" panose="02040503050406030204" pitchFamily="18" charset="0"/>
                                  <a:cs typeface="B Koodak" panose="00000700000000000000" pitchFamily="2" charset="-78"/>
                                </a:rPr>
                                <m:t>4،3،2،1</m:t>
                              </m:r>
                            </m:e>
                          </m:d>
                        </m:e>
                      </m:d>
                    </m:oMath>
                  </m:oMathPara>
                </a14:m>
                <a:endParaRPr lang="en-US" sz="3200" dirty="0">
                  <a:solidFill>
                    <a:schemeClr val="accent2">
                      <a:lumMod val="75000"/>
                    </a:schemeClr>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03257" y="5710813"/>
                <a:ext cx="1571328" cy="492443"/>
              </a:xfrm>
              <a:prstGeom prst="rect">
                <a:avLst/>
              </a:prstGeom>
              <a:blipFill>
                <a:blip r:embed="rId6"/>
                <a:stretch>
                  <a:fillRect l="-44574" t="-176543" r="-66279" b="-260494"/>
                </a:stretch>
              </a:blipFill>
            </p:spPr>
            <p:txBody>
              <a:bodyPr/>
              <a:lstStyle/>
              <a:p>
                <a:r>
                  <a:rPr lang="en-US">
                    <a:noFill/>
                  </a:rPr>
                  <a:t> </a:t>
                </a:r>
              </a:p>
            </p:txBody>
          </p:sp>
        </mc:Fallback>
      </mc:AlternateContent>
    </p:spTree>
    <p:extLst>
      <p:ext uri="{BB962C8B-B14F-4D97-AF65-F5344CB8AC3E}">
        <p14:creationId xmlns:p14="http://schemas.microsoft.com/office/powerpoint/2010/main" val="238180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dissolv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0"/>
                                        <p:tgtEl>
                                          <p:spTgt spid="21"/>
                                        </p:tgtEl>
                                      </p:cBhvr>
                                    </p:animEffect>
                                    <p:anim calcmode="lin" valueType="num">
                                      <p:cBhvr>
                                        <p:cTn id="105" dur="1000" fill="hold"/>
                                        <p:tgtEl>
                                          <p:spTgt spid="21"/>
                                        </p:tgtEl>
                                        <p:attrNameLst>
                                          <p:attrName>ppt_x</p:attrName>
                                        </p:attrNameLst>
                                      </p:cBhvr>
                                      <p:tavLst>
                                        <p:tav tm="0">
                                          <p:val>
                                            <p:strVal val="#ppt_x"/>
                                          </p:val>
                                        </p:tav>
                                        <p:tav tm="100000">
                                          <p:val>
                                            <p:strVal val="#ppt_x"/>
                                          </p:val>
                                        </p:tav>
                                      </p:tavLst>
                                    </p:anim>
                                    <p:anim calcmode="lin" valueType="num">
                                      <p:cBhvr>
                                        <p:cTn id="10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7" grpId="0"/>
      <p:bldP spid="11" grpId="0"/>
      <p:bldP spid="12" grpId="0"/>
      <p:bldP spid="13" grpId="0"/>
      <p:bldP spid="14" grpId="0"/>
      <p:bldP spid="22" grpId="0" animBg="1"/>
      <p:bldP spid="23" grpId="0"/>
      <p:bldP spid="20" grpId="0"/>
      <p:bldP spid="21"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3415" y="2752349"/>
            <a:ext cx="11329203" cy="400110"/>
          </a:xfrm>
          <a:prstGeom prst="rect">
            <a:avLst/>
          </a:prstGeom>
          <a:noFill/>
        </p:spPr>
        <p:txBody>
          <a:bodyPr wrap="square" rtlCol="1">
            <a:spAutoFit/>
          </a:bodyPr>
          <a:lstStyle/>
          <a:p>
            <a:pPr algn="r" rtl="1"/>
            <a:r>
              <a:rPr lang="fa-IR" sz="2000" dirty="0">
                <a:latin typeface="Arial Narrow" panose="020B0606020202030204" pitchFamily="34" charset="0"/>
                <a:cs typeface="B Koodak" panose="00000700000000000000" pitchFamily="2" charset="-78"/>
              </a:rPr>
              <a:t>1-جدول عددهای صحیح زیر را طوری کامل کنید که مجموع عددهای روی هر سطر،هرستون و قطر آن برابر 12شود. </a:t>
            </a:r>
          </a:p>
        </p:txBody>
      </p:sp>
      <p:graphicFrame>
        <p:nvGraphicFramePr>
          <p:cNvPr id="9" name="Table 8"/>
          <p:cNvGraphicFramePr>
            <a:graphicFrameLocks noGrp="1"/>
          </p:cNvGraphicFramePr>
          <p:nvPr>
            <p:extLst>
              <p:ext uri="{D42A27DB-BD31-4B8C-83A1-F6EECF244321}">
                <p14:modId xmlns:p14="http://schemas.microsoft.com/office/powerpoint/2010/main" val="717174329"/>
              </p:ext>
            </p:extLst>
          </p:nvPr>
        </p:nvGraphicFramePr>
        <p:xfrm>
          <a:off x="812325" y="3556265"/>
          <a:ext cx="1929159" cy="1598701"/>
        </p:xfrm>
        <a:graphic>
          <a:graphicData uri="http://schemas.openxmlformats.org/drawingml/2006/table">
            <a:tbl>
              <a:tblPr rtl="1" firstRow="1" bandRow="1">
                <a:tableStyleId>{D7AC3CCA-C797-4891-BE02-D94E43425B78}</a:tableStyleId>
              </a:tblPr>
              <a:tblGrid>
                <a:gridCol w="643053">
                  <a:extLst>
                    <a:ext uri="{9D8B030D-6E8A-4147-A177-3AD203B41FA5}">
                      <a16:colId xmlns:a16="http://schemas.microsoft.com/office/drawing/2014/main" val="33201639"/>
                    </a:ext>
                  </a:extLst>
                </a:gridCol>
                <a:gridCol w="643053">
                  <a:extLst>
                    <a:ext uri="{9D8B030D-6E8A-4147-A177-3AD203B41FA5}">
                      <a16:colId xmlns:a16="http://schemas.microsoft.com/office/drawing/2014/main" val="2298681023"/>
                    </a:ext>
                  </a:extLst>
                </a:gridCol>
                <a:gridCol w="643053">
                  <a:extLst>
                    <a:ext uri="{9D8B030D-6E8A-4147-A177-3AD203B41FA5}">
                      <a16:colId xmlns:a16="http://schemas.microsoft.com/office/drawing/2014/main" val="2397872178"/>
                    </a:ext>
                  </a:extLst>
                </a:gridCol>
              </a:tblGrid>
              <a:tr h="506709">
                <a:tc>
                  <a:txBody>
                    <a:bodyPr/>
                    <a:lstStyle/>
                    <a:p>
                      <a:pPr algn="ctr" rtl="1"/>
                      <a:r>
                        <a:rPr lang="fa-IR" sz="2000" dirty="0">
                          <a:latin typeface="B Nazanin"/>
                        </a:rPr>
                        <a:t>12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endParaRPr lang="fa-IR"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a:latin typeface="B Nazanin"/>
                        </a:rPr>
                        <a:t>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8246160"/>
                  </a:ext>
                </a:extLst>
              </a:tr>
              <a:tr h="545996">
                <a:tc>
                  <a:txBody>
                    <a:bodyPr/>
                    <a:lstStyle/>
                    <a:p>
                      <a:pPr algn="ctr" rtl="1"/>
                      <a:endParaRPr lang="fa-I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endParaRPr lang="fa-I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endParaRPr lang="fa-IR"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09014"/>
                  </a:ext>
                </a:extLst>
              </a:tr>
              <a:tr h="545996">
                <a:tc>
                  <a:txBody>
                    <a:bodyPr/>
                    <a:lstStyle/>
                    <a:p>
                      <a:pPr algn="ctr" rtl="1"/>
                      <a:r>
                        <a:rPr lang="fa-IR" sz="2000" baseline="0" dirty="0"/>
                        <a:t>2-</a:t>
                      </a:r>
                      <a:r>
                        <a:rPr lang="fa-IR" sz="2000" dirty="0"/>
                        <a:t>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endParaRPr lang="fa-IR"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1"/>
                      <a:r>
                        <a:rPr lang="fa-IR" sz="2000" dirty="0"/>
                        <a:t>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00350"/>
                  </a:ext>
                </a:extLst>
              </a:tr>
            </a:tbl>
          </a:graphicData>
        </a:graphic>
      </p:graphicFrame>
      <p:sp>
        <p:nvSpPr>
          <p:cNvPr id="10" name="TextBox 9"/>
          <p:cNvSpPr txBox="1"/>
          <p:nvPr/>
        </p:nvSpPr>
        <p:spPr>
          <a:xfrm>
            <a:off x="249381" y="5105012"/>
            <a:ext cx="11693237" cy="400110"/>
          </a:xfrm>
          <a:prstGeom prst="rect">
            <a:avLst/>
          </a:prstGeom>
          <a:noFill/>
        </p:spPr>
        <p:txBody>
          <a:bodyPr wrap="square" rtlCol="1">
            <a:spAutoFit/>
          </a:bodyPr>
          <a:lstStyle/>
          <a:p>
            <a:pPr algn="r" rtl="1"/>
            <a:r>
              <a:rPr lang="fa-IR" sz="2000" dirty="0">
                <a:cs typeface="B Koodak" panose="00000700000000000000" pitchFamily="2" charset="-78"/>
              </a:rPr>
              <a:t>2-اکنون مجموعه</a:t>
            </a:r>
            <a:r>
              <a:rPr lang="en-US" sz="2000" dirty="0">
                <a:cs typeface="B Koodak" panose="00000700000000000000" pitchFamily="2" charset="-78"/>
              </a:rPr>
              <a:t>B</a:t>
            </a:r>
            <a:r>
              <a:rPr lang="fa-IR" sz="2000" dirty="0">
                <a:cs typeface="B Koodak" panose="00000700000000000000" pitchFamily="2" charset="-78"/>
              </a:rPr>
              <a:t>را چنان بنویسید که شامل سه عدد زوج متوالی و میانگین عضوهای ان با 4برابر باشد. </a:t>
            </a:r>
          </a:p>
        </p:txBody>
      </p:sp>
      <p:sp>
        <p:nvSpPr>
          <p:cNvPr id="11" name="TextBox 10"/>
          <p:cNvSpPr txBox="1"/>
          <p:nvPr/>
        </p:nvSpPr>
        <p:spPr>
          <a:xfrm>
            <a:off x="3373997" y="6079752"/>
            <a:ext cx="8443333" cy="400110"/>
          </a:xfrm>
          <a:prstGeom prst="rect">
            <a:avLst/>
          </a:prstGeom>
          <a:noFill/>
        </p:spPr>
        <p:txBody>
          <a:bodyPr wrap="square" rtlCol="1">
            <a:spAutoFit/>
          </a:bodyPr>
          <a:lstStyle/>
          <a:p>
            <a:pPr algn="r" rtl="1"/>
            <a:r>
              <a:rPr lang="fa-IR" sz="2000" dirty="0">
                <a:cs typeface="B Koodak" panose="00000700000000000000" pitchFamily="2" charset="-78"/>
              </a:rPr>
              <a:t>آیا هرعضو</a:t>
            </a:r>
            <a:r>
              <a:rPr lang="en-US" sz="2000" dirty="0">
                <a:cs typeface="B Koodak" panose="00000700000000000000" pitchFamily="2" charset="-78"/>
              </a:rPr>
              <a:t>A</a:t>
            </a:r>
            <a:r>
              <a:rPr lang="fa-IR" sz="2000" dirty="0">
                <a:cs typeface="B Koodak" panose="00000700000000000000" pitchFamily="2" charset="-78"/>
              </a:rPr>
              <a:t>در مجموعه</a:t>
            </a:r>
            <a:r>
              <a:rPr lang="en-US" sz="2000" dirty="0">
                <a:cs typeface="B Koodak" panose="00000700000000000000" pitchFamily="2" charset="-78"/>
              </a:rPr>
              <a:t>B</a:t>
            </a:r>
            <a:r>
              <a:rPr lang="fa-IR" sz="2000" dirty="0">
                <a:cs typeface="B Koodak" panose="00000700000000000000" pitchFamily="2" charset="-78"/>
              </a:rPr>
              <a:t>است؟آیا هرعضو</a:t>
            </a:r>
            <a:r>
              <a:rPr lang="en-US" sz="2000" dirty="0">
                <a:cs typeface="B Koodak" panose="00000700000000000000" pitchFamily="2" charset="-78"/>
              </a:rPr>
              <a:t>B</a:t>
            </a:r>
            <a:r>
              <a:rPr lang="fa-IR" sz="2000" dirty="0">
                <a:cs typeface="B Koodak" panose="00000700000000000000" pitchFamily="2" charset="-78"/>
              </a:rPr>
              <a:t>در مجموعه</a:t>
            </a:r>
            <a:r>
              <a:rPr lang="en-US" sz="2000" dirty="0">
                <a:cs typeface="B Koodak" panose="00000700000000000000" pitchFamily="2" charset="-78"/>
              </a:rPr>
              <a:t>A</a:t>
            </a:r>
            <a:r>
              <a:rPr lang="fa-IR" sz="2000" dirty="0">
                <a:cs typeface="B Koodak" panose="00000700000000000000" pitchFamily="2" charset="-78"/>
              </a:rPr>
              <a:t>است؟</a:t>
            </a:r>
          </a:p>
        </p:txBody>
      </p:sp>
      <p:sp>
        <p:nvSpPr>
          <p:cNvPr id="6" name="TextBox 5"/>
          <p:cNvSpPr txBox="1"/>
          <p:nvPr/>
        </p:nvSpPr>
        <p:spPr>
          <a:xfrm>
            <a:off x="1450731" y="3601185"/>
            <a:ext cx="652346" cy="400110"/>
          </a:xfrm>
          <a:prstGeom prst="rect">
            <a:avLst/>
          </a:prstGeom>
          <a:noFill/>
        </p:spPr>
        <p:txBody>
          <a:bodyPr wrap="square" rtlCol="1">
            <a:spAutoFit/>
          </a:bodyPr>
          <a:lstStyle/>
          <a:p>
            <a:r>
              <a:rPr lang="fa-IR" sz="2000" dirty="0">
                <a:solidFill>
                  <a:srgbClr val="FF0000"/>
                </a:solidFill>
                <a:latin typeface="B Nazanin"/>
              </a:rPr>
              <a:t>10-</a:t>
            </a:r>
          </a:p>
        </p:txBody>
      </p:sp>
      <p:sp>
        <p:nvSpPr>
          <p:cNvPr id="12" name="TextBox 11"/>
          <p:cNvSpPr txBox="1"/>
          <p:nvPr/>
        </p:nvSpPr>
        <p:spPr>
          <a:xfrm>
            <a:off x="995089" y="4153895"/>
            <a:ext cx="319318" cy="400110"/>
          </a:xfrm>
          <a:prstGeom prst="rect">
            <a:avLst/>
          </a:prstGeom>
          <a:noFill/>
        </p:spPr>
        <p:txBody>
          <a:bodyPr wrap="none" rtlCol="1">
            <a:spAutoFit/>
          </a:bodyPr>
          <a:lstStyle/>
          <a:p>
            <a:r>
              <a:rPr lang="fa-IR" sz="2000" dirty="0">
                <a:solidFill>
                  <a:srgbClr val="FF0000"/>
                </a:solidFill>
              </a:rPr>
              <a:t>6</a:t>
            </a:r>
          </a:p>
        </p:txBody>
      </p:sp>
      <p:sp>
        <p:nvSpPr>
          <p:cNvPr id="13" name="TextBox 12"/>
          <p:cNvSpPr txBox="1"/>
          <p:nvPr/>
        </p:nvSpPr>
        <p:spPr>
          <a:xfrm>
            <a:off x="1637653" y="4145187"/>
            <a:ext cx="356043" cy="400110"/>
          </a:xfrm>
          <a:prstGeom prst="rect">
            <a:avLst/>
          </a:prstGeom>
          <a:noFill/>
        </p:spPr>
        <p:txBody>
          <a:bodyPr wrap="square" rtlCol="1">
            <a:spAutoFit/>
          </a:bodyPr>
          <a:lstStyle/>
          <a:p>
            <a:r>
              <a:rPr lang="fa-IR" sz="2000" dirty="0">
                <a:solidFill>
                  <a:srgbClr val="FF0000"/>
                </a:solidFill>
              </a:rPr>
              <a:t>4</a:t>
            </a:r>
          </a:p>
        </p:txBody>
      </p:sp>
      <p:sp>
        <p:nvSpPr>
          <p:cNvPr id="14" name="TextBox 13"/>
          <p:cNvSpPr txBox="1"/>
          <p:nvPr/>
        </p:nvSpPr>
        <p:spPr>
          <a:xfrm>
            <a:off x="2284284" y="4145187"/>
            <a:ext cx="457200" cy="400110"/>
          </a:xfrm>
          <a:prstGeom prst="rect">
            <a:avLst/>
          </a:prstGeom>
          <a:noFill/>
        </p:spPr>
        <p:txBody>
          <a:bodyPr wrap="square" rtlCol="1">
            <a:spAutoFit/>
          </a:bodyPr>
          <a:lstStyle/>
          <a:p>
            <a:r>
              <a:rPr lang="fa-IR" sz="2000" dirty="0">
                <a:solidFill>
                  <a:srgbClr val="FF0000"/>
                </a:solidFill>
              </a:rPr>
              <a:t>2</a:t>
            </a:r>
          </a:p>
        </p:txBody>
      </p:sp>
      <p:sp>
        <p:nvSpPr>
          <p:cNvPr id="15" name="TextBox 14"/>
          <p:cNvSpPr txBox="1"/>
          <p:nvPr/>
        </p:nvSpPr>
        <p:spPr>
          <a:xfrm>
            <a:off x="1554141" y="4689189"/>
            <a:ext cx="652346" cy="400110"/>
          </a:xfrm>
          <a:prstGeom prst="rect">
            <a:avLst/>
          </a:prstGeom>
          <a:noFill/>
        </p:spPr>
        <p:txBody>
          <a:bodyPr wrap="square" rtlCol="1">
            <a:spAutoFit/>
          </a:bodyPr>
          <a:lstStyle/>
          <a:p>
            <a:r>
              <a:rPr lang="fa-IR" sz="2000" dirty="0">
                <a:solidFill>
                  <a:srgbClr val="FF0000"/>
                </a:solidFill>
              </a:rPr>
              <a:t>18</a:t>
            </a:r>
          </a:p>
        </p:txBody>
      </p:sp>
      <p:sp>
        <p:nvSpPr>
          <p:cNvPr id="16" name="TextBox 15"/>
          <p:cNvSpPr txBox="1"/>
          <p:nvPr/>
        </p:nvSpPr>
        <p:spPr>
          <a:xfrm>
            <a:off x="5033762" y="4230371"/>
            <a:ext cx="1993499" cy="461665"/>
          </a:xfrm>
          <a:prstGeom prst="rect">
            <a:avLst/>
          </a:prstGeom>
          <a:noFill/>
        </p:spPr>
        <p:txBody>
          <a:bodyPr wrap="square" rtlCol="1">
            <a:spAutoFit/>
          </a:bodyPr>
          <a:lstStyle/>
          <a:p>
            <a:r>
              <a:rPr lang="en-US" sz="2400" dirty="0">
                <a:solidFill>
                  <a:schemeClr val="accent2">
                    <a:lumMod val="75000"/>
                  </a:schemeClr>
                </a:solidFill>
                <a:latin typeface="Arial" panose="020B0604020202020204" pitchFamily="34" charset="0"/>
                <a:cs typeface="Arial" panose="020B0604020202020204" pitchFamily="34" charset="0"/>
              </a:rPr>
              <a:t>A</a:t>
            </a:r>
            <a:r>
              <a:rPr lang="fa-IR" sz="2400" dirty="0">
                <a:solidFill>
                  <a:schemeClr val="accent2">
                    <a:lumMod val="75000"/>
                  </a:schemeClr>
                </a:solidFill>
                <a:latin typeface="B Nazanin"/>
                <a:cs typeface="B Koodak" panose="00000700000000000000" pitchFamily="2" charset="-78"/>
              </a:rPr>
              <a:t>{2،4،6}=</a:t>
            </a:r>
          </a:p>
        </p:txBody>
      </p:sp>
      <p:sp>
        <p:nvSpPr>
          <p:cNvPr id="18" name="TextBox 17"/>
          <p:cNvSpPr txBox="1"/>
          <p:nvPr/>
        </p:nvSpPr>
        <p:spPr>
          <a:xfrm>
            <a:off x="995089" y="5713277"/>
            <a:ext cx="1862254"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{2،4،6}=</a:t>
            </a:r>
            <a:r>
              <a:rPr lang="en-US" sz="2800" dirty="0">
                <a:solidFill>
                  <a:schemeClr val="accent2">
                    <a:lumMod val="75000"/>
                  </a:schemeClr>
                </a:solidFill>
                <a:cs typeface="B Koodak" panose="00000700000000000000" pitchFamily="2" charset="-78"/>
              </a:rPr>
              <a:t>B</a:t>
            </a:r>
            <a:endParaRPr lang="fa-IR" sz="2800" dirty="0">
              <a:solidFill>
                <a:schemeClr val="accent2">
                  <a:lumMod val="75000"/>
                </a:schemeClr>
              </a:solidFill>
              <a:cs typeface="B Koodak" panose="00000700000000000000" pitchFamily="2" charset="-78"/>
            </a:endParaRPr>
          </a:p>
        </p:txBody>
      </p:sp>
      <p:sp>
        <p:nvSpPr>
          <p:cNvPr id="20" name="TextBox 19"/>
          <p:cNvSpPr txBox="1"/>
          <p:nvPr/>
        </p:nvSpPr>
        <p:spPr>
          <a:xfrm>
            <a:off x="5577698" y="6116849"/>
            <a:ext cx="671779"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بله</a:t>
            </a:r>
          </a:p>
        </p:txBody>
      </p:sp>
      <p:grpSp>
        <p:nvGrpSpPr>
          <p:cNvPr id="22" name="Group 21"/>
          <p:cNvGrpSpPr/>
          <p:nvPr/>
        </p:nvGrpSpPr>
        <p:grpSpPr>
          <a:xfrm>
            <a:off x="4798207" y="381303"/>
            <a:ext cx="7019124" cy="1304227"/>
            <a:chOff x="6047995" y="167886"/>
            <a:chExt cx="5903213" cy="1188720"/>
          </a:xfrm>
        </p:grpSpPr>
        <p:sp>
          <p:nvSpPr>
            <p:cNvPr id="23" name="Rounded Rectangle 22"/>
            <p:cNvSpPr/>
            <p:nvPr/>
          </p:nvSpPr>
          <p:spPr>
            <a:xfrm>
              <a:off x="6047995" y="358636"/>
              <a:ext cx="5702668" cy="899527"/>
            </a:xfrm>
            <a:prstGeom prst="roundRect">
              <a:avLst>
                <a:gd name="adj" fmla="val 50000"/>
              </a:avLst>
            </a:prstGeom>
            <a:solidFill>
              <a:schemeClr val="accent1">
                <a:lumMod val="20000"/>
                <a:lumOff val="8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400" dirty="0">
                  <a:solidFill>
                    <a:schemeClr val="accent4">
                      <a:lumMod val="50000"/>
                    </a:schemeClr>
                  </a:solidFill>
                  <a:latin typeface="IRAban" panose="02000503000000020002" pitchFamily="2" charset="-78"/>
                  <a:cs typeface="IRAban" panose="02000503000000020002" pitchFamily="2" charset="-78"/>
                </a:rPr>
                <a:t>             </a:t>
              </a:r>
              <a:r>
                <a:rPr lang="fa-IR" sz="1400" dirty="0">
                  <a:solidFill>
                    <a:schemeClr val="accent4">
                      <a:lumMod val="50000"/>
                    </a:schemeClr>
                  </a:solidFill>
                  <a:latin typeface="IRAban" panose="02000503000000020002" pitchFamily="2" charset="-78"/>
                  <a:cs typeface="IRAban" panose="02000503000000020002" pitchFamily="2" charset="-78"/>
                </a:rPr>
                <a:t>           </a:t>
              </a:r>
              <a:r>
                <a:rPr lang="en-US" sz="1400" dirty="0">
                  <a:solidFill>
                    <a:schemeClr val="accent4">
                      <a:lumMod val="50000"/>
                    </a:schemeClr>
                  </a:solidFill>
                  <a:latin typeface="IRAban" panose="02000503000000020002" pitchFamily="2" charset="-78"/>
                  <a:cs typeface="IRAban" panose="02000503000000020002" pitchFamily="2" charset="-78"/>
                </a:rPr>
                <a:t>     </a:t>
              </a:r>
              <a:r>
                <a:rPr lang="fa-IR" sz="2400" dirty="0">
                  <a:solidFill>
                    <a:schemeClr val="accent1">
                      <a:lumMod val="50000"/>
                    </a:schemeClr>
                  </a:solidFill>
                  <a:latin typeface="IRAban" panose="02000503000000020002" pitchFamily="2" charset="-78"/>
                  <a:cs typeface="IRAban" panose="02000503000000020002" pitchFamily="2" charset="-78"/>
                </a:rPr>
                <a:t>مجموعه های برابر و نمایش مجموعه ها</a:t>
              </a:r>
              <a:endParaRPr lang="en-US" sz="2400" dirty="0">
                <a:solidFill>
                  <a:schemeClr val="accent1">
                    <a:lumMod val="50000"/>
                  </a:schemeClr>
                </a:solidFill>
                <a:latin typeface="IRAban" panose="02000503000000020002" pitchFamily="2" charset="-78"/>
                <a:cs typeface="IRAban" panose="02000503000000020002" pitchFamily="2" charset="-78"/>
              </a:endParaRPr>
            </a:p>
          </p:txBody>
        </p:sp>
        <p:sp>
          <p:nvSpPr>
            <p:cNvPr id="24" name="Oval 23"/>
            <p:cNvSpPr/>
            <p:nvPr/>
          </p:nvSpPr>
          <p:spPr>
            <a:xfrm>
              <a:off x="10762488" y="167886"/>
              <a:ext cx="1188720" cy="118872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29210" t="22563" r="30410" b="36018"/>
            <a:stretch/>
          </p:blipFill>
          <p:spPr>
            <a:xfrm>
              <a:off x="10904527" y="416604"/>
              <a:ext cx="904642" cy="691283"/>
            </a:xfrm>
            <a:prstGeom prst="rect">
              <a:avLst/>
            </a:prstGeom>
          </p:spPr>
        </p:pic>
      </p:grpSp>
      <p:sp>
        <p:nvSpPr>
          <p:cNvPr id="27" name="Title 1"/>
          <p:cNvSpPr>
            <a:spLocks noGrp="1"/>
          </p:cNvSpPr>
          <p:nvPr>
            <p:ph type="title"/>
          </p:nvPr>
        </p:nvSpPr>
        <p:spPr>
          <a:xfrm>
            <a:off x="9587868" y="1717771"/>
            <a:ext cx="2159053" cy="592497"/>
          </a:xfrm>
        </p:spPr>
        <p:txBody>
          <a:bodyPr>
            <a:noAutofit/>
          </a:bodyPr>
          <a:lstStyle/>
          <a:p>
            <a:pPr algn="r" rtl="1"/>
            <a:r>
              <a:rPr lang="fa-IR" sz="2000" dirty="0">
                <a:solidFill>
                  <a:schemeClr val="accent2">
                    <a:lumMod val="75000"/>
                  </a:schemeClr>
                </a:solidFill>
                <a:latin typeface="IRAban" panose="02000503000000020002" pitchFamily="2" charset="-78"/>
                <a:cs typeface="IRAban" panose="02000503000000020002" pitchFamily="2" charset="-78"/>
              </a:rPr>
              <a:t>دو مجموعه برابر</a:t>
            </a:r>
          </a:p>
        </p:txBody>
      </p:sp>
      <p:grpSp>
        <p:nvGrpSpPr>
          <p:cNvPr id="29" name="Group 28"/>
          <p:cNvGrpSpPr/>
          <p:nvPr/>
        </p:nvGrpSpPr>
        <p:grpSpPr>
          <a:xfrm>
            <a:off x="5274963" y="2274971"/>
            <a:ext cx="6494602" cy="461665"/>
            <a:chOff x="4506990" y="4075831"/>
            <a:chExt cx="6494602" cy="461665"/>
          </a:xfrm>
        </p:grpSpPr>
        <p:sp>
          <p:nvSpPr>
            <p:cNvPr id="30" name="TextBox 29"/>
            <p:cNvSpPr txBox="1"/>
            <p:nvPr/>
          </p:nvSpPr>
          <p:spPr>
            <a:xfrm>
              <a:off x="9569955" y="407583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31" name="Straight Connector 30"/>
            <p:cNvCxnSpPr/>
            <p:nvPr/>
          </p:nvCxnSpPr>
          <p:spPr>
            <a:xfrm flipV="1">
              <a:off x="4506990" y="4306511"/>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7966920" y="5592382"/>
            <a:ext cx="3802644" cy="400110"/>
          </a:xfrm>
          <a:prstGeom prst="rect">
            <a:avLst/>
          </a:prstGeom>
        </p:spPr>
        <p:txBody>
          <a:bodyPr wrap="none">
            <a:spAutoFit/>
          </a:bodyPr>
          <a:lstStyle/>
          <a:p>
            <a:pPr algn="r" rtl="1"/>
            <a:r>
              <a:rPr lang="fa-IR" sz="2000" dirty="0">
                <a:cs typeface="B Koodak" panose="00000700000000000000" pitchFamily="2" charset="-78"/>
              </a:rPr>
              <a:t>هریک از مجموعه های</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B</a:t>
            </a:r>
            <a:r>
              <a:rPr lang="fa-IR" sz="2000" dirty="0">
                <a:cs typeface="B Koodak" panose="00000700000000000000" pitchFamily="2" charset="-78"/>
              </a:rPr>
              <a:t>چند عضو دارد؟</a:t>
            </a:r>
          </a:p>
        </p:txBody>
      </p:sp>
      <p:sp>
        <p:nvSpPr>
          <p:cNvPr id="35" name="Rectangle 34"/>
          <p:cNvSpPr/>
          <p:nvPr/>
        </p:nvSpPr>
        <p:spPr>
          <a:xfrm>
            <a:off x="6880404" y="4205182"/>
            <a:ext cx="715260" cy="40011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3عضو</a:t>
            </a:r>
            <a:endParaRPr lang="en-US" sz="2000" dirty="0"/>
          </a:p>
        </p:txBody>
      </p:sp>
      <p:sp>
        <p:nvSpPr>
          <p:cNvPr id="36" name="Rectangle 35"/>
          <p:cNvSpPr/>
          <p:nvPr/>
        </p:nvSpPr>
        <p:spPr>
          <a:xfrm>
            <a:off x="2816569" y="5740312"/>
            <a:ext cx="715260" cy="40011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3عضو</a:t>
            </a:r>
            <a:endParaRPr lang="en-US" sz="2000" dirty="0"/>
          </a:p>
        </p:txBody>
      </p:sp>
      <p:sp>
        <p:nvSpPr>
          <p:cNvPr id="37" name="Rectangle 36"/>
          <p:cNvSpPr/>
          <p:nvPr/>
        </p:nvSpPr>
        <p:spPr>
          <a:xfrm>
            <a:off x="5720467" y="3191423"/>
            <a:ext cx="6120586" cy="400110"/>
          </a:xfrm>
          <a:prstGeom prst="rect">
            <a:avLst/>
          </a:prstGeom>
        </p:spPr>
        <p:txBody>
          <a:bodyPr wrap="none">
            <a:spAutoFit/>
          </a:bodyPr>
          <a:lstStyle/>
          <a:p>
            <a:pPr algn="r" rtl="1"/>
            <a:r>
              <a:rPr lang="fa-IR" sz="2000" dirty="0">
                <a:latin typeface="Arial Narrow" panose="020B0606020202030204" pitchFamily="34" charset="0"/>
                <a:cs typeface="B Koodak" panose="00000700000000000000" pitchFamily="2" charset="-78"/>
              </a:rPr>
              <a:t>سپس مجموعه عددهای سطر دوم جدول را بنویسیدی و آن را </a:t>
            </a:r>
            <a:r>
              <a:rPr lang="en-US" sz="2000" dirty="0">
                <a:latin typeface="Arial Narrow" panose="020B0606020202030204" pitchFamily="34" charset="0"/>
                <a:cs typeface="B Koodak" panose="00000700000000000000" pitchFamily="2" charset="-78"/>
              </a:rPr>
              <a:t>A</a:t>
            </a:r>
            <a:r>
              <a:rPr lang="fa-IR" sz="2000" dirty="0">
                <a:latin typeface="Arial Narrow" panose="020B0606020202030204" pitchFamily="34" charset="0"/>
                <a:cs typeface="B Koodak" panose="00000700000000000000" pitchFamily="2" charset="-78"/>
              </a:rPr>
              <a:t> بنامید.</a:t>
            </a:r>
            <a:endParaRPr lang="en-US" sz="2000" dirty="0"/>
          </a:p>
        </p:txBody>
      </p:sp>
      <p:sp>
        <p:nvSpPr>
          <p:cNvPr id="38" name="Oval 37"/>
          <p:cNvSpPr/>
          <p:nvPr/>
        </p:nvSpPr>
        <p:spPr>
          <a:xfrm rot="16200000">
            <a:off x="323699" y="4046643"/>
            <a:ext cx="1597858" cy="617103"/>
          </a:xfrm>
          <a:prstGeom prst="ellipse">
            <a:avLst/>
          </a:prstGeom>
          <a:solidFill>
            <a:schemeClr val="accent1">
              <a:lumMod val="20000"/>
              <a:lumOff val="80000"/>
              <a:alpha val="9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TextBox 38"/>
          <p:cNvSpPr txBox="1"/>
          <p:nvPr/>
        </p:nvSpPr>
        <p:spPr>
          <a:xfrm>
            <a:off x="748782" y="3128353"/>
            <a:ext cx="1060704"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12=</a:t>
            </a:r>
          </a:p>
        </p:txBody>
      </p:sp>
      <p:sp>
        <p:nvSpPr>
          <p:cNvPr id="40" name="TextBox 39"/>
          <p:cNvSpPr txBox="1"/>
          <p:nvPr/>
        </p:nvSpPr>
        <p:spPr>
          <a:xfrm>
            <a:off x="1429320" y="3130203"/>
            <a:ext cx="854964"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12=</a:t>
            </a:r>
          </a:p>
        </p:txBody>
      </p:sp>
      <p:sp>
        <p:nvSpPr>
          <p:cNvPr id="41" name="Oval 40"/>
          <p:cNvSpPr/>
          <p:nvPr/>
        </p:nvSpPr>
        <p:spPr>
          <a:xfrm rot="16200000">
            <a:off x="1659374" y="4043895"/>
            <a:ext cx="1597858" cy="617103"/>
          </a:xfrm>
          <a:prstGeom prst="ellipse">
            <a:avLst/>
          </a:prstGeom>
          <a:solidFill>
            <a:schemeClr val="accent1">
              <a:lumMod val="20000"/>
              <a:lumOff val="80000"/>
              <a:alpha val="9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TextBox 41"/>
          <p:cNvSpPr txBox="1"/>
          <p:nvPr/>
        </p:nvSpPr>
        <p:spPr>
          <a:xfrm>
            <a:off x="2130571" y="3122650"/>
            <a:ext cx="1472184"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12=</a:t>
            </a:r>
          </a:p>
        </p:txBody>
      </p:sp>
      <p:sp>
        <p:nvSpPr>
          <p:cNvPr id="43" name="Oval 42"/>
          <p:cNvSpPr/>
          <p:nvPr/>
        </p:nvSpPr>
        <p:spPr>
          <a:xfrm>
            <a:off x="541459" y="3577224"/>
            <a:ext cx="2632740" cy="474034"/>
          </a:xfrm>
          <a:prstGeom prst="ellipse">
            <a:avLst/>
          </a:prstGeom>
          <a:solidFill>
            <a:schemeClr val="accent1">
              <a:lumMod val="20000"/>
              <a:lumOff val="80000"/>
              <a:alpha val="9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TextBox 43"/>
          <p:cNvSpPr txBox="1"/>
          <p:nvPr/>
        </p:nvSpPr>
        <p:spPr>
          <a:xfrm>
            <a:off x="3199569" y="3616866"/>
            <a:ext cx="1472184" cy="461665"/>
          </a:xfrm>
          <a:prstGeom prst="rect">
            <a:avLst/>
          </a:prstGeom>
          <a:noFill/>
        </p:spPr>
        <p:txBody>
          <a:bodyPr wrap="square" rtlCol="1">
            <a:spAutoFit/>
          </a:bodyPr>
          <a:lstStyle/>
          <a:p>
            <a:r>
              <a:rPr lang="fa-IR" sz="2400" dirty="0">
                <a:solidFill>
                  <a:srgbClr val="00B050"/>
                </a:solidFill>
                <a:cs typeface="B Koodak" panose="00000700000000000000" pitchFamily="2" charset="-78"/>
              </a:rPr>
              <a:t>12=</a:t>
            </a:r>
          </a:p>
        </p:txBody>
      </p:sp>
      <p:sp>
        <p:nvSpPr>
          <p:cNvPr id="45" name="Oval 44"/>
          <p:cNvSpPr/>
          <p:nvPr/>
        </p:nvSpPr>
        <p:spPr>
          <a:xfrm>
            <a:off x="443065" y="4108887"/>
            <a:ext cx="2632740" cy="474034"/>
          </a:xfrm>
          <a:prstGeom prst="ellipse">
            <a:avLst/>
          </a:prstGeom>
          <a:solidFill>
            <a:schemeClr val="accent1">
              <a:lumMod val="20000"/>
              <a:lumOff val="80000"/>
              <a:alpha val="9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TextBox 45"/>
          <p:cNvSpPr txBox="1"/>
          <p:nvPr/>
        </p:nvSpPr>
        <p:spPr>
          <a:xfrm>
            <a:off x="3231187" y="4102472"/>
            <a:ext cx="1472184" cy="461665"/>
          </a:xfrm>
          <a:prstGeom prst="rect">
            <a:avLst/>
          </a:prstGeom>
          <a:noFill/>
        </p:spPr>
        <p:txBody>
          <a:bodyPr wrap="square" rtlCol="1">
            <a:spAutoFit/>
          </a:bodyPr>
          <a:lstStyle/>
          <a:p>
            <a:r>
              <a:rPr lang="fa-IR" sz="2400" dirty="0">
                <a:solidFill>
                  <a:srgbClr val="00B050"/>
                </a:solidFill>
                <a:cs typeface="B Koodak" panose="00000700000000000000" pitchFamily="2" charset="-78"/>
              </a:rPr>
              <a:t>12=</a:t>
            </a:r>
          </a:p>
        </p:txBody>
      </p:sp>
      <p:sp>
        <p:nvSpPr>
          <p:cNvPr id="47" name="Oval 46"/>
          <p:cNvSpPr/>
          <p:nvPr/>
        </p:nvSpPr>
        <p:spPr>
          <a:xfrm>
            <a:off x="494588" y="4654851"/>
            <a:ext cx="2632740" cy="474034"/>
          </a:xfrm>
          <a:prstGeom prst="ellipse">
            <a:avLst/>
          </a:prstGeom>
          <a:solidFill>
            <a:schemeClr val="accent1">
              <a:lumMod val="20000"/>
              <a:lumOff val="80000"/>
              <a:alpha val="9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TextBox 47"/>
          <p:cNvSpPr txBox="1"/>
          <p:nvPr/>
        </p:nvSpPr>
        <p:spPr>
          <a:xfrm>
            <a:off x="3155999" y="4691562"/>
            <a:ext cx="1472184" cy="461665"/>
          </a:xfrm>
          <a:prstGeom prst="rect">
            <a:avLst/>
          </a:prstGeom>
          <a:noFill/>
        </p:spPr>
        <p:txBody>
          <a:bodyPr wrap="square" rtlCol="1">
            <a:spAutoFit/>
          </a:bodyPr>
          <a:lstStyle/>
          <a:p>
            <a:r>
              <a:rPr lang="fa-IR" sz="2400" dirty="0">
                <a:solidFill>
                  <a:srgbClr val="00B050"/>
                </a:solidFill>
                <a:cs typeface="B Koodak" panose="00000700000000000000" pitchFamily="2" charset="-78"/>
              </a:rPr>
              <a:t>12=</a:t>
            </a:r>
          </a:p>
        </p:txBody>
      </p:sp>
      <p:sp>
        <p:nvSpPr>
          <p:cNvPr id="49" name="Oval 48"/>
          <p:cNvSpPr/>
          <p:nvPr/>
        </p:nvSpPr>
        <p:spPr>
          <a:xfrm rot="19143614">
            <a:off x="582365" y="4035577"/>
            <a:ext cx="2446525" cy="640851"/>
          </a:xfrm>
          <a:prstGeom prst="ellipse">
            <a:avLst/>
          </a:prstGeom>
          <a:solidFill>
            <a:schemeClr val="accent1">
              <a:lumMod val="20000"/>
              <a:lumOff val="80000"/>
              <a:alpha val="9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0" name="TextBox 49"/>
          <p:cNvSpPr txBox="1"/>
          <p:nvPr/>
        </p:nvSpPr>
        <p:spPr>
          <a:xfrm rot="19641668">
            <a:off x="2652157" y="3011753"/>
            <a:ext cx="1472184" cy="461665"/>
          </a:xfrm>
          <a:prstGeom prst="rect">
            <a:avLst/>
          </a:prstGeom>
          <a:noFill/>
        </p:spPr>
        <p:txBody>
          <a:bodyPr wrap="square" rtlCol="1">
            <a:spAutoFit/>
          </a:bodyPr>
          <a:lstStyle/>
          <a:p>
            <a:r>
              <a:rPr lang="fa-IR" sz="2400" dirty="0">
                <a:solidFill>
                  <a:schemeClr val="accent1">
                    <a:lumMod val="75000"/>
                  </a:schemeClr>
                </a:solidFill>
                <a:cs typeface="B Koodak" panose="00000700000000000000" pitchFamily="2" charset="-78"/>
              </a:rPr>
              <a:t>12=</a:t>
            </a:r>
          </a:p>
        </p:txBody>
      </p:sp>
      <p:sp>
        <p:nvSpPr>
          <p:cNvPr id="51" name="Oval 50"/>
          <p:cNvSpPr/>
          <p:nvPr/>
        </p:nvSpPr>
        <p:spPr>
          <a:xfrm rot="16200000">
            <a:off x="988410" y="4043896"/>
            <a:ext cx="1597858" cy="617103"/>
          </a:xfrm>
          <a:prstGeom prst="ellipse">
            <a:avLst/>
          </a:prstGeom>
          <a:solidFill>
            <a:schemeClr val="accent1">
              <a:lumMod val="20000"/>
              <a:lumOff val="80000"/>
              <a:alpha val="9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640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dissolve">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left)">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dissolve">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wipe(left)">
                                      <p:cBhvr>
                                        <p:cTn id="127" dur="500"/>
                                        <p:tgtEl>
                                          <p:spTgt spid="18"/>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dissolve">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1000"/>
                                        <p:tgtEl>
                                          <p:spTgt spid="35"/>
                                        </p:tgtEl>
                                      </p:cBhvr>
                                    </p:animEffect>
                                    <p:anim calcmode="lin" valueType="num">
                                      <p:cBhvr>
                                        <p:cTn id="138" dur="1000" fill="hold"/>
                                        <p:tgtEl>
                                          <p:spTgt spid="35"/>
                                        </p:tgtEl>
                                        <p:attrNameLst>
                                          <p:attrName>ppt_x</p:attrName>
                                        </p:attrNameLst>
                                      </p:cBhvr>
                                      <p:tavLst>
                                        <p:tav tm="0">
                                          <p:val>
                                            <p:strVal val="#ppt_x"/>
                                          </p:val>
                                        </p:tav>
                                        <p:tav tm="100000">
                                          <p:val>
                                            <p:strVal val="#ppt_x"/>
                                          </p:val>
                                        </p:tav>
                                      </p:tavLst>
                                    </p:anim>
                                    <p:anim calcmode="lin" valueType="num">
                                      <p:cBhvr>
                                        <p:cTn id="139" dur="1000" fill="hold"/>
                                        <p:tgtEl>
                                          <p:spTgt spid="3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1000"/>
                                        <p:tgtEl>
                                          <p:spTgt spid="36"/>
                                        </p:tgtEl>
                                      </p:cBhvr>
                                    </p:animEffect>
                                    <p:anim calcmode="lin" valueType="num">
                                      <p:cBhvr>
                                        <p:cTn id="143" dur="1000" fill="hold"/>
                                        <p:tgtEl>
                                          <p:spTgt spid="36"/>
                                        </p:tgtEl>
                                        <p:attrNameLst>
                                          <p:attrName>ppt_x</p:attrName>
                                        </p:attrNameLst>
                                      </p:cBhvr>
                                      <p:tavLst>
                                        <p:tav tm="0">
                                          <p:val>
                                            <p:strVal val="#ppt_x"/>
                                          </p:val>
                                        </p:tav>
                                        <p:tav tm="100000">
                                          <p:val>
                                            <p:strVal val="#ppt_x"/>
                                          </p:val>
                                        </p:tav>
                                      </p:tavLst>
                                    </p:anim>
                                    <p:anim calcmode="lin" valueType="num">
                                      <p:cBhvr>
                                        <p:cTn id="1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grpId="0" nodeType="clickEffect">
                                  <p:stCondLst>
                                    <p:cond delay="0"/>
                                  </p:stCondLst>
                                  <p:childTnLst>
                                    <p:set>
                                      <p:cBhvr>
                                        <p:cTn id="148" dur="1" fill="hold">
                                          <p:stCondLst>
                                            <p:cond delay="0"/>
                                          </p:stCondLst>
                                        </p:cTn>
                                        <p:tgtEl>
                                          <p:spTgt spid="11"/>
                                        </p:tgtEl>
                                        <p:attrNameLst>
                                          <p:attrName>style.visibility</p:attrName>
                                        </p:attrNameLst>
                                      </p:cBhvr>
                                      <p:to>
                                        <p:strVal val="visible"/>
                                      </p:to>
                                    </p:set>
                                    <p:animEffect transition="in" filter="dissolve">
                                      <p:cBhvr>
                                        <p:cTn id="149" dur="500"/>
                                        <p:tgtEl>
                                          <p:spTgt spid="11"/>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2" fill="hold" grpId="0" nodeType="click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wipe(right)">
                                      <p:cBhvr>
                                        <p:cTn id="1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6" grpId="0"/>
      <p:bldP spid="12" grpId="0"/>
      <p:bldP spid="13" grpId="0"/>
      <p:bldP spid="14" grpId="0"/>
      <p:bldP spid="15" grpId="0"/>
      <p:bldP spid="16" grpId="0"/>
      <p:bldP spid="18" grpId="0"/>
      <p:bldP spid="20" grpId="0"/>
      <p:bldP spid="27" grpId="0"/>
      <p:bldP spid="33" grpId="0"/>
      <p:bldP spid="35" grpId="0"/>
      <p:bldP spid="36" grpId="0"/>
      <p:bldP spid="37" grpId="0"/>
      <p:bldP spid="38" grpId="0" animBg="1"/>
      <p:bldP spid="39" grpId="0"/>
      <p:bldP spid="40" grpId="0"/>
      <p:bldP spid="41" grpId="0" animBg="1"/>
      <p:bldP spid="42" grpId="0"/>
      <p:bldP spid="43" grpId="0" animBg="1"/>
      <p:bldP spid="44" grpId="0"/>
      <p:bldP spid="45" grpId="0" animBg="1"/>
      <p:bldP spid="46" grpId="0"/>
      <p:bldP spid="47"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175750" y="431800"/>
            <a:ext cx="2406650" cy="23876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34500" y="431800"/>
            <a:ext cx="1879600" cy="2123658"/>
          </a:xfrm>
          <a:prstGeom prst="rect">
            <a:avLst/>
          </a:prstGeom>
          <a:noFill/>
        </p:spPr>
        <p:txBody>
          <a:bodyPr wrap="square" rtlCol="0">
            <a:spAutoFit/>
          </a:bodyPr>
          <a:lstStyle/>
          <a:p>
            <a:pPr algn="r" rtl="1"/>
            <a:r>
              <a:rPr lang="fa-IR" sz="3600" dirty="0">
                <a:ln w="28575">
                  <a:solidFill>
                    <a:schemeClr val="tx1"/>
                  </a:solidFill>
                </a:ln>
                <a:solidFill>
                  <a:srgbClr val="FFC409"/>
                </a:solidFill>
                <a:latin typeface="IRAban" panose="02000503000000020002" pitchFamily="2" charset="-78"/>
                <a:cs typeface="IRAban" panose="02000503000000020002" pitchFamily="2" charset="-78"/>
              </a:rPr>
              <a:t>فصل</a:t>
            </a:r>
            <a:r>
              <a:rPr lang="fa-IR" sz="6600" dirty="0">
                <a:ln w="28575">
                  <a:solidFill>
                    <a:schemeClr val="tx1"/>
                  </a:solidFill>
                </a:ln>
                <a:solidFill>
                  <a:srgbClr val="FFC409"/>
                </a:solidFill>
                <a:latin typeface="IRAban" panose="02000503000000020002" pitchFamily="2" charset="-78"/>
                <a:cs typeface="IRAban" panose="02000503000000020002" pitchFamily="2" charset="-78"/>
              </a:rPr>
              <a:t> </a:t>
            </a:r>
          </a:p>
          <a:p>
            <a:pPr algn="ctr" rtl="1"/>
            <a:r>
              <a:rPr lang="fa-IR" sz="6600" dirty="0">
                <a:ln w="28575">
                  <a:solidFill>
                    <a:schemeClr val="tx1"/>
                  </a:solidFill>
                </a:ln>
                <a:solidFill>
                  <a:srgbClr val="FFC409"/>
                </a:solidFill>
                <a:latin typeface="IRAban" panose="02000503000000020002" pitchFamily="2" charset="-78"/>
                <a:cs typeface="IRAban" panose="02000503000000020002" pitchFamily="2" charset="-78"/>
              </a:rPr>
              <a:t>اول</a:t>
            </a:r>
            <a:endParaRPr lang="en-US" sz="6600" dirty="0">
              <a:ln w="28575">
                <a:solidFill>
                  <a:schemeClr val="tx1"/>
                </a:solidFill>
              </a:ln>
              <a:solidFill>
                <a:srgbClr val="FFC409"/>
              </a:solidFill>
              <a:latin typeface="IRAban" panose="02000503000000020002" pitchFamily="2" charset="-78"/>
              <a:cs typeface="IRAban" panose="02000503000000020002" pitchFamily="2" charset="-78"/>
            </a:endParaRPr>
          </a:p>
        </p:txBody>
      </p:sp>
      <p:sp>
        <p:nvSpPr>
          <p:cNvPr id="10" name="Rounded Rectangle 9"/>
          <p:cNvSpPr/>
          <p:nvPr/>
        </p:nvSpPr>
        <p:spPr>
          <a:xfrm>
            <a:off x="1073150" y="678071"/>
            <a:ext cx="7734300" cy="1895058"/>
          </a:xfrm>
          <a:prstGeom prst="roundRect">
            <a:avLst/>
          </a:prstGeom>
          <a:solidFill>
            <a:srgbClr val="7030A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5400" b="1" dirty="0">
                <a:ln w="9525">
                  <a:solidFill>
                    <a:schemeClr val="tx1"/>
                  </a:solidFill>
                  <a:prstDash val="solid"/>
                </a:ln>
                <a:solidFill>
                  <a:srgbClr val="FFC409"/>
                </a:solidFill>
                <a:effectLst>
                  <a:outerShdw blurRad="12700" dist="38100" dir="2700000" algn="tl" rotWithShape="0">
                    <a:schemeClr val="accent5">
                      <a:lumMod val="60000"/>
                      <a:lumOff val="40000"/>
                    </a:schemeClr>
                  </a:outerShdw>
                </a:effectLst>
                <a:latin typeface="IRAban" panose="02000503000000020002" pitchFamily="2" charset="-78"/>
                <a:cs typeface="IRAban" panose="02000503000000020002" pitchFamily="2" charset="-78"/>
              </a:rPr>
              <a:t>مجموعه ها</a:t>
            </a:r>
            <a:endParaRPr lang="en-US" sz="5400" b="1" dirty="0">
              <a:ln w="9525">
                <a:solidFill>
                  <a:schemeClr val="tx1"/>
                </a:solidFill>
                <a:prstDash val="solid"/>
              </a:ln>
              <a:solidFill>
                <a:srgbClr val="FFC409"/>
              </a:solidFill>
              <a:effectLst>
                <a:outerShdw blurRad="12700" dist="38100" dir="2700000" algn="tl" rotWithShape="0">
                  <a:schemeClr val="accent5">
                    <a:lumMod val="60000"/>
                    <a:lumOff val="40000"/>
                  </a:schemeClr>
                </a:outerShdw>
              </a:effectLst>
              <a:latin typeface="IRAban" panose="02000503000000020002" pitchFamily="2" charset="-78"/>
              <a:cs typeface="IRAban" panose="02000503000000020002" pitchFamily="2" charset="-78"/>
            </a:endParaRPr>
          </a:p>
        </p:txBody>
      </p:sp>
      <p:sp>
        <p:nvSpPr>
          <p:cNvPr id="12" name="Rectangle 11"/>
          <p:cNvSpPr/>
          <p:nvPr/>
        </p:nvSpPr>
        <p:spPr>
          <a:xfrm>
            <a:off x="2889250" y="3444009"/>
            <a:ext cx="6445250" cy="2677656"/>
          </a:xfrm>
          <a:prstGeom prst="rect">
            <a:avLst/>
          </a:prstGeom>
        </p:spPr>
        <p:txBody>
          <a:bodyPr wrap="square">
            <a:spAutoFit/>
          </a:bodyPr>
          <a:lstStyle/>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2" action="ppaction://hlinksldjump"/>
              </a:rPr>
              <a:t>معرفی مجموعه</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3" action="ppaction://hlinksldjump"/>
              </a:rPr>
              <a:t>مجموعه های برابر و نمایش مجموعه ها</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4" action="ppaction://hlinksldjump"/>
              </a:rPr>
              <a:t>اجتماع اشتراک و </a:t>
            </a:r>
            <a:r>
              <a:rPr lang="fa-IR" sz="2400" dirty="0">
                <a:solidFill>
                  <a:schemeClr val="accent6">
                    <a:lumMod val="75000"/>
                  </a:schemeClr>
                </a:solidFill>
                <a:latin typeface="IRAban" panose="02000503000000020002" pitchFamily="2" charset="-78"/>
                <a:cs typeface="IRAban" panose="02000503000000020002" pitchFamily="2" charset="-78"/>
                <a:hlinkClick r:id="rId5" action="ppaction://hlinksldjump"/>
              </a:rPr>
              <a:t>تفاضل مجموعه </a:t>
            </a:r>
            <a:r>
              <a:rPr lang="fa-IR" sz="2400" dirty="0">
                <a:solidFill>
                  <a:schemeClr val="accent6">
                    <a:lumMod val="75000"/>
                  </a:schemeClr>
                </a:solidFill>
                <a:latin typeface="IRAban" panose="02000503000000020002" pitchFamily="2" charset="-78"/>
                <a:cs typeface="IRAban" panose="02000503000000020002" pitchFamily="2" charset="-78"/>
                <a:hlinkClick r:id="rId4" action="ppaction://hlinksldjump"/>
              </a:rPr>
              <a:t>ها</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6" action="ppaction://hlinksldjump"/>
              </a:rPr>
              <a:t>مجموعه ها و احتمال</a:t>
            </a:r>
            <a:endParaRPr lang="en-US" sz="2400" dirty="0">
              <a:solidFill>
                <a:schemeClr val="accent6">
                  <a:lumMod val="75000"/>
                </a:schemeClr>
              </a:solidFill>
              <a:latin typeface="IRAban" panose="02000503000000020002" pitchFamily="2" charset="-78"/>
              <a:cs typeface="IRAban" panose="02000503000000020002" pitchFamily="2" charset="-78"/>
            </a:endParaRPr>
          </a:p>
        </p:txBody>
      </p:sp>
    </p:spTree>
    <p:extLst>
      <p:ext uri="{BB962C8B-B14F-4D97-AF65-F5344CB8AC3E}">
        <p14:creationId xmlns:p14="http://schemas.microsoft.com/office/powerpoint/2010/main" val="38066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187" y="2064106"/>
            <a:ext cx="10135880" cy="2400657"/>
          </a:xfrm>
          <a:prstGeom prst="rect">
            <a:avLst/>
          </a:prstGeom>
        </p:spPr>
        <p:txBody>
          <a:bodyPr wrap="square">
            <a:spAutoFit/>
          </a:bodyPr>
          <a:lstStyle/>
          <a:p>
            <a:pPr algn="ctr" rtl="1">
              <a:lnSpc>
                <a:spcPct val="150000"/>
              </a:lnSpc>
            </a:pPr>
            <a:r>
              <a:rPr lang="fa-IR" sz="4400" dirty="0">
                <a:solidFill>
                  <a:schemeClr val="accent2">
                    <a:lumMod val="50000"/>
                  </a:schemeClr>
                </a:solidFill>
                <a:latin typeface="IRAban" panose="02000503000000020002" pitchFamily="2" charset="-78"/>
                <a:cs typeface="IRAban" panose="02000503000000020002" pitchFamily="2" charset="-78"/>
                <a:sym typeface="Wingdings" panose="05000000000000000000" pitchFamily="2" charset="2"/>
              </a:rPr>
              <a:t></a:t>
            </a:r>
            <a:r>
              <a:rPr lang="fa-IR" sz="2800" dirty="0">
                <a:solidFill>
                  <a:schemeClr val="accent2">
                    <a:lumMod val="50000"/>
                  </a:schemeClr>
                </a:solidFill>
                <a:latin typeface="IRAban" panose="02000503000000020002" pitchFamily="2" charset="-78"/>
                <a:cs typeface="IRAban" panose="02000503000000020002" pitchFamily="2" charset="-78"/>
              </a:rPr>
              <a:t>همان طور که ملاحظه کردید،عضوهای دو  مجموعه</a:t>
            </a:r>
            <a:r>
              <a:rPr lang="en-US" sz="2800" dirty="0">
                <a:solidFill>
                  <a:schemeClr val="accent2">
                    <a:lumMod val="50000"/>
                  </a:schemeClr>
                </a:solidFill>
                <a:latin typeface="IRAban" panose="02000503000000020002" pitchFamily="2" charset="-78"/>
                <a:cs typeface="IRAban" panose="02000503000000020002" pitchFamily="2" charset="-78"/>
              </a:rPr>
              <a:t>A</a:t>
            </a:r>
            <a:r>
              <a:rPr lang="fa-IR" sz="2800" dirty="0">
                <a:solidFill>
                  <a:schemeClr val="accent2">
                    <a:lumMod val="50000"/>
                  </a:schemeClr>
                </a:solidFill>
                <a:latin typeface="IRAban" panose="02000503000000020002" pitchFamily="2" charset="-78"/>
                <a:cs typeface="IRAban" panose="02000503000000020002" pitchFamily="2" charset="-78"/>
              </a:rPr>
              <a:t>و</a:t>
            </a:r>
            <a:r>
              <a:rPr lang="en-US" sz="2800" dirty="0">
                <a:solidFill>
                  <a:schemeClr val="accent2">
                    <a:lumMod val="50000"/>
                  </a:schemeClr>
                </a:solidFill>
                <a:latin typeface="IRAban" panose="02000503000000020002" pitchFamily="2" charset="-78"/>
                <a:cs typeface="IRAban" panose="02000503000000020002" pitchFamily="2" charset="-78"/>
              </a:rPr>
              <a:t>B</a:t>
            </a:r>
            <a:r>
              <a:rPr lang="fa-IR" sz="2800" dirty="0">
                <a:solidFill>
                  <a:schemeClr val="accent2">
                    <a:lumMod val="50000"/>
                  </a:schemeClr>
                </a:solidFill>
                <a:latin typeface="IRAban" panose="02000503000000020002" pitchFamily="2" charset="-78"/>
                <a:cs typeface="IRAban" panose="02000503000000020002" pitchFamily="2" charset="-78"/>
              </a:rPr>
              <a:t>یکسان اند و هرعضو</a:t>
            </a:r>
            <a:r>
              <a:rPr lang="en-US" sz="2800" dirty="0">
                <a:solidFill>
                  <a:schemeClr val="accent2">
                    <a:lumMod val="50000"/>
                  </a:schemeClr>
                </a:solidFill>
                <a:latin typeface="IRAban" panose="02000503000000020002" pitchFamily="2" charset="-78"/>
                <a:cs typeface="IRAban" panose="02000503000000020002" pitchFamily="2" charset="-78"/>
              </a:rPr>
              <a:t>A</a:t>
            </a:r>
            <a:r>
              <a:rPr lang="fa-IR" sz="2800" dirty="0">
                <a:solidFill>
                  <a:schemeClr val="accent2">
                    <a:lumMod val="50000"/>
                  </a:schemeClr>
                </a:solidFill>
                <a:latin typeface="IRAban" panose="02000503000000020002" pitchFamily="2" charset="-78"/>
                <a:cs typeface="IRAban" panose="02000503000000020002" pitchFamily="2" charset="-78"/>
              </a:rPr>
              <a:t>عضوی  از </a:t>
            </a:r>
            <a:r>
              <a:rPr lang="en-US" sz="2800" dirty="0">
                <a:solidFill>
                  <a:schemeClr val="accent2">
                    <a:lumMod val="50000"/>
                  </a:schemeClr>
                </a:solidFill>
                <a:latin typeface="IRAban" panose="02000503000000020002" pitchFamily="2" charset="-78"/>
                <a:cs typeface="IRAban" panose="02000503000000020002" pitchFamily="2" charset="-78"/>
              </a:rPr>
              <a:t>B</a:t>
            </a:r>
            <a:r>
              <a:rPr lang="fa-IR" sz="2800" dirty="0">
                <a:solidFill>
                  <a:schemeClr val="accent2">
                    <a:lumMod val="50000"/>
                  </a:schemeClr>
                </a:solidFill>
                <a:latin typeface="IRAban" panose="02000503000000020002" pitchFamily="2" charset="-78"/>
                <a:cs typeface="IRAban" panose="02000503000000020002" pitchFamily="2" charset="-78"/>
              </a:rPr>
              <a:t>و هرعضو</a:t>
            </a:r>
            <a:r>
              <a:rPr lang="en-US" sz="2800" dirty="0">
                <a:solidFill>
                  <a:schemeClr val="accent2">
                    <a:lumMod val="50000"/>
                  </a:schemeClr>
                </a:solidFill>
                <a:latin typeface="IRAban" panose="02000503000000020002" pitchFamily="2" charset="-78"/>
                <a:cs typeface="IRAban" panose="02000503000000020002" pitchFamily="2" charset="-78"/>
              </a:rPr>
              <a:t>B،</a:t>
            </a:r>
            <a:r>
              <a:rPr lang="fa-IR" sz="2800" dirty="0">
                <a:solidFill>
                  <a:schemeClr val="accent2">
                    <a:lumMod val="50000"/>
                  </a:schemeClr>
                </a:solidFill>
                <a:latin typeface="IRAban" panose="02000503000000020002" pitchFamily="2" charset="-78"/>
                <a:cs typeface="IRAban" panose="02000503000000020002" pitchFamily="2" charset="-78"/>
              </a:rPr>
              <a:t>عضوی از </a:t>
            </a:r>
            <a:r>
              <a:rPr lang="en-US" sz="2800" dirty="0">
                <a:solidFill>
                  <a:schemeClr val="accent2">
                    <a:lumMod val="50000"/>
                  </a:schemeClr>
                </a:solidFill>
                <a:latin typeface="IRAban" panose="02000503000000020002" pitchFamily="2" charset="-78"/>
                <a:cs typeface="IRAban" panose="02000503000000020002" pitchFamily="2" charset="-78"/>
              </a:rPr>
              <a:t>A</a:t>
            </a:r>
            <a:r>
              <a:rPr lang="fa-IR" sz="2800" dirty="0">
                <a:solidFill>
                  <a:schemeClr val="accent2">
                    <a:lumMod val="50000"/>
                  </a:schemeClr>
                </a:solidFill>
                <a:latin typeface="IRAban" panose="02000503000000020002" pitchFamily="2" charset="-78"/>
                <a:cs typeface="IRAban" panose="02000503000000020002" pitchFamily="2" charset="-78"/>
              </a:rPr>
              <a:t>است.در این  صورت دو مجموعه</a:t>
            </a:r>
            <a:r>
              <a:rPr lang="en-US" sz="2800" dirty="0">
                <a:solidFill>
                  <a:schemeClr val="accent2">
                    <a:lumMod val="50000"/>
                  </a:schemeClr>
                </a:solidFill>
                <a:latin typeface="IRAban" panose="02000503000000020002" pitchFamily="2" charset="-78"/>
                <a:cs typeface="IRAban" panose="02000503000000020002" pitchFamily="2" charset="-78"/>
              </a:rPr>
              <a:t>A</a:t>
            </a:r>
            <a:r>
              <a:rPr lang="fa-IR" sz="2800" dirty="0">
                <a:solidFill>
                  <a:schemeClr val="accent2">
                    <a:lumMod val="50000"/>
                  </a:schemeClr>
                </a:solidFill>
                <a:latin typeface="IRAban" panose="02000503000000020002" pitchFamily="2" charset="-78"/>
                <a:cs typeface="IRAban" panose="02000503000000020002" pitchFamily="2" charset="-78"/>
              </a:rPr>
              <a:t>و</a:t>
            </a:r>
            <a:r>
              <a:rPr lang="en-US" sz="2800" dirty="0">
                <a:solidFill>
                  <a:schemeClr val="accent2">
                    <a:lumMod val="50000"/>
                  </a:schemeClr>
                </a:solidFill>
                <a:latin typeface="IRAban" panose="02000503000000020002" pitchFamily="2" charset="-78"/>
                <a:cs typeface="IRAban" panose="02000503000000020002" pitchFamily="2" charset="-78"/>
              </a:rPr>
              <a:t>B</a:t>
            </a:r>
            <a:r>
              <a:rPr lang="fa-IR" sz="2800" dirty="0">
                <a:solidFill>
                  <a:schemeClr val="accent2">
                    <a:lumMod val="50000"/>
                  </a:schemeClr>
                </a:solidFill>
                <a:latin typeface="IRAban" panose="02000503000000020002" pitchFamily="2" charset="-78"/>
                <a:cs typeface="IRAban" panose="02000503000000020002" pitchFamily="2" charset="-78"/>
              </a:rPr>
              <a:t>برابراند و  می نویسیم</a:t>
            </a:r>
            <a:r>
              <a:rPr lang="en-US" sz="2800" dirty="0">
                <a:solidFill>
                  <a:schemeClr val="accent2">
                    <a:lumMod val="50000"/>
                  </a:schemeClr>
                </a:solidFill>
                <a:latin typeface="IRAban" panose="02000503000000020002" pitchFamily="2" charset="-78"/>
                <a:cs typeface="IRAban" panose="02000503000000020002" pitchFamily="2" charset="-78"/>
              </a:rPr>
              <a:t>A=B</a:t>
            </a:r>
            <a:r>
              <a:rPr lang="fa-IR" sz="2800" dirty="0">
                <a:solidFill>
                  <a:schemeClr val="accent2">
                    <a:lumMod val="50000"/>
                  </a:schemeClr>
                </a:solidFill>
                <a:latin typeface="IRAban" panose="02000503000000020002" pitchFamily="2" charset="-78"/>
                <a:cs typeface="IRAban" panose="02000503000000020002" pitchFamily="2" charset="-78"/>
              </a:rPr>
              <a:t>.</a:t>
            </a:r>
            <a:endParaRPr lang="en-US" sz="2800" dirty="0">
              <a:solidFill>
                <a:schemeClr val="accent2">
                  <a:lumMod val="50000"/>
                </a:schemeClr>
              </a:solidFill>
              <a:latin typeface="IRAban" panose="02000503000000020002" pitchFamily="2" charset="-78"/>
              <a:cs typeface="IRAban" panose="02000503000000020002" pitchFamily="2" charset="-78"/>
            </a:endParaRPr>
          </a:p>
        </p:txBody>
      </p:sp>
      <p:sp>
        <p:nvSpPr>
          <p:cNvPr id="8" name="Rounded Rectangle 7"/>
          <p:cNvSpPr/>
          <p:nvPr/>
        </p:nvSpPr>
        <p:spPr>
          <a:xfrm>
            <a:off x="714214" y="1445424"/>
            <a:ext cx="10901827" cy="3906982"/>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2763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343386" y="919559"/>
            <a:ext cx="2675893" cy="523220"/>
            <a:chOff x="1343386" y="919559"/>
            <a:chExt cx="2675893" cy="523220"/>
          </a:xfrm>
        </p:grpSpPr>
        <p:sp>
          <p:nvSpPr>
            <p:cNvPr id="16" name="TextBox 15"/>
            <p:cNvSpPr txBox="1"/>
            <p:nvPr/>
          </p:nvSpPr>
          <p:spPr>
            <a:xfrm>
              <a:off x="1343386" y="919559"/>
              <a:ext cx="2675893" cy="523220"/>
            </a:xfrm>
            <a:prstGeom prst="rect">
              <a:avLst/>
            </a:prstGeom>
            <a:noFill/>
          </p:spPr>
          <p:txBody>
            <a:bodyPr wrap="square" rtlCol="0">
              <a:spAutoFit/>
            </a:bodyPr>
            <a:lstStyle/>
            <a:p>
              <a:pPr algn="r" rtl="1"/>
              <a:r>
                <a:rPr lang="fa-IR" sz="2800" dirty="0">
                  <a:solidFill>
                    <a:schemeClr val="accent2">
                      <a:lumMod val="75000"/>
                    </a:schemeClr>
                  </a:solidFill>
                  <a:cs typeface="B Koodak" panose="00000700000000000000" pitchFamily="2" charset="-78"/>
                  <a:sym typeface="Wingdings" panose="05000000000000000000" pitchFamily="2" charset="2"/>
                </a:rPr>
                <a:t>  27=       +        +</a:t>
              </a:r>
              <a:endParaRPr lang="en-US" sz="2800" dirty="0">
                <a:solidFill>
                  <a:schemeClr val="accent2">
                    <a:lumMod val="75000"/>
                  </a:schemeClr>
                </a:solidFill>
                <a:cs typeface="B Koodak" panose="00000700000000000000" pitchFamily="2" charset="-78"/>
              </a:endParaRPr>
            </a:p>
          </p:txBody>
        </p:sp>
        <p:sp>
          <p:nvSpPr>
            <p:cNvPr id="19" name="Rectangle 18"/>
            <p:cNvSpPr/>
            <p:nvPr/>
          </p:nvSpPr>
          <p:spPr>
            <a:xfrm>
              <a:off x="1343386" y="989228"/>
              <a:ext cx="36576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8083" y="986227"/>
              <a:ext cx="36576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92468" y="991123"/>
              <a:ext cx="36576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770743" y="369446"/>
            <a:ext cx="9974943" cy="400110"/>
          </a:xfrm>
          <a:prstGeom prst="rect">
            <a:avLst/>
          </a:prstGeom>
          <a:noFill/>
        </p:spPr>
        <p:txBody>
          <a:bodyPr wrap="square" rtlCol="1">
            <a:spAutoFit/>
          </a:bodyPr>
          <a:lstStyle/>
          <a:p>
            <a:pPr algn="r" rtl="1"/>
            <a:r>
              <a:rPr lang="fa-IR" sz="2000" dirty="0">
                <a:cs typeface="B Koodak" panose="00000700000000000000" pitchFamily="2" charset="-78"/>
              </a:rPr>
              <a:t>2-مجموعه</a:t>
            </a:r>
            <a:r>
              <a:rPr lang="en-US" sz="2000" dirty="0">
                <a:cs typeface="B Koodak" panose="00000700000000000000" pitchFamily="2" charset="-78"/>
              </a:rPr>
              <a:t>A</a:t>
            </a:r>
            <a:r>
              <a:rPr lang="fa-IR" sz="2000" dirty="0">
                <a:cs typeface="B Koodak" panose="00000700000000000000" pitchFamily="2" charset="-78"/>
              </a:rPr>
              <a:t> شامل سه عدد طبیعی متوالی است به طوری که حاصل جمع آن ها برابر 27 است. </a:t>
            </a:r>
          </a:p>
        </p:txBody>
      </p:sp>
      <p:sp>
        <p:nvSpPr>
          <p:cNvPr id="5" name="TextBox 4"/>
          <p:cNvSpPr txBox="1"/>
          <p:nvPr/>
        </p:nvSpPr>
        <p:spPr>
          <a:xfrm>
            <a:off x="5943539" y="2048574"/>
            <a:ext cx="5800494" cy="1631216"/>
          </a:xfrm>
          <a:prstGeom prst="rect">
            <a:avLst/>
          </a:prstGeom>
          <a:noFill/>
        </p:spPr>
        <p:txBody>
          <a:bodyPr wrap="square" rtlCol="1">
            <a:spAutoFit/>
          </a:bodyPr>
          <a:lstStyle/>
          <a:p>
            <a:pPr algn="r" rtl="1"/>
            <a:r>
              <a:rPr lang="fa-IR" sz="2000" dirty="0">
                <a:cs typeface="B Koodak" panose="00000700000000000000" pitchFamily="2" charset="-78"/>
              </a:rPr>
              <a:t>الف)مجموعه عددهای طبیعی بین 6و10</a:t>
            </a:r>
          </a:p>
          <a:p>
            <a:pPr algn="r" rtl="1"/>
            <a:endParaRPr lang="fa-IR" sz="2000" dirty="0"/>
          </a:p>
          <a:p>
            <a:pPr algn="r" rtl="1"/>
            <a:r>
              <a:rPr lang="fa-IR" sz="2000" dirty="0">
                <a:cs typeface="B Koodak" panose="00000700000000000000" pitchFamily="2" charset="-78"/>
              </a:rPr>
              <a:t>ب)مجموعه عددهای طبیعی بزرگ تر از 7و کوچک تراز11</a:t>
            </a:r>
          </a:p>
          <a:p>
            <a:pPr algn="r" rtl="1"/>
            <a:endParaRPr lang="fa-IR" sz="2000" dirty="0"/>
          </a:p>
          <a:p>
            <a:pPr algn="r" rtl="1"/>
            <a:r>
              <a:rPr lang="fa-IR" sz="2000" dirty="0">
                <a:cs typeface="B Koodak" panose="00000700000000000000" pitchFamily="2" charset="-78"/>
              </a:rPr>
              <a:t>ج)مجموعه سه عدد طبیعی متوالی که میانگین آنها برابر با 9است.</a:t>
            </a:r>
          </a:p>
        </p:txBody>
      </p:sp>
      <p:sp>
        <p:nvSpPr>
          <p:cNvPr id="6" name="TextBox 5"/>
          <p:cNvSpPr txBox="1"/>
          <p:nvPr/>
        </p:nvSpPr>
        <p:spPr>
          <a:xfrm>
            <a:off x="508983" y="2897992"/>
            <a:ext cx="3810691" cy="1569660"/>
          </a:xfrm>
          <a:prstGeom prst="rect">
            <a:avLst/>
          </a:prstGeom>
          <a:noFill/>
        </p:spPr>
        <p:txBody>
          <a:bodyPr wrap="square" rtlCol="1">
            <a:spAutoFit/>
          </a:bodyPr>
          <a:lstStyle/>
          <a:p>
            <a:pPr algn="ctr" rtl="1"/>
            <a:r>
              <a:rPr lang="fa-IR" sz="2400" dirty="0">
                <a:solidFill>
                  <a:srgbClr val="C00000"/>
                </a:solidFill>
                <a:cs typeface="B Koodak" panose="00000700000000000000" pitchFamily="2" charset="-78"/>
              </a:rPr>
              <a:t>همان طور که دیدید مجموعه {8،9،10}با مجموعه{7،8،9}برابر نیست.زیرا همه عضوهایشان یکسان نیست</a:t>
            </a:r>
            <a:r>
              <a:rPr lang="fa-IR" sz="2400" dirty="0">
                <a:cs typeface="B Koodak" panose="00000700000000000000" pitchFamily="2" charset="-78"/>
              </a:rPr>
              <a:t>.</a:t>
            </a:r>
          </a:p>
        </p:txBody>
      </p:sp>
      <mc:AlternateContent xmlns:mc="http://schemas.openxmlformats.org/markup-compatibility/2006" xmlns:a14="http://schemas.microsoft.com/office/drawing/2010/main">
        <mc:Choice Requires="a14">
          <p:sp>
            <p:nvSpPr>
              <p:cNvPr id="7" name="TextBox 6"/>
              <p:cNvSpPr txBox="1"/>
              <p:nvPr/>
            </p:nvSpPr>
            <p:spPr>
              <a:xfrm>
                <a:off x="885992" y="5123492"/>
                <a:ext cx="10628971" cy="830997"/>
              </a:xfrm>
              <a:prstGeom prst="rect">
                <a:avLst/>
              </a:prstGeom>
              <a:solidFill>
                <a:schemeClr val="accent4">
                  <a:lumMod val="20000"/>
                  <a:lumOff val="80000"/>
                </a:schemeClr>
              </a:solidFill>
            </p:spPr>
            <p:txBody>
              <a:bodyPr wrap="square" rtlCol="1">
                <a:spAutoFit/>
              </a:bodyPr>
              <a:lstStyle/>
              <a:p>
                <a:pPr algn="ctr" rtl="1"/>
                <a:r>
                  <a:rPr lang="fa-IR" sz="2400" dirty="0">
                    <a:solidFill>
                      <a:schemeClr val="accent2">
                        <a:lumMod val="50000"/>
                      </a:schemeClr>
                    </a:solidFill>
                    <a:latin typeface="IRAban" panose="02000503000000020002" pitchFamily="2" charset="-78"/>
                    <a:cs typeface="IRAban" panose="02000503000000020002" pitchFamily="2" charset="-78"/>
                  </a:rPr>
                  <a:t>اگر عضوی در</a:t>
                </a:r>
                <a:r>
                  <a:rPr lang="en-US" sz="2400" dirty="0">
                    <a:solidFill>
                      <a:schemeClr val="accent2">
                        <a:lumMod val="50000"/>
                      </a:schemeClr>
                    </a:solidFill>
                    <a:latin typeface="IRAban" panose="02000503000000020002" pitchFamily="2" charset="-78"/>
                    <a:cs typeface="IRAban" panose="02000503000000020002" pitchFamily="2" charset="-78"/>
                  </a:rPr>
                  <a:t>A</a:t>
                </a:r>
                <a:r>
                  <a:rPr lang="fa-IR" sz="2400" dirty="0">
                    <a:solidFill>
                      <a:schemeClr val="accent2">
                        <a:lumMod val="50000"/>
                      </a:schemeClr>
                    </a:solidFill>
                    <a:latin typeface="IRAban" panose="02000503000000020002" pitchFamily="2" charset="-78"/>
                    <a:cs typeface="IRAban" panose="02000503000000020002" pitchFamily="2" charset="-78"/>
                  </a:rPr>
                  <a:t>باشد که در</a:t>
                </a:r>
                <a:r>
                  <a:rPr lang="en-US" sz="2400" dirty="0">
                    <a:solidFill>
                      <a:schemeClr val="accent2">
                        <a:lumMod val="50000"/>
                      </a:schemeClr>
                    </a:solidFill>
                    <a:latin typeface="IRAban" panose="02000503000000020002" pitchFamily="2" charset="-78"/>
                    <a:cs typeface="IRAban" panose="02000503000000020002" pitchFamily="2" charset="-78"/>
                  </a:rPr>
                  <a:t>B</a:t>
                </a:r>
                <a:r>
                  <a:rPr lang="fa-IR" sz="2400" dirty="0">
                    <a:solidFill>
                      <a:schemeClr val="accent2">
                        <a:lumMod val="50000"/>
                      </a:schemeClr>
                    </a:solidFill>
                    <a:latin typeface="IRAban" panose="02000503000000020002" pitchFamily="2" charset="-78"/>
                    <a:cs typeface="IRAban" panose="02000503000000020002" pitchFamily="2" charset="-78"/>
                  </a:rPr>
                  <a:t>نباشدیا عضوی در</a:t>
                </a:r>
                <a:r>
                  <a:rPr lang="en-US" sz="2400" dirty="0">
                    <a:solidFill>
                      <a:schemeClr val="accent2">
                        <a:lumMod val="50000"/>
                      </a:schemeClr>
                    </a:solidFill>
                    <a:latin typeface="IRAban" panose="02000503000000020002" pitchFamily="2" charset="-78"/>
                    <a:cs typeface="IRAban" panose="02000503000000020002" pitchFamily="2" charset="-78"/>
                  </a:rPr>
                  <a:t>B</a:t>
                </a:r>
                <a:r>
                  <a:rPr lang="fa-IR" sz="2400" dirty="0">
                    <a:solidFill>
                      <a:schemeClr val="accent2">
                        <a:lumMod val="50000"/>
                      </a:schemeClr>
                    </a:solidFill>
                    <a:latin typeface="IRAban" panose="02000503000000020002" pitchFamily="2" charset="-78"/>
                    <a:cs typeface="IRAban" panose="02000503000000020002" pitchFamily="2" charset="-78"/>
                  </a:rPr>
                  <a:t>باشد که در</a:t>
                </a:r>
                <a:r>
                  <a:rPr lang="en-US" sz="2400" dirty="0">
                    <a:solidFill>
                      <a:schemeClr val="accent2">
                        <a:lumMod val="50000"/>
                      </a:schemeClr>
                    </a:solidFill>
                    <a:latin typeface="IRAban" panose="02000503000000020002" pitchFamily="2" charset="-78"/>
                    <a:cs typeface="IRAban" panose="02000503000000020002" pitchFamily="2" charset="-78"/>
                  </a:rPr>
                  <a:t>A</a:t>
                </a:r>
                <a:r>
                  <a:rPr lang="fa-IR" sz="2400" dirty="0">
                    <a:solidFill>
                      <a:schemeClr val="accent2">
                        <a:lumMod val="50000"/>
                      </a:schemeClr>
                    </a:solidFill>
                    <a:latin typeface="IRAban" panose="02000503000000020002" pitchFamily="2" charset="-78"/>
                    <a:cs typeface="IRAban" panose="02000503000000020002" pitchFamily="2" charset="-78"/>
                  </a:rPr>
                  <a:t>نباشد،دراین صورت مجموعه</a:t>
                </a:r>
                <a:r>
                  <a:rPr lang="en-US" sz="2400" dirty="0">
                    <a:solidFill>
                      <a:schemeClr val="accent2">
                        <a:lumMod val="50000"/>
                      </a:schemeClr>
                    </a:solidFill>
                    <a:latin typeface="IRAban" panose="02000503000000020002" pitchFamily="2" charset="-78"/>
                    <a:cs typeface="IRAban" panose="02000503000000020002" pitchFamily="2" charset="-78"/>
                  </a:rPr>
                  <a:t>A</a:t>
                </a:r>
                <a:r>
                  <a:rPr lang="fa-IR" sz="2400" dirty="0">
                    <a:solidFill>
                      <a:schemeClr val="accent2">
                        <a:lumMod val="50000"/>
                      </a:schemeClr>
                    </a:solidFill>
                    <a:latin typeface="IRAban" panose="02000503000000020002" pitchFamily="2" charset="-78"/>
                    <a:cs typeface="IRAban" panose="02000503000000020002" pitchFamily="2" charset="-78"/>
                  </a:rPr>
                  <a:t>با</a:t>
                </a:r>
                <a:r>
                  <a:rPr lang="en-US" sz="2400" dirty="0">
                    <a:solidFill>
                      <a:schemeClr val="accent2">
                        <a:lumMod val="50000"/>
                      </a:schemeClr>
                    </a:solidFill>
                    <a:latin typeface="IRAban" panose="02000503000000020002" pitchFamily="2" charset="-78"/>
                    <a:cs typeface="IRAban" panose="02000503000000020002" pitchFamily="2" charset="-78"/>
                  </a:rPr>
                  <a:t>B</a:t>
                </a:r>
                <a:r>
                  <a:rPr lang="fa-IR" sz="2400" dirty="0">
                    <a:solidFill>
                      <a:schemeClr val="accent2">
                        <a:lumMod val="50000"/>
                      </a:schemeClr>
                    </a:solidFill>
                    <a:latin typeface="IRAban" panose="02000503000000020002" pitchFamily="2" charset="-78"/>
                    <a:cs typeface="IRAban" panose="02000503000000020002" pitchFamily="2" charset="-78"/>
                  </a:rPr>
                  <a:t>برابر نیست و می نویسیم</a:t>
                </a:r>
                <a:r>
                  <a:rPr lang="en-US" sz="2400" dirty="0">
                    <a:solidFill>
                      <a:schemeClr val="accent2">
                        <a:lumMod val="50000"/>
                      </a:schemeClr>
                    </a:solidFill>
                    <a:latin typeface="IRAban" panose="02000503000000020002" pitchFamily="2" charset="-78"/>
                    <a:cs typeface="IRAban" panose="02000503000000020002" pitchFamily="2" charset="-78"/>
                  </a:rPr>
                  <a:t>A</a:t>
                </a:r>
                <a14:m>
                  <m:oMath xmlns:m="http://schemas.openxmlformats.org/officeDocument/2006/math">
                    <m:r>
                      <a:rPr lang="en-US" sz="2400" i="1" smtClean="0">
                        <a:solidFill>
                          <a:schemeClr val="accent2">
                            <a:lumMod val="50000"/>
                          </a:schemeClr>
                        </a:solidFill>
                        <a:latin typeface="Cambria Math" panose="02040503050406030204" pitchFamily="18" charset="0"/>
                        <a:ea typeface="Cambria Math" panose="02040503050406030204" pitchFamily="18" charset="0"/>
                      </a:rPr>
                      <m:t>≠</m:t>
                    </m:r>
                    <m:r>
                      <a:rPr lang="en-US" sz="2400" b="0" i="1" smtClean="0">
                        <a:solidFill>
                          <a:schemeClr val="accent2">
                            <a:lumMod val="50000"/>
                          </a:schemeClr>
                        </a:solidFill>
                        <a:latin typeface="Cambria Math" panose="02040503050406030204" pitchFamily="18" charset="0"/>
                        <a:ea typeface="Cambria Math" panose="02040503050406030204" pitchFamily="18" charset="0"/>
                      </a:rPr>
                      <m:t>𝐵</m:t>
                    </m:r>
                  </m:oMath>
                </a14:m>
                <a:endParaRPr lang="fa-IR" sz="2400" dirty="0">
                  <a:solidFill>
                    <a:schemeClr val="accent2">
                      <a:lumMod val="50000"/>
                    </a:schemeClr>
                  </a:solidFill>
                  <a:latin typeface="IRAban" panose="02000503000000020002" pitchFamily="2" charset="-78"/>
                  <a:cs typeface="IRAban" panose="02000503000000020002"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85992" y="5123492"/>
                <a:ext cx="10628971" cy="830997"/>
              </a:xfrm>
              <a:prstGeom prst="rect">
                <a:avLst/>
              </a:prstGeom>
              <a:blipFill>
                <a:blip r:embed="rId2"/>
                <a:stretch>
                  <a:fillRect t="-5839" b="-16788"/>
                </a:stretch>
              </a:blipFill>
            </p:spPr>
            <p:txBody>
              <a:bodyPr/>
              <a:lstStyle/>
              <a:p>
                <a:r>
                  <a:rPr lang="en-US">
                    <a:noFill/>
                  </a:rPr>
                  <a:t> </a:t>
                </a:r>
              </a:p>
            </p:txBody>
          </p:sp>
        </mc:Fallback>
      </mc:AlternateContent>
      <p:sp>
        <p:nvSpPr>
          <p:cNvPr id="8" name="TextBox 7"/>
          <p:cNvSpPr txBox="1"/>
          <p:nvPr/>
        </p:nvSpPr>
        <p:spPr>
          <a:xfrm>
            <a:off x="650905" y="1679562"/>
            <a:ext cx="2814356" cy="646331"/>
          </a:xfrm>
          <a:prstGeom prst="rect">
            <a:avLst/>
          </a:prstGeom>
          <a:noFill/>
        </p:spPr>
        <p:txBody>
          <a:bodyPr wrap="square" rtlCol="1">
            <a:spAutoFit/>
          </a:bodyPr>
          <a:lstStyle/>
          <a:p>
            <a:pPr algn="r" rtl="1"/>
            <a:r>
              <a:rPr lang="fa-IR" sz="3200" dirty="0">
                <a:solidFill>
                  <a:srgbClr val="002060"/>
                </a:solidFill>
                <a:cs typeface="B Koodak" panose="00000700000000000000" pitchFamily="2" charset="-78"/>
              </a:rPr>
              <a:t>{</a:t>
            </a:r>
            <a:r>
              <a:rPr lang="fa-IR" sz="3600" dirty="0">
                <a:solidFill>
                  <a:srgbClr val="002060"/>
                </a:solidFill>
                <a:cs typeface="B Koodak" panose="00000700000000000000" pitchFamily="2" charset="-78"/>
              </a:rPr>
              <a:t>     ،     ،     </a:t>
            </a:r>
            <a:r>
              <a:rPr lang="fa-IR" sz="3200" dirty="0">
                <a:solidFill>
                  <a:srgbClr val="002060"/>
                </a:solidFill>
                <a:cs typeface="B Koodak" panose="00000700000000000000" pitchFamily="2" charset="-78"/>
              </a:rPr>
              <a:t>}=</a:t>
            </a:r>
            <a:r>
              <a:rPr lang="en-US" sz="3200" dirty="0">
                <a:solidFill>
                  <a:srgbClr val="002060"/>
                </a:solidFill>
                <a:cs typeface="B Koodak" panose="00000700000000000000" pitchFamily="2" charset="-78"/>
              </a:rPr>
              <a:t>A</a:t>
            </a:r>
            <a:endParaRPr lang="fa-IR" sz="3200" dirty="0">
              <a:solidFill>
                <a:srgbClr val="002060"/>
              </a:solidFill>
              <a:cs typeface="B Koodak" panose="00000700000000000000" pitchFamily="2" charset="-78"/>
            </a:endParaRPr>
          </a:p>
        </p:txBody>
      </p:sp>
      <p:sp>
        <p:nvSpPr>
          <p:cNvPr id="9" name="TextBox 8"/>
          <p:cNvSpPr txBox="1"/>
          <p:nvPr/>
        </p:nvSpPr>
        <p:spPr>
          <a:xfrm>
            <a:off x="6758214" y="2086800"/>
            <a:ext cx="1416205"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{7،8،9}</a:t>
            </a:r>
          </a:p>
        </p:txBody>
      </p:sp>
      <p:sp>
        <p:nvSpPr>
          <p:cNvPr id="10" name="Rectangle 9"/>
          <p:cNvSpPr/>
          <p:nvPr/>
        </p:nvSpPr>
        <p:spPr>
          <a:xfrm>
            <a:off x="5649686" y="2651222"/>
            <a:ext cx="1101584" cy="40011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{8،9،10}</a:t>
            </a:r>
          </a:p>
        </p:txBody>
      </p:sp>
      <p:sp>
        <p:nvSpPr>
          <p:cNvPr id="11" name="Rectangle 10"/>
          <p:cNvSpPr/>
          <p:nvPr/>
        </p:nvSpPr>
        <p:spPr>
          <a:xfrm>
            <a:off x="4925728" y="3341374"/>
            <a:ext cx="1101584" cy="40011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{8،9،10}</a:t>
            </a:r>
          </a:p>
        </p:txBody>
      </p:sp>
      <p:sp>
        <p:nvSpPr>
          <p:cNvPr id="14" name="Rectangle 13"/>
          <p:cNvSpPr/>
          <p:nvPr/>
        </p:nvSpPr>
        <p:spPr>
          <a:xfrm>
            <a:off x="5649686" y="807174"/>
            <a:ext cx="6096000" cy="400110"/>
          </a:xfrm>
          <a:prstGeom prst="rect">
            <a:avLst/>
          </a:prstGeom>
        </p:spPr>
        <p:txBody>
          <a:bodyPr>
            <a:spAutoFit/>
          </a:bodyPr>
          <a:lstStyle/>
          <a:p>
            <a:pPr algn="r" rtl="1"/>
            <a:r>
              <a:rPr lang="fa-IR" sz="2000" dirty="0">
                <a:cs typeface="B Koodak" panose="00000700000000000000" pitchFamily="2" charset="-78"/>
              </a:rPr>
              <a:t>ابتدا</a:t>
            </a:r>
            <a:r>
              <a:rPr lang="en-US" sz="2000" dirty="0">
                <a:cs typeface="B Koodak" panose="00000700000000000000" pitchFamily="2" charset="-78"/>
              </a:rPr>
              <a:t>A</a:t>
            </a:r>
            <a:r>
              <a:rPr lang="fa-IR" sz="2000" dirty="0">
                <a:cs typeface="B Koodak" panose="00000700000000000000" pitchFamily="2" charset="-78"/>
              </a:rPr>
              <a:t> را باعضوهای آن بنویسید. </a:t>
            </a:r>
          </a:p>
        </p:txBody>
      </p:sp>
      <p:sp>
        <p:nvSpPr>
          <p:cNvPr id="15" name="Rectangle 14"/>
          <p:cNvSpPr/>
          <p:nvPr/>
        </p:nvSpPr>
        <p:spPr>
          <a:xfrm>
            <a:off x="5057637" y="1242724"/>
            <a:ext cx="6688049" cy="400110"/>
          </a:xfrm>
          <a:prstGeom prst="rect">
            <a:avLst/>
          </a:prstGeom>
        </p:spPr>
        <p:txBody>
          <a:bodyPr wrap="none">
            <a:spAutoFit/>
          </a:bodyPr>
          <a:lstStyle/>
          <a:p>
            <a:pPr algn="r" rtl="1"/>
            <a:r>
              <a:rPr lang="fa-IR" sz="2000" dirty="0">
                <a:cs typeface="B Koodak" panose="00000700000000000000" pitchFamily="2" charset="-78"/>
              </a:rPr>
              <a:t>سپس مجموعه هایی را مشخص کنید که در زیر معرفی شده و با </a:t>
            </a:r>
            <a:r>
              <a:rPr lang="en-US" sz="2000" dirty="0">
                <a:cs typeface="B Koodak" panose="00000700000000000000" pitchFamily="2" charset="-78"/>
              </a:rPr>
              <a:t>A</a:t>
            </a:r>
            <a:r>
              <a:rPr lang="fa-IR" sz="2000" dirty="0">
                <a:cs typeface="B Koodak" panose="00000700000000000000" pitchFamily="2" charset="-78"/>
              </a:rPr>
              <a:t> برابر است.</a:t>
            </a:r>
          </a:p>
        </p:txBody>
      </p:sp>
      <p:sp>
        <p:nvSpPr>
          <p:cNvPr id="17" name="TextBox 16"/>
          <p:cNvSpPr txBox="1"/>
          <p:nvPr/>
        </p:nvSpPr>
        <p:spPr>
          <a:xfrm>
            <a:off x="1343195" y="969052"/>
            <a:ext cx="352982" cy="461665"/>
          </a:xfrm>
          <a:prstGeom prst="rect">
            <a:avLst/>
          </a:prstGeom>
          <a:noFill/>
        </p:spPr>
        <p:txBody>
          <a:bodyPr wrap="none" rtlCol="0">
            <a:spAutoFit/>
          </a:bodyPr>
          <a:lstStyle/>
          <a:p>
            <a:r>
              <a:rPr lang="fa-IR" sz="2400" dirty="0">
                <a:cs typeface="B Koodak" panose="00000700000000000000" pitchFamily="2" charset="-78"/>
              </a:rPr>
              <a:t>9</a:t>
            </a:r>
            <a:endParaRPr lang="en-US" sz="2400" dirty="0">
              <a:cs typeface="B Koodak" panose="00000700000000000000" pitchFamily="2" charset="-78"/>
            </a:endParaRPr>
          </a:p>
        </p:txBody>
      </p:sp>
      <p:sp>
        <p:nvSpPr>
          <p:cNvPr id="24" name="TextBox 23"/>
          <p:cNvSpPr txBox="1"/>
          <p:nvPr/>
        </p:nvSpPr>
        <p:spPr>
          <a:xfrm>
            <a:off x="2061347" y="954683"/>
            <a:ext cx="352982" cy="461665"/>
          </a:xfrm>
          <a:prstGeom prst="rect">
            <a:avLst/>
          </a:prstGeom>
          <a:noFill/>
        </p:spPr>
        <p:txBody>
          <a:bodyPr wrap="none" rtlCol="0">
            <a:spAutoFit/>
          </a:bodyPr>
          <a:lstStyle/>
          <a:p>
            <a:r>
              <a:rPr lang="fa-IR" sz="2400" dirty="0">
                <a:cs typeface="B Koodak" panose="00000700000000000000" pitchFamily="2" charset="-78"/>
              </a:rPr>
              <a:t>8</a:t>
            </a:r>
            <a:endParaRPr lang="en-US" sz="2400" dirty="0">
              <a:cs typeface="B Koodak" panose="00000700000000000000" pitchFamily="2" charset="-78"/>
            </a:endParaRPr>
          </a:p>
        </p:txBody>
      </p:sp>
      <p:sp>
        <p:nvSpPr>
          <p:cNvPr id="25" name="TextBox 24"/>
          <p:cNvSpPr txBox="1"/>
          <p:nvPr/>
        </p:nvSpPr>
        <p:spPr>
          <a:xfrm>
            <a:off x="2734535" y="954683"/>
            <a:ext cx="521297" cy="461665"/>
          </a:xfrm>
          <a:prstGeom prst="rect">
            <a:avLst/>
          </a:prstGeom>
          <a:noFill/>
        </p:spPr>
        <p:txBody>
          <a:bodyPr wrap="none" rtlCol="0">
            <a:spAutoFit/>
          </a:bodyPr>
          <a:lstStyle/>
          <a:p>
            <a:r>
              <a:rPr lang="fa-IR" sz="2400" dirty="0">
                <a:cs typeface="B Koodak" panose="00000700000000000000" pitchFamily="2" charset="-78"/>
              </a:rPr>
              <a:t>10</a:t>
            </a:r>
            <a:endParaRPr lang="en-US" sz="2400" dirty="0">
              <a:cs typeface="B Koodak" panose="00000700000000000000" pitchFamily="2" charset="-78"/>
            </a:endParaRPr>
          </a:p>
        </p:txBody>
      </p:sp>
    </p:spTree>
    <p:extLst>
      <p:ext uri="{BB962C8B-B14F-4D97-AF65-F5344CB8AC3E}">
        <p14:creationId xmlns:p14="http://schemas.microsoft.com/office/powerpoint/2010/main" val="266851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 calcmode="lin" valueType="num">
                                      <p:cBhvr>
                                        <p:cTn id="3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grpId="1" nodeType="clickEffect">
                                  <p:stCondLst>
                                    <p:cond delay="0"/>
                                  </p:stCondLst>
                                  <p:childTnLst>
                                    <p:animMotion origin="layout" path="M 6.25E-7 1.48148E-6 L 0.01562 0.11528 " pathEditMode="relative" rAng="0" ptsTypes="AA">
                                      <p:cBhvr>
                                        <p:cTn id="44" dur="2000" fill="hold"/>
                                        <p:tgtEl>
                                          <p:spTgt spid="17"/>
                                        </p:tgtEl>
                                        <p:attrNameLst>
                                          <p:attrName>ppt_x</p:attrName>
                                          <p:attrName>ppt_y</p:attrName>
                                        </p:attrNameLst>
                                      </p:cBhvr>
                                      <p:rCtr x="781" y="5764"/>
                                    </p:animMotion>
                                  </p:childTnLst>
                                </p:cTn>
                              </p:par>
                              <p:par>
                                <p:cTn id="45" presetID="49" presetClass="path" presetSubtype="0" accel="50000" decel="50000" fill="hold" grpId="1" nodeType="withEffect">
                                  <p:stCondLst>
                                    <p:cond delay="0"/>
                                  </p:stCondLst>
                                  <p:childTnLst>
                                    <p:animMotion origin="layout" path="M -3.54167E-6 4.81481E-6 L 0.01459 0.11504 " pathEditMode="relative" rAng="0" ptsTypes="AA">
                                      <p:cBhvr>
                                        <p:cTn id="46" dur="2000" fill="hold"/>
                                        <p:tgtEl>
                                          <p:spTgt spid="24"/>
                                        </p:tgtEl>
                                        <p:attrNameLst>
                                          <p:attrName>ppt_x</p:attrName>
                                          <p:attrName>ppt_y</p:attrName>
                                        </p:attrNameLst>
                                      </p:cBhvr>
                                      <p:rCtr x="729" y="5741"/>
                                    </p:animMotion>
                                  </p:childTnLst>
                                </p:cTn>
                              </p:par>
                              <p:par>
                                <p:cTn id="47" presetID="49" presetClass="path" presetSubtype="0" accel="50000" decel="50000" fill="hold" grpId="0" nodeType="withEffect">
                                  <p:stCondLst>
                                    <p:cond delay="0"/>
                                  </p:stCondLst>
                                  <p:childTnLst>
                                    <p:animMotion origin="layout" path="M 2.70833E-6 -3.7037E-6 L -0.00521 0.11528 " pathEditMode="relative" rAng="0" ptsTypes="AA">
                                      <p:cBhvr>
                                        <p:cTn id="48" dur="2000" fill="hold"/>
                                        <p:tgtEl>
                                          <p:spTgt spid="25">
                                            <p:txEl>
                                              <p:pRg st="0" end="0"/>
                                            </p:txEl>
                                          </p:spTgt>
                                        </p:tgtEl>
                                        <p:attrNameLst>
                                          <p:attrName>ppt_x</p:attrName>
                                          <p:attrName>ppt_y</p:attrName>
                                        </p:attrNameLst>
                                      </p:cBhvr>
                                      <p:rCtr x="-260" y="5764"/>
                                    </p:animMotion>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wipe(right)">
                                      <p:cBhvr>
                                        <p:cTn id="58" dur="5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Effect transition="in" filter="wipe(right)">
                                      <p:cBhvr>
                                        <p:cTn id="68" dur="500"/>
                                        <p:tgtEl>
                                          <p:spTgt spid="5">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wipe(down)">
                                      <p:cBhvr>
                                        <p:cTn id="73" dur="500"/>
                                        <p:tgtEl>
                                          <p:spTgt spid="10">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wipe(right)">
                                      <p:cBhvr>
                                        <p:cTn id="78" dur="500"/>
                                        <p:tgtEl>
                                          <p:spTgt spid="5">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6">
                                            <p:txEl>
                                              <p:pRg st="0" end="0"/>
                                            </p:txEl>
                                          </p:spTgt>
                                        </p:tgtEl>
                                        <p:attrNameLst>
                                          <p:attrName>style.visibility</p:attrName>
                                        </p:attrNameLst>
                                      </p:cBhvr>
                                      <p:to>
                                        <p:strVal val="visible"/>
                                      </p:to>
                                    </p:set>
                                    <p:animEffect transition="in" filter="wipe(down)">
                                      <p:cBhvr>
                                        <p:cTn id="88" dur="580">
                                          <p:stCondLst>
                                            <p:cond delay="0"/>
                                          </p:stCondLst>
                                        </p:cTn>
                                        <p:tgtEl>
                                          <p:spTgt spid="6">
                                            <p:txEl>
                                              <p:pRg st="0" end="0"/>
                                            </p:txEl>
                                          </p:spTgt>
                                        </p:tgtEl>
                                      </p:cBhvr>
                                    </p:animEffect>
                                    <p:anim calcmode="lin" valueType="num">
                                      <p:cBhvr>
                                        <p:cTn id="89"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6">
                                            <p:txEl>
                                              <p:pRg st="0" end="0"/>
                                            </p:txEl>
                                          </p:spTgt>
                                        </p:tgtEl>
                                      </p:cBhvr>
                                      <p:to x="100000" y="60000"/>
                                    </p:animScale>
                                    <p:animScale>
                                      <p:cBhvr>
                                        <p:cTn id="95" dur="166" decel="50000">
                                          <p:stCondLst>
                                            <p:cond delay="676"/>
                                          </p:stCondLst>
                                        </p:cTn>
                                        <p:tgtEl>
                                          <p:spTgt spid="6">
                                            <p:txEl>
                                              <p:pRg st="0" end="0"/>
                                            </p:txEl>
                                          </p:spTgt>
                                        </p:tgtEl>
                                      </p:cBhvr>
                                      <p:to x="100000" y="100000"/>
                                    </p:animScale>
                                    <p:animScale>
                                      <p:cBhvr>
                                        <p:cTn id="96" dur="26">
                                          <p:stCondLst>
                                            <p:cond delay="1312"/>
                                          </p:stCondLst>
                                        </p:cTn>
                                        <p:tgtEl>
                                          <p:spTgt spid="6">
                                            <p:txEl>
                                              <p:pRg st="0" end="0"/>
                                            </p:txEl>
                                          </p:spTgt>
                                        </p:tgtEl>
                                      </p:cBhvr>
                                      <p:to x="100000" y="80000"/>
                                    </p:animScale>
                                    <p:animScale>
                                      <p:cBhvr>
                                        <p:cTn id="97" dur="166" decel="50000">
                                          <p:stCondLst>
                                            <p:cond delay="1338"/>
                                          </p:stCondLst>
                                        </p:cTn>
                                        <p:tgtEl>
                                          <p:spTgt spid="6">
                                            <p:txEl>
                                              <p:pRg st="0" end="0"/>
                                            </p:txEl>
                                          </p:spTgt>
                                        </p:tgtEl>
                                      </p:cBhvr>
                                      <p:to x="100000" y="100000"/>
                                    </p:animScale>
                                    <p:animScale>
                                      <p:cBhvr>
                                        <p:cTn id="98" dur="26">
                                          <p:stCondLst>
                                            <p:cond delay="1642"/>
                                          </p:stCondLst>
                                        </p:cTn>
                                        <p:tgtEl>
                                          <p:spTgt spid="6">
                                            <p:txEl>
                                              <p:pRg st="0" end="0"/>
                                            </p:txEl>
                                          </p:spTgt>
                                        </p:tgtEl>
                                      </p:cBhvr>
                                      <p:to x="100000" y="90000"/>
                                    </p:animScale>
                                    <p:animScale>
                                      <p:cBhvr>
                                        <p:cTn id="99" dur="166" decel="50000">
                                          <p:stCondLst>
                                            <p:cond delay="1668"/>
                                          </p:stCondLst>
                                        </p:cTn>
                                        <p:tgtEl>
                                          <p:spTgt spid="6">
                                            <p:txEl>
                                              <p:pRg st="0" end="0"/>
                                            </p:txEl>
                                          </p:spTgt>
                                        </p:tgtEl>
                                      </p:cBhvr>
                                      <p:to x="100000" y="100000"/>
                                    </p:animScale>
                                    <p:animScale>
                                      <p:cBhvr>
                                        <p:cTn id="100" dur="26">
                                          <p:stCondLst>
                                            <p:cond delay="1808"/>
                                          </p:stCondLst>
                                        </p:cTn>
                                        <p:tgtEl>
                                          <p:spTgt spid="6">
                                            <p:txEl>
                                              <p:pRg st="0" end="0"/>
                                            </p:txEl>
                                          </p:spTgt>
                                        </p:tgtEl>
                                      </p:cBhvr>
                                      <p:to x="100000" y="95000"/>
                                    </p:animScale>
                                    <p:animScale>
                                      <p:cBhvr>
                                        <p:cTn id="101" dur="166" decel="50000">
                                          <p:stCondLst>
                                            <p:cond delay="1834"/>
                                          </p:stCondLst>
                                        </p:cTn>
                                        <p:tgtEl>
                                          <p:spTgt spid="6">
                                            <p:txEl>
                                              <p:pRg st="0" end="0"/>
                                            </p:txEl>
                                          </p:spTgt>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16" presetClass="entr" presetSubtype="26" fill="hold" grpId="0" nodeType="click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barn(inHorizontal)">
                                      <p:cBhvr>
                                        <p:cTn id="10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4" grpId="0"/>
      <p:bldP spid="15" grpId="0"/>
      <p:bldP spid="17" grpId="0"/>
      <p:bldP spid="17" grpId="1"/>
      <p:bldP spid="24" grpId="0"/>
      <p:bldP spid="24" grpId="1"/>
      <p:bldP spid="2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4260" y="251643"/>
            <a:ext cx="8731405" cy="461665"/>
          </a:xfrm>
          <a:prstGeom prst="rect">
            <a:avLst/>
          </a:prstGeom>
          <a:noFill/>
        </p:spPr>
        <p:txBody>
          <a:bodyPr wrap="square" rtlCol="1">
            <a:spAutoFit/>
          </a:bodyPr>
          <a:lstStyle/>
          <a:p>
            <a:pPr algn="r" rtl="1"/>
            <a:r>
              <a:rPr lang="fa-IR" sz="2400" dirty="0">
                <a:cs typeface="B Koodak" panose="00000700000000000000" pitchFamily="2" charset="-78"/>
              </a:rPr>
              <a:t>1-جاهای خالی را در مجموعه های زیر طوری پر کنید که مجموعه ها برابر باشد:</a:t>
            </a:r>
          </a:p>
        </p:txBody>
      </p:sp>
      <mc:AlternateContent xmlns:mc="http://schemas.openxmlformats.org/markup-compatibility/2006" xmlns:a14="http://schemas.microsoft.com/office/drawing/2010/main">
        <mc:Choice Requires="a14">
          <p:sp>
            <p:nvSpPr>
              <p:cNvPr id="5" name="TextBox 4"/>
              <p:cNvSpPr txBox="1"/>
              <p:nvPr/>
            </p:nvSpPr>
            <p:spPr>
              <a:xfrm>
                <a:off x="4291314" y="1218195"/>
                <a:ext cx="7244349" cy="2569678"/>
              </a:xfrm>
              <a:prstGeom prst="rect">
                <a:avLst/>
              </a:prstGeom>
              <a:noFill/>
            </p:spPr>
            <p:txBody>
              <a:bodyPr wrap="square" rtlCol="1">
                <a:spAutoFit/>
              </a:bodyPr>
              <a:lstStyle/>
              <a:p>
                <a:pPr algn="r" rtl="1"/>
                <a:r>
                  <a:rPr lang="fa-IR" sz="2400" dirty="0"/>
                  <a:t>الف)</a:t>
                </a:r>
                <a:r>
                  <a:rPr lang="fa-IR" sz="2400" dirty="0">
                    <a:cs typeface="B Koodak" panose="00000700000000000000" pitchFamily="2" charset="-78"/>
                  </a:rPr>
                  <a:t>{</a:t>
                </a:r>
                <a14:m>
                  <m:oMath xmlns:m="http://schemas.openxmlformats.org/officeDocument/2006/math">
                    <m:r>
                      <a:rPr lang="fa-IR" sz="2400" b="0" i="0" smtClean="0">
                        <a:latin typeface="Cambria Math" panose="02040503050406030204" pitchFamily="18" charset="0"/>
                        <a:ea typeface="Cambria Math" panose="02040503050406030204" pitchFamily="18" charset="0"/>
                      </a:rPr>
                      <m:t> </m:t>
                    </m:r>
                    <m:r>
                      <a:rPr lang="fa-IR" sz="2400" i="1" smtClean="0">
                        <a:latin typeface="Cambria Math" panose="02040503050406030204" pitchFamily="18" charset="0"/>
                        <a:ea typeface="Cambria Math" panose="02040503050406030204" pitchFamily="18" charset="0"/>
                      </a:rPr>
                      <m:t>√</m:t>
                    </m:r>
                  </m:oMath>
                </a14:m>
                <a:r>
                  <a:rPr lang="fa-IR" sz="2400" dirty="0">
                    <a:cs typeface="B Koodak" panose="00000700000000000000" pitchFamily="2" charset="-78"/>
                  </a:rPr>
                  <a:t>25،</a:t>
                </a:r>
                <a:r>
                  <a:rPr lang="fa-IR" sz="2400" dirty="0">
                    <a:solidFill>
                      <a:schemeClr val="bg1">
                        <a:lumMod val="85000"/>
                      </a:schemeClr>
                    </a:solidFill>
                    <a:cs typeface="B Koodak" panose="00000700000000000000" pitchFamily="2" charset="-78"/>
                  </a:rPr>
                  <a:t>.......</a:t>
                </a:r>
                <a:r>
                  <a:rPr lang="fa-IR" sz="2400" dirty="0">
                    <a:cs typeface="B Koodak" panose="00000700000000000000" pitchFamily="2" charset="-78"/>
                  </a:rPr>
                  <a:t>، </a:t>
                </a:r>
                <a14:m>
                  <m:oMath xmlns:m="http://schemas.openxmlformats.org/officeDocument/2006/math">
                    <m:f>
                      <m:fPr>
                        <m:ctrlPr>
                          <a:rPr lang="fa-IR" sz="200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m:t>
                        </m:r>
                        <m:rad>
                          <m:radPr>
                            <m:degHide m:val="on"/>
                            <m:ctrlPr>
                              <a:rPr lang="fa-IR" sz="2000" i="1" smtClean="0">
                                <a:latin typeface="Cambria Math" panose="02040503050406030204" pitchFamily="18" charset="0"/>
                              </a:rPr>
                            </m:ctrlPr>
                          </m:radPr>
                          <m:deg/>
                          <m:e>
                            <m:r>
                              <m:rPr>
                                <m:nor/>
                              </m:rPr>
                              <a:rPr lang="fa-IR" sz="2000" b="0" i="0" smtClean="0">
                                <a:latin typeface="Cambria Math" panose="02040503050406030204" pitchFamily="18" charset="0"/>
                                <a:cs typeface="B Koodak" panose="00000700000000000000" pitchFamily="2" charset="-78"/>
                              </a:rPr>
                              <m:t>144</m:t>
                            </m:r>
                          </m:e>
                        </m:rad>
                      </m:num>
                      <m:den>
                        <m:sSup>
                          <m:sSupPr>
                            <m:ctrlPr>
                              <a:rPr lang="fa-IR" sz="2000" b="0" i="1" smtClean="0">
                                <a:latin typeface="Cambria Math" panose="02040503050406030204" pitchFamily="18" charset="0"/>
                              </a:rPr>
                            </m:ctrlPr>
                          </m:sSupPr>
                          <m:e>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2</m:t>
                            </m:r>
                            <m:r>
                              <m:rPr>
                                <m:nor/>
                              </m:rPr>
                              <a:rPr lang="fa-IR" sz="2000" i="0">
                                <a:latin typeface="Cambria Math" panose="02040503050406030204" pitchFamily="18" charset="0"/>
                                <a:cs typeface="B Koodak" panose="00000700000000000000" pitchFamily="2" charset="-78"/>
                              </a:rPr>
                              <m:t>)</m:t>
                            </m:r>
                          </m:e>
                          <m:sup>
                            <m:r>
                              <m:rPr>
                                <m:nor/>
                              </m:rPr>
                              <a:rPr lang="fa-IR" sz="2000" b="0" i="0" smtClean="0">
                                <a:latin typeface="Cambria Math" panose="02040503050406030204" pitchFamily="18" charset="0"/>
                                <a:cs typeface="B Koodak" panose="00000700000000000000" pitchFamily="2" charset="-78"/>
                              </a:rPr>
                              <m:t>2</m:t>
                            </m:r>
                          </m:sup>
                        </m:sSup>
                      </m:den>
                    </m:f>
                  </m:oMath>
                </a14:m>
                <a:r>
                  <a:rPr lang="fa-IR" sz="2400" dirty="0">
                    <a:cs typeface="B Koodak" panose="00000700000000000000" pitchFamily="2" charset="-78"/>
                  </a:rPr>
                  <a:t> ،3 ، </a:t>
                </a:r>
                <a14:m>
                  <m:oMath xmlns:m="http://schemas.openxmlformats.org/officeDocument/2006/math">
                    <m:r>
                      <a:rPr lang="fa-IR" sz="2400" i="1" smtClean="0">
                        <a:latin typeface="Cambria Math" panose="02040503050406030204" pitchFamily="18" charset="0"/>
                      </a:rPr>
                      <m:t> </m:t>
                    </m:r>
                    <m:f>
                      <m:fPr>
                        <m:ctrlPr>
                          <a:rPr lang="fa-IR" sz="2400" i="1" dirty="0" smtClean="0">
                            <a:latin typeface="Cambria Math" panose="02040503050406030204" pitchFamily="18" charset="0"/>
                          </a:rPr>
                        </m:ctrlPr>
                      </m:fPr>
                      <m:num>
                        <m:r>
                          <m:rPr>
                            <m:nor/>
                          </m:rPr>
                          <a:rPr lang="fa-IR" sz="2400" i="0" dirty="0" smtClean="0">
                            <a:latin typeface="Cambria Math" panose="02040503050406030204" pitchFamily="18" charset="0"/>
                            <a:cs typeface="B Koodak" panose="00000700000000000000" pitchFamily="2" charset="-78"/>
                          </a:rPr>
                          <m:t>2</m:t>
                        </m:r>
                      </m:num>
                      <m:den>
                        <m:r>
                          <m:rPr>
                            <m:nor/>
                          </m:rPr>
                          <a:rPr lang="fa-IR" sz="2400" i="0" dirty="0" smtClean="0">
                            <a:latin typeface="Cambria Math" panose="02040503050406030204" pitchFamily="18" charset="0"/>
                            <a:cs typeface="B Koodak" panose="00000700000000000000" pitchFamily="2" charset="-78"/>
                          </a:rPr>
                          <m:t>5</m:t>
                        </m:r>
                      </m:den>
                    </m:f>
                  </m:oMath>
                </a14:m>
                <a:r>
                  <a:rPr lang="fa-IR" sz="2400" dirty="0">
                    <a:cs typeface="B Koodak" panose="00000700000000000000" pitchFamily="2" charset="-78"/>
                  </a:rPr>
                  <a:t>}={</a:t>
                </a:r>
                <a14:m>
                  <m:oMath xmlns:m="http://schemas.openxmlformats.org/officeDocument/2006/math">
                    <m:f>
                      <m:fPr>
                        <m:ctrlPr>
                          <a:rPr lang="fa-IR" sz="2400" i="1" dirty="0" smtClean="0">
                            <a:latin typeface="Cambria Math" panose="02040503050406030204" pitchFamily="18" charset="0"/>
                            <a:cs typeface="B Koodak" panose="00000700000000000000" pitchFamily="2" charset="-78"/>
                          </a:rPr>
                        </m:ctrlPr>
                      </m:fPr>
                      <m:num>
                        <m:r>
                          <m:rPr>
                            <m:nor/>
                          </m:rPr>
                          <a:rPr lang="fa-IR" sz="2400" b="0" i="0" dirty="0" smtClean="0">
                            <a:latin typeface="Cambria Math" panose="02040503050406030204" pitchFamily="18" charset="0"/>
                            <a:cs typeface="B Koodak" panose="00000700000000000000" pitchFamily="2" charset="-78"/>
                          </a:rPr>
                          <m:t>9</m:t>
                        </m:r>
                      </m:num>
                      <m:den>
                        <m:r>
                          <m:rPr>
                            <m:nor/>
                          </m:rPr>
                          <a:rPr lang="fa-IR" sz="2400" b="0" i="0" dirty="0" smtClean="0">
                            <a:latin typeface="Cambria Math" panose="02040503050406030204" pitchFamily="18" charset="0"/>
                            <a:cs typeface="B Koodak" panose="00000700000000000000" pitchFamily="2" charset="-78"/>
                          </a:rPr>
                          <m:t>3</m:t>
                        </m:r>
                      </m:den>
                    </m:f>
                  </m:oMath>
                </a14:m>
                <a:r>
                  <a:rPr lang="fa-IR" sz="2400" dirty="0">
                    <a:cs typeface="B Koodak" panose="00000700000000000000" pitchFamily="2" charset="-78"/>
                  </a:rPr>
                  <a:t> ،4، </a:t>
                </a:r>
                <a14:m>
                  <m:oMath xmlns:m="http://schemas.openxmlformats.org/officeDocument/2006/math">
                    <m:f>
                      <m:fPr>
                        <m:ctrlPr>
                          <a:rPr lang="fa-IR" sz="2400" i="1">
                            <a:latin typeface="Cambria Math" panose="02040503050406030204" pitchFamily="18" charset="0"/>
                            <a:cs typeface="B Koodak" panose="00000700000000000000" pitchFamily="2" charset="-78"/>
                          </a:rPr>
                        </m:ctrlPr>
                      </m:fPr>
                      <m:num>
                        <m:r>
                          <m:rPr>
                            <m:nor/>
                          </m:rPr>
                          <a:rPr lang="fa-IR" sz="2400">
                            <a:latin typeface="Cambria Math" panose="02040503050406030204" pitchFamily="18" charset="0"/>
                            <a:cs typeface="B Koodak" panose="00000700000000000000" pitchFamily="2" charset="-78"/>
                          </a:rPr>
                          <m:t>2</m:t>
                        </m:r>
                      </m:num>
                      <m:den>
                        <m:r>
                          <m:rPr>
                            <m:nor/>
                          </m:rPr>
                          <a:rPr lang="fa-IR" sz="2400">
                            <a:latin typeface="Cambria Math" panose="02040503050406030204" pitchFamily="18" charset="0"/>
                            <a:cs typeface="B Koodak" panose="00000700000000000000" pitchFamily="2" charset="-78"/>
                          </a:rPr>
                          <m:t>5</m:t>
                        </m:r>
                      </m:den>
                    </m:f>
                  </m:oMath>
                </a14:m>
                <a:r>
                  <a:rPr lang="fa-IR" sz="2400" dirty="0">
                    <a:cs typeface="B Koodak" panose="00000700000000000000" pitchFamily="2" charset="-78"/>
                  </a:rPr>
                  <a:t> ،</a:t>
                </a:r>
                <a:r>
                  <a:rPr lang="fa-IR" sz="2400" dirty="0">
                    <a:solidFill>
                      <a:schemeClr val="bg1">
                        <a:lumMod val="85000"/>
                      </a:schemeClr>
                    </a:solidFill>
                    <a:cs typeface="B Koodak" panose="00000700000000000000" pitchFamily="2" charset="-78"/>
                  </a:rPr>
                  <a:t>.....</a:t>
                </a:r>
                <a:r>
                  <a:rPr lang="fa-IR" sz="2400" dirty="0">
                    <a:cs typeface="B Koodak" panose="00000700000000000000" pitchFamily="2" charset="-78"/>
                  </a:rPr>
                  <a:t>،5}</a:t>
                </a:r>
              </a:p>
              <a:p>
                <a:pPr algn="r" rtl="1"/>
                <a:endParaRPr lang="fa-IR" sz="2400" dirty="0">
                  <a:cs typeface="B Koodak" panose="00000700000000000000" pitchFamily="2" charset="-78"/>
                </a:endParaRPr>
              </a:p>
              <a:p>
                <a:pPr algn="r" rtl="1"/>
                <a:endParaRPr lang="fa-IR" sz="2400" dirty="0">
                  <a:cs typeface="B Koodak" panose="00000700000000000000" pitchFamily="2" charset="-78"/>
                </a:endParaRPr>
              </a:p>
              <a:p>
                <a:pPr algn="r" rtl="1"/>
                <a:endParaRPr lang="fa-IR" sz="2400" dirty="0">
                  <a:cs typeface="B Koodak" panose="00000700000000000000" pitchFamily="2" charset="-78"/>
                </a:endParaRPr>
              </a:p>
              <a:p>
                <a:pPr algn="r" rtl="1"/>
                <a:r>
                  <a:rPr lang="fa-IR" sz="2400" dirty="0">
                    <a:cs typeface="B Koodak" panose="00000700000000000000" pitchFamily="2" charset="-78"/>
                  </a:rPr>
                  <a:t>ب){2- ،</a:t>
                </a:r>
                <a:r>
                  <a:rPr lang="fa-IR" sz="2400" dirty="0">
                    <a:solidFill>
                      <a:schemeClr val="bg1">
                        <a:lumMod val="85000"/>
                      </a:schemeClr>
                    </a:solidFill>
                    <a:cs typeface="B Koodak" panose="00000700000000000000" pitchFamily="2" charset="-78"/>
                  </a:rPr>
                  <a:t>.....</a:t>
                </a:r>
                <a:r>
                  <a:rPr lang="fa-IR" sz="2400" dirty="0">
                    <a:cs typeface="B Koodak" panose="00000700000000000000" pitchFamily="2" charset="-78"/>
                  </a:rPr>
                  <a:t>.،</a:t>
                </a:r>
                <a14:m>
                  <m:oMath xmlns:m="http://schemas.openxmlformats.org/officeDocument/2006/math">
                    <m:f>
                      <m:fPr>
                        <m:ctrlPr>
                          <a:rPr lang="fa-IR" sz="2400" i="1" smtClean="0">
                            <a:latin typeface="Cambria Math" panose="02040503050406030204" pitchFamily="18" charset="0"/>
                            <a:cs typeface="B Koodak" panose="00000700000000000000" pitchFamily="2" charset="-78"/>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b="0" i="0" smtClean="0">
                            <a:latin typeface="Cambria Math" panose="02040503050406030204" pitchFamily="18" charset="0"/>
                            <a:cs typeface="B Koodak" panose="00000700000000000000" pitchFamily="2" charset="-78"/>
                          </a:rPr>
                          <m:t>8 </m:t>
                        </m:r>
                      </m:den>
                    </m:f>
                  </m:oMath>
                </a14:m>
                <a:r>
                  <a:rPr lang="fa-IR" sz="2400" dirty="0">
                    <a:cs typeface="B Koodak" panose="00000700000000000000" pitchFamily="2" charset="-78"/>
                  </a:rPr>
                  <a:t> ،0/5- ،</a:t>
                </a:r>
                <a14:m>
                  <m:oMath xmlns:m="http://schemas.openxmlformats.org/officeDocument/2006/math">
                    <m:f>
                      <m:fPr>
                        <m:ctrlPr>
                          <a:rPr lang="fa-IR" sz="2400" i="1" smtClean="0">
                            <a:latin typeface="Cambria Math" panose="02040503050406030204" pitchFamily="18" charset="0"/>
                            <a:cs typeface="B Koodak" panose="00000700000000000000" pitchFamily="2" charset="-78"/>
                          </a:rPr>
                        </m:ctrlPr>
                      </m:fPr>
                      <m:num>
                        <m:r>
                          <m:rPr>
                            <m:nor/>
                          </m:rPr>
                          <a:rPr lang="fa-IR" sz="2400" b="0" i="0" smtClean="0">
                            <a:latin typeface="Cambria Math" panose="02040503050406030204" pitchFamily="18" charset="0"/>
                            <a:cs typeface="B Koodak" panose="00000700000000000000" pitchFamily="2" charset="-78"/>
                          </a:rPr>
                          <m:t>2</m:t>
                        </m:r>
                      </m:num>
                      <m:den>
                        <m:r>
                          <m:rPr>
                            <m:nor/>
                          </m:rPr>
                          <a:rPr lang="fa-IR" sz="2400" b="0" i="0" smtClean="0">
                            <a:latin typeface="Cambria Math" panose="02040503050406030204" pitchFamily="18" charset="0"/>
                            <a:cs typeface="B Koodak" panose="00000700000000000000" pitchFamily="2" charset="-78"/>
                          </a:rPr>
                          <m:t>5</m:t>
                        </m:r>
                      </m:den>
                    </m:f>
                  </m:oMath>
                </a14:m>
                <a:r>
                  <a:rPr lang="fa-IR" sz="2400" dirty="0">
                    <a:cs typeface="B Koodak" panose="00000700000000000000" pitchFamily="2" charset="-78"/>
                  </a:rPr>
                  <a:t> ، </a:t>
                </a:r>
                <a14:m>
                  <m:oMath xmlns:m="http://schemas.openxmlformats.org/officeDocument/2006/math">
                    <m:f>
                      <m:fPr>
                        <m:ctrlPr>
                          <a:rPr lang="fa-IR" sz="2400" i="1" dirty="0" smtClean="0">
                            <a:latin typeface="Cambria Math" panose="02040503050406030204" pitchFamily="18" charset="0"/>
                            <a:cs typeface="B Koodak" panose="00000700000000000000" pitchFamily="2" charset="-78"/>
                          </a:rPr>
                        </m:ctrlPr>
                      </m:fPr>
                      <m:num>
                        <m:r>
                          <m:rPr>
                            <m:nor/>
                          </m:rPr>
                          <a:rPr lang="fa-IR" sz="2400" b="0" i="0" dirty="0" smtClean="0">
                            <a:latin typeface="Cambria Math" panose="02040503050406030204" pitchFamily="18" charset="0"/>
                            <a:cs typeface="B Koodak" panose="00000700000000000000" pitchFamily="2" charset="-78"/>
                          </a:rPr>
                          <m:t>2</m:t>
                        </m:r>
                      </m:num>
                      <m:den>
                        <m:r>
                          <m:rPr>
                            <m:nor/>
                          </m:rPr>
                          <a:rPr lang="fa-IR" sz="2400" b="0" i="0" dirty="0" smtClean="0">
                            <a:latin typeface="Cambria Math" panose="02040503050406030204" pitchFamily="18" charset="0"/>
                            <a:cs typeface="B Koodak" panose="00000700000000000000" pitchFamily="2" charset="-78"/>
                          </a:rPr>
                          <m:t>3</m:t>
                        </m:r>
                      </m:den>
                    </m:f>
                  </m:oMath>
                </a14:m>
                <a:r>
                  <a:rPr lang="fa-IR" sz="2400" dirty="0">
                    <a:cs typeface="B Koodak" panose="00000700000000000000" pitchFamily="2" charset="-78"/>
                  </a:rPr>
                  <a:t>}={0/625،</a:t>
                </a:r>
                <a:r>
                  <a:rPr lang="fa-IR" sz="2400" dirty="0">
                    <a:solidFill>
                      <a:schemeClr val="bg1">
                        <a:lumMod val="85000"/>
                      </a:schemeClr>
                    </a:solidFill>
                    <a:cs typeface="B Koodak" panose="00000700000000000000" pitchFamily="2" charset="-78"/>
                  </a:rPr>
                  <a:t>......</a:t>
                </a:r>
                <a:r>
                  <a:rPr lang="fa-IR" sz="2400" dirty="0">
                    <a:cs typeface="B Koodak" panose="00000700000000000000" pitchFamily="2" charset="-78"/>
                  </a:rPr>
                  <a:t>، </a:t>
                </a:r>
                <a14:m>
                  <m:oMath xmlns:m="http://schemas.openxmlformats.org/officeDocument/2006/math">
                    <m:f>
                      <m:fPr>
                        <m:ctrlPr>
                          <a:rPr lang="fa-IR" sz="2400" i="1" smtClean="0">
                            <a:latin typeface="Cambria Math" panose="02040503050406030204" pitchFamily="18" charset="0"/>
                            <a:cs typeface="B Koodak" panose="00000700000000000000" pitchFamily="2" charset="-78"/>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2</m:t>
                        </m:r>
                      </m:den>
                    </m:f>
                  </m:oMath>
                </a14:m>
                <a:r>
                  <a:rPr lang="fa-IR" sz="2400" dirty="0">
                    <a:cs typeface="B Koodak" panose="00000700000000000000" pitchFamily="2" charset="-78"/>
                  </a:rPr>
                  <a:t>- ،</a:t>
                </a:r>
                <a14:m>
                  <m:oMath xmlns:m="http://schemas.openxmlformats.org/officeDocument/2006/math">
                    <m:r>
                      <a:rPr lang="fa-IR" sz="2400" i="1" dirty="0" smtClean="0">
                        <a:latin typeface="Cambria Math" panose="02040503050406030204" pitchFamily="18" charset="0"/>
                        <a:cs typeface="B Koodak" panose="00000700000000000000" pitchFamily="2" charset="-78"/>
                      </a:rPr>
                      <m:t> </m:t>
                    </m:r>
                    <m:r>
                      <m:rPr>
                        <m:nor/>
                      </m:rPr>
                      <a:rPr lang="fa-IR" sz="2400" b="0" i="0" dirty="0" smtClean="0">
                        <a:cs typeface="B Koodak" panose="00000700000000000000" pitchFamily="2" charset="-78"/>
                      </a:rPr>
                      <m:t>{</m:t>
                    </m:r>
                    <m:r>
                      <m:rPr>
                        <m:nor/>
                      </m:rPr>
                      <a:rPr lang="fa-IR" sz="2400" dirty="0">
                        <a:cs typeface="B Koodak" panose="00000700000000000000" pitchFamily="2" charset="-78"/>
                      </a:rPr>
                      <m:t>7</m:t>
                    </m:r>
                    <m:r>
                      <a:rPr lang="fa-IR" sz="2400" b="0" i="0" dirty="0" smtClean="0">
                        <a:latin typeface="Cambria Math" panose="02040503050406030204" pitchFamily="18" charset="0"/>
                        <a:cs typeface="B Koodak" panose="00000700000000000000" pitchFamily="2" charset="-78"/>
                      </a:rPr>
                      <m:t>،</m:t>
                    </m:r>
                    <m:f>
                      <m:fPr>
                        <m:ctrlPr>
                          <a:rPr lang="fa-IR" sz="2400" b="0" i="1" dirty="0" smtClean="0">
                            <a:latin typeface="Cambria Math" panose="02040503050406030204" pitchFamily="18" charset="0"/>
                            <a:cs typeface="B Koodak" panose="00000700000000000000" pitchFamily="2" charset="-78"/>
                          </a:rPr>
                        </m:ctrlPr>
                      </m:fPr>
                      <m:num>
                        <m:r>
                          <m:rPr>
                            <m:nor/>
                          </m:rPr>
                          <a:rPr lang="fa-IR" sz="2400" b="0" i="0" dirty="0" smtClean="0">
                            <a:latin typeface="Cambria Math" panose="02040503050406030204" pitchFamily="18" charset="0"/>
                            <a:cs typeface="B Koodak" panose="00000700000000000000" pitchFamily="2" charset="-78"/>
                          </a:rPr>
                          <m:t>4</m:t>
                        </m:r>
                      </m:num>
                      <m:den>
                        <m:r>
                          <m:rPr>
                            <m:nor/>
                          </m:rPr>
                          <a:rPr lang="fa-IR" sz="2400" b="0" i="0" dirty="0" smtClean="0">
                            <a:latin typeface="Cambria Math" panose="02040503050406030204" pitchFamily="18" charset="0"/>
                            <a:cs typeface="B Koodak" panose="00000700000000000000" pitchFamily="2" charset="-78"/>
                          </a:rPr>
                          <m:t>10</m:t>
                        </m:r>
                      </m:den>
                    </m:f>
                    <m:r>
                      <m:rPr>
                        <m:nor/>
                      </m:rPr>
                      <a:rPr lang="fa-IR" sz="2400" b="0" i="0" dirty="0" smtClean="0">
                        <a:latin typeface="Cambria Math" panose="02040503050406030204" pitchFamily="18" charset="0"/>
                        <a:cs typeface="B Koodak" panose="00000700000000000000" pitchFamily="2" charset="-78"/>
                      </a:rPr>
                      <m:t>،</m:t>
                    </m:r>
                    <m:r>
                      <a:rPr lang="fa-IR" sz="2400" b="0" i="1" dirty="0" smtClean="0">
                        <a:latin typeface="Cambria Math" panose="02040503050406030204" pitchFamily="18" charset="0"/>
                        <a:cs typeface="B Koodak" panose="00000700000000000000" pitchFamily="2" charset="-78"/>
                      </a:rPr>
                      <m:t> </m:t>
                    </m:r>
                    <m:rad>
                      <m:radPr>
                        <m:degHide m:val="on"/>
                        <m:ctrlPr>
                          <a:rPr lang="fa-IR" sz="2400" i="1" dirty="0" smtClean="0">
                            <a:latin typeface="Cambria Math" panose="02040503050406030204" pitchFamily="18" charset="0"/>
                            <a:cs typeface="B Koodak" panose="00000700000000000000" pitchFamily="2" charset="-78"/>
                          </a:rPr>
                        </m:ctrlPr>
                      </m:radPr>
                      <m:deg/>
                      <m:e>
                        <m:f>
                          <m:fPr>
                            <m:ctrlPr>
                              <a:rPr lang="fa-IR" sz="2400" i="1" dirty="0" smtClean="0">
                                <a:latin typeface="Cambria Math" panose="02040503050406030204" pitchFamily="18" charset="0"/>
                                <a:cs typeface="B Koodak" panose="00000700000000000000" pitchFamily="2" charset="-78"/>
                              </a:rPr>
                            </m:ctrlPr>
                          </m:fPr>
                          <m:num>
                            <m:r>
                              <m:rPr>
                                <m:nor/>
                              </m:rPr>
                              <a:rPr lang="fa-IR" sz="2400" b="0" i="0" dirty="0" smtClean="0">
                                <a:latin typeface="Cambria Math" panose="02040503050406030204" pitchFamily="18" charset="0"/>
                                <a:cs typeface="B Koodak" panose="00000700000000000000" pitchFamily="2" charset="-78"/>
                              </a:rPr>
                              <m:t>4</m:t>
                            </m:r>
                          </m:num>
                          <m:den>
                            <m:r>
                              <m:rPr>
                                <m:nor/>
                              </m:rPr>
                              <a:rPr lang="fa-IR" sz="2400" b="0" i="0" dirty="0" smtClean="0">
                                <a:latin typeface="Cambria Math" panose="02040503050406030204" pitchFamily="18" charset="0"/>
                                <a:cs typeface="B Koodak" panose="00000700000000000000" pitchFamily="2" charset="-78"/>
                              </a:rPr>
                              <m:t>9 </m:t>
                            </m:r>
                          </m:den>
                        </m:f>
                      </m:e>
                    </m:rad>
                  </m:oMath>
                </a14:m>
                <a:endParaRPr lang="fa-IR" sz="2400" dirty="0">
                  <a:cs typeface="B Koodak" panose="00000700000000000000" pitchFamily="2" charset="-7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91314" y="1218195"/>
                <a:ext cx="7244349" cy="2569678"/>
              </a:xfrm>
              <a:prstGeom prst="rect">
                <a:avLst/>
              </a:prstGeom>
              <a:blipFill>
                <a:blip r:embed="rId2"/>
                <a:stretch>
                  <a:fillRect r="-1263" b="-1425"/>
                </a:stretch>
              </a:blipFill>
            </p:spPr>
            <p:txBody>
              <a:bodyPr/>
              <a:lstStyle/>
              <a:p>
                <a:r>
                  <a:rPr lang="en-US">
                    <a:noFill/>
                  </a:rPr>
                  <a:t> </a:t>
                </a:r>
              </a:p>
            </p:txBody>
          </p:sp>
        </mc:Fallback>
      </mc:AlternateContent>
      <p:sp>
        <p:nvSpPr>
          <p:cNvPr id="8" name="TextBox 7"/>
          <p:cNvSpPr txBox="1"/>
          <p:nvPr/>
        </p:nvSpPr>
        <p:spPr>
          <a:xfrm>
            <a:off x="1356689" y="4278127"/>
            <a:ext cx="10582508" cy="461665"/>
          </a:xfrm>
          <a:prstGeom prst="rect">
            <a:avLst/>
          </a:prstGeom>
          <a:noFill/>
        </p:spPr>
        <p:txBody>
          <a:bodyPr wrap="square" rtlCol="1">
            <a:spAutoFit/>
          </a:bodyPr>
          <a:lstStyle/>
          <a:p>
            <a:pPr algn="r" rtl="1"/>
            <a:r>
              <a:rPr lang="fa-IR" sz="2400" dirty="0">
                <a:cs typeface="B Koodak" panose="00000700000000000000" pitchFamily="2" charset="-78"/>
              </a:rPr>
              <a:t>2-دو مجموعه به نام های </a:t>
            </a:r>
            <a:r>
              <a:rPr lang="en-US" sz="2400" dirty="0">
                <a:cs typeface="B Koodak" panose="00000700000000000000" pitchFamily="2" charset="-78"/>
              </a:rPr>
              <a:t>A</a:t>
            </a:r>
            <a:r>
              <a:rPr lang="fa-IR" sz="2400" dirty="0">
                <a:cs typeface="B Koodak" panose="00000700000000000000" pitchFamily="2" charset="-78"/>
              </a:rPr>
              <a:t>و</a:t>
            </a:r>
            <a:r>
              <a:rPr lang="en-US" sz="2400" dirty="0">
                <a:cs typeface="B Koodak" panose="00000700000000000000" pitchFamily="2" charset="-78"/>
              </a:rPr>
              <a:t>B</a:t>
            </a:r>
            <a:r>
              <a:rPr lang="fa-IR" sz="2400" dirty="0">
                <a:cs typeface="B Koodak" panose="00000700000000000000" pitchFamily="2" charset="-78"/>
              </a:rPr>
              <a:t>مانند سوال بالا طرح کنید.پاسخ خودرا با دوستانتان مقایسه کنید</a:t>
            </a:r>
            <a:r>
              <a:rPr lang="fa-IR" sz="2400" dirty="0"/>
              <a:t>.</a:t>
            </a:r>
          </a:p>
        </p:txBody>
      </p:sp>
      <p:sp>
        <p:nvSpPr>
          <p:cNvPr id="18" name="TextBox 17"/>
          <p:cNvSpPr txBox="1"/>
          <p:nvPr/>
        </p:nvSpPr>
        <p:spPr>
          <a:xfrm>
            <a:off x="-3686435" y="5417075"/>
            <a:ext cx="7595510"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{2،3،4} =</a:t>
            </a:r>
            <a:r>
              <a:rPr lang="en-US" sz="2800" dirty="0">
                <a:solidFill>
                  <a:schemeClr val="accent2">
                    <a:lumMod val="75000"/>
                  </a:schemeClr>
                </a:solidFill>
                <a:cs typeface="B Koodak" panose="00000700000000000000" pitchFamily="2" charset="-78"/>
              </a:rPr>
              <a:t>A</a:t>
            </a:r>
          </a:p>
        </p:txBody>
      </p:sp>
      <p:sp>
        <p:nvSpPr>
          <p:cNvPr id="21" name="TextBox 20"/>
          <p:cNvSpPr txBox="1"/>
          <p:nvPr/>
        </p:nvSpPr>
        <p:spPr>
          <a:xfrm>
            <a:off x="4754409" y="5403880"/>
            <a:ext cx="2270378" cy="523220"/>
          </a:xfrm>
          <a:prstGeom prst="rect">
            <a:avLst/>
          </a:prstGeom>
          <a:noFill/>
        </p:spPr>
        <p:txBody>
          <a:bodyPr wrap="square" rtlCol="1">
            <a:spAutoFit/>
          </a:bodyPr>
          <a:lstStyle/>
          <a:p>
            <a:pPr algn="r" rtl="1"/>
            <a:r>
              <a:rPr lang="fa-IR" sz="2800" dirty="0">
                <a:solidFill>
                  <a:schemeClr val="accent2">
                    <a:lumMod val="75000"/>
                  </a:schemeClr>
                </a:solidFill>
              </a:rPr>
              <a:t>{    ،    ،    }=</a:t>
            </a:r>
            <a:r>
              <a:rPr lang="en-US" sz="2800" dirty="0">
                <a:solidFill>
                  <a:schemeClr val="accent2">
                    <a:lumMod val="75000"/>
                  </a:schemeClr>
                </a:solidFill>
              </a:rPr>
              <a:t>B</a:t>
            </a:r>
            <a:endParaRPr lang="fa-IR" sz="2800" dirty="0">
              <a:solidFill>
                <a:schemeClr val="accent2">
                  <a:lumMod val="75000"/>
                </a:schemeClr>
              </a:solidFill>
              <a:cs typeface="B Koodak" panose="00000700000000000000" pitchFamily="2" charset="-78"/>
            </a:endParaRPr>
          </a:p>
        </p:txBody>
      </p:sp>
      <p:sp>
        <p:nvSpPr>
          <p:cNvPr id="35" name="Arc 34"/>
          <p:cNvSpPr/>
          <p:nvPr/>
        </p:nvSpPr>
        <p:spPr>
          <a:xfrm rot="18183772">
            <a:off x="6575325" y="974458"/>
            <a:ext cx="1944415" cy="1647701"/>
          </a:xfrm>
          <a:prstGeom prst="arc">
            <a:avLst>
              <a:gd name="adj1" fmla="val 16951942"/>
              <a:gd name="adj2" fmla="val 1090441"/>
            </a:avLst>
          </a:prstGeom>
          <a:ln w="28575" cap="flat" cmpd="sng" algn="ctr">
            <a:solidFill>
              <a:srgbClr val="CC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6" name="Arc 35"/>
          <p:cNvSpPr/>
          <p:nvPr/>
        </p:nvSpPr>
        <p:spPr>
          <a:xfrm rot="7290598">
            <a:off x="6096279" y="-2063827"/>
            <a:ext cx="4361656" cy="5277852"/>
          </a:xfrm>
          <a:prstGeom prst="arc">
            <a:avLst>
              <a:gd name="adj1" fmla="val 15901918"/>
              <a:gd name="adj2" fmla="val 1563981"/>
            </a:avLst>
          </a:prstGeom>
          <a:ln w="28575" cap="flat" cmpd="sng" algn="ctr">
            <a:solidFill>
              <a:srgbClr val="CC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7" name="Arc 36"/>
          <p:cNvSpPr/>
          <p:nvPr/>
        </p:nvSpPr>
        <p:spPr>
          <a:xfrm rot="6869688">
            <a:off x="7280671" y="620106"/>
            <a:ext cx="1525286" cy="1459979"/>
          </a:xfrm>
          <a:prstGeom prst="arc">
            <a:avLst>
              <a:gd name="adj1" fmla="val 17397516"/>
              <a:gd name="adj2" fmla="val 1090441"/>
            </a:avLst>
          </a:prstGeom>
          <a:ln w="28575" cap="flat" cmpd="sng" algn="ctr">
            <a:solidFill>
              <a:srgbClr val="CC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8" name="Arc 37"/>
          <p:cNvSpPr/>
          <p:nvPr/>
        </p:nvSpPr>
        <p:spPr>
          <a:xfrm rot="18183772">
            <a:off x="5852053" y="921754"/>
            <a:ext cx="3471098" cy="2567143"/>
          </a:xfrm>
          <a:prstGeom prst="arc">
            <a:avLst>
              <a:gd name="adj1" fmla="val 16951942"/>
              <a:gd name="adj2" fmla="val 1090441"/>
            </a:avLst>
          </a:prstGeom>
          <a:ln w="28575" cap="flat" cmpd="sng" algn="ctr">
            <a:solidFill>
              <a:schemeClr val="accent6">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9" name="TextBox 38"/>
          <p:cNvSpPr txBox="1"/>
          <p:nvPr/>
        </p:nvSpPr>
        <p:spPr>
          <a:xfrm>
            <a:off x="6400920" y="1336643"/>
            <a:ext cx="494046" cy="461665"/>
          </a:xfrm>
          <a:prstGeom prst="rect">
            <a:avLst/>
          </a:prstGeom>
          <a:noFill/>
        </p:spPr>
        <p:txBody>
          <a:bodyPr wrap="none" rtlCol="0">
            <a:spAutoFit/>
          </a:bodyPr>
          <a:lstStyle/>
          <a:p>
            <a:r>
              <a:rPr lang="fa-IR" sz="2400" dirty="0">
                <a:solidFill>
                  <a:schemeClr val="accent6">
                    <a:lumMod val="75000"/>
                  </a:schemeClr>
                </a:solidFill>
                <a:cs typeface="B Koodak" panose="00000700000000000000" pitchFamily="2" charset="-78"/>
              </a:rPr>
              <a:t>3-</a:t>
            </a:r>
            <a:endParaRPr lang="en-US" sz="2400" dirty="0">
              <a:solidFill>
                <a:schemeClr val="accent6">
                  <a:lumMod val="75000"/>
                </a:schemeClr>
              </a:solidFill>
              <a:cs typeface="B Koodak" panose="00000700000000000000" pitchFamily="2" charset="-78"/>
            </a:endParaRPr>
          </a:p>
        </p:txBody>
      </p:sp>
      <p:sp>
        <p:nvSpPr>
          <p:cNvPr id="40" name="Arc 39"/>
          <p:cNvSpPr/>
          <p:nvPr/>
        </p:nvSpPr>
        <p:spPr>
          <a:xfrm rot="6816374">
            <a:off x="6937626" y="-1054493"/>
            <a:ext cx="3066545" cy="3861249"/>
          </a:xfrm>
          <a:prstGeom prst="arc">
            <a:avLst>
              <a:gd name="adj1" fmla="val 16684259"/>
              <a:gd name="adj2" fmla="val 1708496"/>
            </a:avLst>
          </a:prstGeom>
          <a:ln w="28575" cap="flat" cmpd="sng" algn="ctr">
            <a:solidFill>
              <a:schemeClr val="accent1">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9582285" y="1244692"/>
                <a:ext cx="792332" cy="478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fa-IR" sz="2400" i="1" dirty="0" smtClean="0">
                              <a:solidFill>
                                <a:schemeClr val="accent1">
                                  <a:lumMod val="75000"/>
                                </a:schemeClr>
                              </a:solidFill>
                              <a:latin typeface="Cambria Math" panose="02040503050406030204" pitchFamily="18" charset="0"/>
                              <a:cs typeface="B Koodak" panose="00000700000000000000" pitchFamily="2" charset="-78"/>
                            </a:rPr>
                          </m:ctrlPr>
                        </m:radPr>
                        <m:deg/>
                        <m:e>
                          <m:r>
                            <m:rPr>
                              <m:nor/>
                            </m:rPr>
                            <a:rPr lang="fa-IR" sz="2400" b="0" i="0" dirty="0" smtClean="0">
                              <a:solidFill>
                                <a:schemeClr val="accent1">
                                  <a:lumMod val="75000"/>
                                </a:schemeClr>
                              </a:solidFill>
                              <a:latin typeface="Cambria Math" panose="02040503050406030204" pitchFamily="18" charset="0"/>
                              <a:cs typeface="B Koodak" panose="00000700000000000000" pitchFamily="2" charset="-78"/>
                            </a:rPr>
                            <m:t>16</m:t>
                          </m:r>
                        </m:e>
                      </m:rad>
                    </m:oMath>
                  </m:oMathPara>
                </a14:m>
                <a:endParaRPr lang="en-US" sz="2400" dirty="0">
                  <a:solidFill>
                    <a:schemeClr val="accent1">
                      <a:lumMod val="75000"/>
                    </a:schemeClr>
                  </a:solidFill>
                  <a:cs typeface="B Koodak" panose="00000700000000000000" pitchFamily="2" charset="-78"/>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9582285" y="1244692"/>
                <a:ext cx="792332" cy="478016"/>
              </a:xfrm>
              <a:prstGeom prst="rect">
                <a:avLst/>
              </a:prstGeom>
              <a:blipFill>
                <a:blip r:embed="rId3"/>
                <a:stretch>
                  <a:fillRect/>
                </a:stretch>
              </a:blipFill>
            </p:spPr>
            <p:txBody>
              <a:bodyPr/>
              <a:lstStyle/>
              <a:p>
                <a:r>
                  <a:rPr lang="en-US">
                    <a:noFill/>
                  </a:rPr>
                  <a:t> </a:t>
                </a:r>
              </a:p>
            </p:txBody>
          </p:sp>
        </mc:Fallback>
      </mc:AlternateContent>
      <p:sp>
        <p:nvSpPr>
          <p:cNvPr id="43" name="Arc 42"/>
          <p:cNvSpPr/>
          <p:nvPr/>
        </p:nvSpPr>
        <p:spPr>
          <a:xfrm rot="7290598">
            <a:off x="7188588" y="972293"/>
            <a:ext cx="3381156" cy="3067989"/>
          </a:xfrm>
          <a:prstGeom prst="arc">
            <a:avLst>
              <a:gd name="adj1" fmla="val 17375804"/>
              <a:gd name="adj2" fmla="val 1090441"/>
            </a:avLst>
          </a:prstGeom>
          <a:ln w="28575" cap="flat" cmpd="sng" algn="ctr">
            <a:solidFill>
              <a:srgbClr val="CC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4" name="Arc 43"/>
          <p:cNvSpPr/>
          <p:nvPr/>
        </p:nvSpPr>
        <p:spPr>
          <a:xfrm rot="17756515">
            <a:off x="6163978" y="2548100"/>
            <a:ext cx="3526904" cy="3701655"/>
          </a:xfrm>
          <a:prstGeom prst="arc">
            <a:avLst>
              <a:gd name="adj1" fmla="val 17375804"/>
              <a:gd name="adj2" fmla="val 1542095"/>
            </a:avLst>
          </a:prstGeom>
          <a:ln w="28575" cap="flat" cmpd="sng" algn="ctr">
            <a:solidFill>
              <a:srgbClr val="CC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5" name="Arc 44"/>
          <p:cNvSpPr/>
          <p:nvPr/>
        </p:nvSpPr>
        <p:spPr>
          <a:xfrm rot="6422328">
            <a:off x="4902803" y="-71280"/>
            <a:ext cx="3569962" cy="5076069"/>
          </a:xfrm>
          <a:prstGeom prst="arc">
            <a:avLst>
              <a:gd name="adj1" fmla="val 17024596"/>
              <a:gd name="adj2" fmla="val 1542095"/>
            </a:avLst>
          </a:prstGeom>
          <a:ln w="28575" cap="flat" cmpd="sng" algn="ctr">
            <a:solidFill>
              <a:srgbClr val="CC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6" name="Arc 45"/>
          <p:cNvSpPr/>
          <p:nvPr/>
        </p:nvSpPr>
        <p:spPr>
          <a:xfrm rot="17983228">
            <a:off x="6208615" y="2096918"/>
            <a:ext cx="2822696" cy="4029636"/>
          </a:xfrm>
          <a:prstGeom prst="arc">
            <a:avLst>
              <a:gd name="adj1" fmla="val 16603780"/>
              <a:gd name="adj2" fmla="val 614917"/>
            </a:avLst>
          </a:prstGeom>
          <a:ln w="28575" cap="flat" cmpd="sng" algn="ctr">
            <a:solidFill>
              <a:srgbClr val="CC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7" name="Arc 46"/>
          <p:cNvSpPr/>
          <p:nvPr/>
        </p:nvSpPr>
        <p:spPr>
          <a:xfrm rot="6422589">
            <a:off x="6851684" y="141519"/>
            <a:ext cx="3478091" cy="4870535"/>
          </a:xfrm>
          <a:prstGeom prst="arc">
            <a:avLst>
              <a:gd name="adj1" fmla="val 16684259"/>
              <a:gd name="adj2" fmla="val 2354753"/>
            </a:avLst>
          </a:prstGeom>
          <a:ln w="28575" cap="flat" cmpd="sng" algn="ctr">
            <a:solidFill>
              <a:schemeClr val="accent1">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6544677" y="3091981"/>
                <a:ext cx="853247" cy="483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a-IR" sz="2400" b="0" i="1" dirty="0" smtClean="0">
                          <a:solidFill>
                            <a:schemeClr val="accent1">
                              <a:lumMod val="75000"/>
                            </a:schemeClr>
                          </a:solidFill>
                          <a:latin typeface="Cambria Math" panose="02040503050406030204" pitchFamily="18" charset="0"/>
                          <a:cs typeface="B Koodak" panose="00000700000000000000" pitchFamily="2" charset="-78"/>
                        </a:rPr>
                        <m:t>−</m:t>
                      </m:r>
                      <m:rad>
                        <m:radPr>
                          <m:degHide m:val="on"/>
                          <m:ctrlPr>
                            <a:rPr lang="fa-IR" sz="2400" i="1" dirty="0" smtClean="0">
                              <a:solidFill>
                                <a:schemeClr val="accent1">
                                  <a:lumMod val="75000"/>
                                </a:schemeClr>
                              </a:solidFill>
                              <a:latin typeface="Cambria Math" panose="02040503050406030204" pitchFamily="18" charset="0"/>
                              <a:cs typeface="B Koodak" panose="00000700000000000000" pitchFamily="2" charset="-78"/>
                            </a:rPr>
                          </m:ctrlPr>
                        </m:radPr>
                        <m:deg/>
                        <m:e>
                          <m:r>
                            <m:rPr>
                              <m:nor/>
                            </m:rPr>
                            <a:rPr lang="fa-IR" sz="2400" b="0" i="0" dirty="0" smtClean="0">
                              <a:solidFill>
                                <a:schemeClr val="accent1">
                                  <a:lumMod val="75000"/>
                                </a:schemeClr>
                              </a:solidFill>
                              <a:latin typeface="Cambria Math" panose="02040503050406030204" pitchFamily="18" charset="0"/>
                              <a:cs typeface="B Koodak" panose="00000700000000000000" pitchFamily="2" charset="-78"/>
                            </a:rPr>
                            <m:t>4</m:t>
                          </m:r>
                        </m:e>
                      </m:rad>
                    </m:oMath>
                  </m:oMathPara>
                </a14:m>
                <a:endParaRPr lang="en-US" sz="2400" dirty="0">
                  <a:solidFill>
                    <a:schemeClr val="accent1">
                      <a:lumMod val="75000"/>
                    </a:schemeClr>
                  </a:solidFill>
                  <a:cs typeface="B Koodak" panose="00000700000000000000" pitchFamily="2" charset="-78"/>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544677" y="3091981"/>
                <a:ext cx="853247" cy="483850"/>
              </a:xfrm>
              <a:prstGeom prst="rect">
                <a:avLst/>
              </a:prstGeom>
              <a:blipFill>
                <a:blip r:embed="rId4"/>
                <a:stretch>
                  <a:fillRect/>
                </a:stretch>
              </a:blipFill>
            </p:spPr>
            <p:txBody>
              <a:bodyPr/>
              <a:lstStyle/>
              <a:p>
                <a:r>
                  <a:rPr lang="en-US">
                    <a:noFill/>
                  </a:rPr>
                  <a:t> </a:t>
                </a:r>
              </a:p>
            </p:txBody>
          </p:sp>
        </mc:Fallback>
      </mc:AlternateContent>
      <p:sp>
        <p:nvSpPr>
          <p:cNvPr id="49" name="Arc 48"/>
          <p:cNvSpPr/>
          <p:nvPr/>
        </p:nvSpPr>
        <p:spPr>
          <a:xfrm rot="17200258">
            <a:off x="5735531" y="983440"/>
            <a:ext cx="4214793" cy="5913599"/>
          </a:xfrm>
          <a:prstGeom prst="arc">
            <a:avLst>
              <a:gd name="adj1" fmla="val 16177646"/>
              <a:gd name="adj2" fmla="val 3245646"/>
            </a:avLst>
          </a:prstGeom>
          <a:ln w="28575" cap="flat" cmpd="sng" algn="ctr">
            <a:solidFill>
              <a:schemeClr val="accent6">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9930925" y="3071479"/>
                <a:ext cx="792333" cy="483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fa-IR" sz="2400" i="1" dirty="0" smtClean="0">
                              <a:solidFill>
                                <a:schemeClr val="accent6">
                                  <a:lumMod val="75000"/>
                                </a:schemeClr>
                              </a:solidFill>
                              <a:latin typeface="Cambria Math" panose="02040503050406030204" pitchFamily="18" charset="0"/>
                              <a:cs typeface="B Koodak" panose="00000700000000000000" pitchFamily="2" charset="-78"/>
                            </a:rPr>
                          </m:ctrlPr>
                        </m:radPr>
                        <m:deg/>
                        <m:e>
                          <m:r>
                            <m:rPr>
                              <m:nor/>
                            </m:rPr>
                            <a:rPr lang="fa-IR" sz="2400" b="0" i="0" dirty="0" smtClean="0">
                              <a:solidFill>
                                <a:schemeClr val="accent6">
                                  <a:lumMod val="75000"/>
                                </a:schemeClr>
                              </a:solidFill>
                              <a:latin typeface="Cambria Math" panose="02040503050406030204" pitchFamily="18" charset="0"/>
                              <a:cs typeface="B Koodak" panose="00000700000000000000" pitchFamily="2" charset="-78"/>
                            </a:rPr>
                            <m:t>49</m:t>
                          </m:r>
                        </m:e>
                      </m:rad>
                    </m:oMath>
                  </m:oMathPara>
                </a14:m>
                <a:endParaRPr lang="en-US" sz="2400" dirty="0">
                  <a:solidFill>
                    <a:schemeClr val="accent6">
                      <a:lumMod val="75000"/>
                    </a:schemeClr>
                  </a:solidFill>
                  <a:cs typeface="B Koodak" panose="00000700000000000000" pitchFamily="2" charset="-78"/>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9930925" y="3071479"/>
                <a:ext cx="792333" cy="4838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5427286" y="5220572"/>
                <a:ext cx="421910" cy="776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2</m:t>
                          </m:r>
                        </m:den>
                      </m:f>
                    </m:oMath>
                  </m:oMathPara>
                </a14:m>
                <a:endParaRPr lang="en-US" sz="2400" dirty="0"/>
              </a:p>
            </p:txBody>
          </p:sp>
        </mc:Choice>
        <mc:Fallback xmlns="">
          <p:sp>
            <p:nvSpPr>
              <p:cNvPr id="51" name="Rectangle 50"/>
              <p:cNvSpPr>
                <a:spLocks noRot="1" noChangeAspect="1" noMove="1" noResize="1" noEditPoints="1" noAdjustHandles="1" noChangeArrowheads="1" noChangeShapeType="1" noTextEdit="1"/>
              </p:cNvSpPr>
              <p:nvPr/>
            </p:nvSpPr>
            <p:spPr>
              <a:xfrm>
                <a:off x="5427286" y="5220572"/>
                <a:ext cx="421910" cy="776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5904779" y="5230046"/>
                <a:ext cx="421910" cy="768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6</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2</m:t>
                          </m:r>
                        </m:den>
                      </m:f>
                    </m:oMath>
                  </m:oMathPara>
                </a14:m>
                <a:endParaRPr lang="en-US" sz="2400" dirty="0"/>
              </a:p>
            </p:txBody>
          </p:sp>
        </mc:Choice>
        <mc:Fallback xmlns="">
          <p:sp>
            <p:nvSpPr>
              <p:cNvPr id="52" name="Rectangle 51"/>
              <p:cNvSpPr>
                <a:spLocks noRot="1" noChangeAspect="1" noMove="1" noResize="1" noEditPoints="1" noAdjustHandles="1" noChangeArrowheads="1" noChangeShapeType="1" noTextEdit="1"/>
              </p:cNvSpPr>
              <p:nvPr/>
            </p:nvSpPr>
            <p:spPr>
              <a:xfrm>
                <a:off x="5904779" y="5230046"/>
                <a:ext cx="421910" cy="7688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430133" y="5237590"/>
                <a:ext cx="421910" cy="769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8</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2</m:t>
                          </m:r>
                        </m:den>
                      </m:f>
                    </m:oMath>
                  </m:oMathPara>
                </a14:m>
                <a:endParaRPr lang="en-US" sz="2400" dirty="0"/>
              </a:p>
            </p:txBody>
          </p:sp>
        </mc:Choice>
        <mc:Fallback xmlns="">
          <p:sp>
            <p:nvSpPr>
              <p:cNvPr id="53" name="Rectangle 52"/>
              <p:cNvSpPr>
                <a:spLocks noRot="1" noChangeAspect="1" noMove="1" noResize="1" noEditPoints="1" noAdjustHandles="1" noChangeArrowheads="1" noChangeShapeType="1" noTextEdit="1"/>
              </p:cNvSpPr>
              <p:nvPr/>
            </p:nvSpPr>
            <p:spPr>
              <a:xfrm>
                <a:off x="6430133" y="5237590"/>
                <a:ext cx="421910" cy="769185"/>
              </a:xfrm>
              <a:prstGeom prst="rect">
                <a:avLst/>
              </a:prstGeom>
              <a:blipFill>
                <a:blip r:embed="rId8"/>
                <a:stretch>
                  <a:fillRect/>
                </a:stretch>
              </a:blipFill>
            </p:spPr>
            <p:txBody>
              <a:bodyPr/>
              <a:lstStyle/>
              <a:p>
                <a:r>
                  <a:rPr lang="en-US">
                    <a:noFill/>
                  </a:rPr>
                  <a:t> </a:t>
                </a:r>
              </a:p>
            </p:txBody>
          </p:sp>
        </mc:Fallback>
      </mc:AlternateContent>
      <p:sp>
        <p:nvSpPr>
          <p:cNvPr id="54" name="Arc 53"/>
          <p:cNvSpPr/>
          <p:nvPr/>
        </p:nvSpPr>
        <p:spPr>
          <a:xfrm rot="18183772">
            <a:off x="3012682" y="4438128"/>
            <a:ext cx="2802400" cy="3189989"/>
          </a:xfrm>
          <a:prstGeom prst="arc">
            <a:avLst>
              <a:gd name="adj1" fmla="val 15582493"/>
              <a:gd name="adj2" fmla="val 1090441"/>
            </a:avLst>
          </a:prstGeom>
          <a:ln w="28575" cap="flat" cmpd="sng" algn="ctr">
            <a:solidFill>
              <a:schemeClr val="accent2">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55" name="Arc 54"/>
          <p:cNvSpPr/>
          <p:nvPr/>
        </p:nvSpPr>
        <p:spPr>
          <a:xfrm rot="7133241">
            <a:off x="2989248" y="3250389"/>
            <a:ext cx="2802400" cy="3441174"/>
          </a:xfrm>
          <a:prstGeom prst="arc">
            <a:avLst>
              <a:gd name="adj1" fmla="val 16287993"/>
              <a:gd name="adj2" fmla="val 1359765"/>
            </a:avLst>
          </a:prstGeom>
          <a:ln w="28575" cap="flat" cmpd="sng" algn="ctr">
            <a:solidFill>
              <a:schemeClr val="accent2">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56" name="Arc 55"/>
          <p:cNvSpPr/>
          <p:nvPr/>
        </p:nvSpPr>
        <p:spPr>
          <a:xfrm rot="17880938">
            <a:off x="3639328" y="4464116"/>
            <a:ext cx="2997407" cy="3584459"/>
          </a:xfrm>
          <a:prstGeom prst="arc">
            <a:avLst>
              <a:gd name="adj1" fmla="val 16287993"/>
              <a:gd name="adj2" fmla="val 1535656"/>
            </a:avLst>
          </a:prstGeom>
          <a:ln w="28575" cap="flat" cmpd="sng" algn="ctr">
            <a:solidFill>
              <a:schemeClr val="accent2">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4753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out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outVertic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outVertic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outVertic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5"/>
                                        </p:tgtEl>
                                      </p:cBhvr>
                                    </p:animEffect>
                                    <p:set>
                                      <p:cBhvr>
                                        <p:cTn id="57" dur="1" fill="hold">
                                          <p:stCondLst>
                                            <p:cond delay="499"/>
                                          </p:stCondLst>
                                        </p:cTn>
                                        <p:tgtEl>
                                          <p:spTgt spid="3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dissolve">
                                      <p:cBhvr>
                                        <p:cTn id="68" dur="500"/>
                                        <p:tgtEl>
                                          <p:spTgt spid="5">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arn(outVertical)">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37"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barn(outVertic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arn(outVertical)">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37"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out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37"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outVertical)">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 calcmode="lin" valueType="num">
                                      <p:cBhvr>
                                        <p:cTn id="98" dur="500" fill="hold"/>
                                        <p:tgtEl>
                                          <p:spTgt spid="48"/>
                                        </p:tgtEl>
                                        <p:attrNameLst>
                                          <p:attrName>ppt_w</p:attrName>
                                        </p:attrNameLst>
                                      </p:cBhvr>
                                      <p:tavLst>
                                        <p:tav tm="0">
                                          <p:val>
                                            <p:fltVal val="0"/>
                                          </p:val>
                                        </p:tav>
                                        <p:tav tm="100000">
                                          <p:val>
                                            <p:strVal val="#ppt_w"/>
                                          </p:val>
                                        </p:tav>
                                      </p:tavLst>
                                    </p:anim>
                                    <p:anim calcmode="lin" valueType="num">
                                      <p:cBhvr>
                                        <p:cTn id="99" dur="500" fill="hold"/>
                                        <p:tgtEl>
                                          <p:spTgt spid="48"/>
                                        </p:tgtEl>
                                        <p:attrNameLst>
                                          <p:attrName>ppt_h</p:attrName>
                                        </p:attrNameLst>
                                      </p:cBhvr>
                                      <p:tavLst>
                                        <p:tav tm="0">
                                          <p:val>
                                            <p:fltVal val="0"/>
                                          </p:val>
                                        </p:tav>
                                        <p:tav tm="100000">
                                          <p:val>
                                            <p:strVal val="#ppt_h"/>
                                          </p:val>
                                        </p:tav>
                                      </p:tavLst>
                                    </p:anim>
                                    <p:animEffect transition="in" filter="fade">
                                      <p:cBhvr>
                                        <p:cTn id="100" dur="500"/>
                                        <p:tgtEl>
                                          <p:spTgt spid="48"/>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37" fill="hold" grpId="0"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barn(outVertical)">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43"/>
                                        </p:tgtEl>
                                      </p:cBhvr>
                                    </p:animEffect>
                                    <p:set>
                                      <p:cBhvr>
                                        <p:cTn id="117" dur="1" fill="hold">
                                          <p:stCondLst>
                                            <p:cond delay="499"/>
                                          </p:stCondLst>
                                        </p:cTn>
                                        <p:tgtEl>
                                          <p:spTgt spid="4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44"/>
                                        </p:tgtEl>
                                      </p:cBhvr>
                                    </p:animEffect>
                                    <p:set>
                                      <p:cBhvr>
                                        <p:cTn id="120" dur="1" fill="hold">
                                          <p:stCondLst>
                                            <p:cond delay="499"/>
                                          </p:stCondLst>
                                        </p:cTn>
                                        <p:tgtEl>
                                          <p:spTgt spid="44"/>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45"/>
                                        </p:tgtEl>
                                      </p:cBhvr>
                                    </p:animEffect>
                                    <p:set>
                                      <p:cBhvr>
                                        <p:cTn id="123" dur="1" fill="hold">
                                          <p:stCondLst>
                                            <p:cond delay="499"/>
                                          </p:stCondLst>
                                        </p:cTn>
                                        <p:tgtEl>
                                          <p:spTgt spid="45"/>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46"/>
                                        </p:tgtEl>
                                      </p:cBhvr>
                                    </p:animEffect>
                                    <p:set>
                                      <p:cBhvr>
                                        <p:cTn id="126" dur="1" fill="hold">
                                          <p:stCondLst>
                                            <p:cond delay="499"/>
                                          </p:stCondLst>
                                        </p:cTn>
                                        <p:tgtEl>
                                          <p:spTgt spid="46"/>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47"/>
                                        </p:tgtEl>
                                      </p:cBhvr>
                                    </p:animEffect>
                                    <p:set>
                                      <p:cBhvr>
                                        <p:cTn id="129" dur="1" fill="hold">
                                          <p:stCondLst>
                                            <p:cond delay="499"/>
                                          </p:stCondLst>
                                        </p:cTn>
                                        <p:tgtEl>
                                          <p:spTgt spid="47"/>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49"/>
                                        </p:tgtEl>
                                      </p:cBhvr>
                                    </p:animEffect>
                                    <p:set>
                                      <p:cBhvr>
                                        <p:cTn id="132" dur="1" fill="hold">
                                          <p:stCondLst>
                                            <p:cond delay="499"/>
                                          </p:stCondLst>
                                        </p:cTn>
                                        <p:tgtEl>
                                          <p:spTgt spid="4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dissolve">
                                      <p:cBhvr>
                                        <p:cTn id="137" dur="500"/>
                                        <p:tgtEl>
                                          <p:spTgt spid="8"/>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fade">
                                      <p:cBhvr>
                                        <p:cTn id="142" dur="1000"/>
                                        <p:tgtEl>
                                          <p:spTgt spid="18"/>
                                        </p:tgtEl>
                                      </p:cBhvr>
                                    </p:animEffect>
                                    <p:anim calcmode="lin" valueType="num">
                                      <p:cBhvr>
                                        <p:cTn id="143" dur="1000" fill="hold"/>
                                        <p:tgtEl>
                                          <p:spTgt spid="18"/>
                                        </p:tgtEl>
                                        <p:attrNameLst>
                                          <p:attrName>ppt_x</p:attrName>
                                        </p:attrNameLst>
                                      </p:cBhvr>
                                      <p:tavLst>
                                        <p:tav tm="0">
                                          <p:val>
                                            <p:strVal val="#ppt_x"/>
                                          </p:val>
                                        </p:tav>
                                        <p:tav tm="100000">
                                          <p:val>
                                            <p:strVal val="#ppt_x"/>
                                          </p:val>
                                        </p:tav>
                                      </p:tavLst>
                                    </p:anim>
                                    <p:anim calcmode="lin" valueType="num">
                                      <p:cBhvr>
                                        <p:cTn id="1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wipe(left)">
                                      <p:cBhvr>
                                        <p:cTn id="149" dur="500"/>
                                        <p:tgtEl>
                                          <p:spTgt spid="21"/>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37" fill="hold" grpId="0" nodeType="clickEffect">
                                  <p:stCondLst>
                                    <p:cond delay="0"/>
                                  </p:stCondLst>
                                  <p:childTnLst>
                                    <p:set>
                                      <p:cBhvr>
                                        <p:cTn id="153" dur="1" fill="hold">
                                          <p:stCondLst>
                                            <p:cond delay="0"/>
                                          </p:stCondLst>
                                        </p:cTn>
                                        <p:tgtEl>
                                          <p:spTgt spid="54"/>
                                        </p:tgtEl>
                                        <p:attrNameLst>
                                          <p:attrName>style.visibility</p:attrName>
                                        </p:attrNameLst>
                                      </p:cBhvr>
                                      <p:to>
                                        <p:strVal val="visible"/>
                                      </p:to>
                                    </p:set>
                                    <p:animEffect transition="in" filter="barn(outVertical)">
                                      <p:cBhvr>
                                        <p:cTn id="154" dur="500"/>
                                        <p:tgtEl>
                                          <p:spTgt spid="54"/>
                                        </p:tgtEl>
                                      </p:cBhvr>
                                    </p:animEffect>
                                  </p:childTnLst>
                                </p:cTn>
                              </p:par>
                              <p:par>
                                <p:cTn id="155" presetID="16" presetClass="entr" presetSubtype="37" fill="hold" grpId="0" nodeType="withEffect">
                                  <p:stCondLst>
                                    <p:cond delay="0"/>
                                  </p:stCondLst>
                                  <p:childTnLst>
                                    <p:set>
                                      <p:cBhvr>
                                        <p:cTn id="156" dur="1" fill="hold">
                                          <p:stCondLst>
                                            <p:cond delay="0"/>
                                          </p:stCondLst>
                                        </p:cTn>
                                        <p:tgtEl>
                                          <p:spTgt spid="51"/>
                                        </p:tgtEl>
                                        <p:attrNameLst>
                                          <p:attrName>style.visibility</p:attrName>
                                        </p:attrNameLst>
                                      </p:cBhvr>
                                      <p:to>
                                        <p:strVal val="visible"/>
                                      </p:to>
                                    </p:set>
                                    <p:animEffect transition="in" filter="barn(outVertical)">
                                      <p:cBhvr>
                                        <p:cTn id="157" dur="500"/>
                                        <p:tgtEl>
                                          <p:spTgt spid="51"/>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37" fill="hold" grpId="0" nodeType="click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barn(outVertical)">
                                      <p:cBhvr>
                                        <p:cTn id="162" dur="500"/>
                                        <p:tgtEl>
                                          <p:spTgt spid="55"/>
                                        </p:tgtEl>
                                      </p:cBhvr>
                                    </p:animEffect>
                                  </p:childTnLst>
                                </p:cTn>
                              </p:par>
                              <p:par>
                                <p:cTn id="163" presetID="10" presetClass="exit" presetSubtype="0" fill="hold" grpId="1" nodeType="withEffect">
                                  <p:stCondLst>
                                    <p:cond delay="0"/>
                                  </p:stCondLst>
                                  <p:childTnLst>
                                    <p:animEffect transition="out" filter="fade">
                                      <p:cBhvr>
                                        <p:cTn id="164" dur="500"/>
                                        <p:tgtEl>
                                          <p:spTgt spid="54"/>
                                        </p:tgtEl>
                                      </p:cBhvr>
                                    </p:animEffect>
                                    <p:set>
                                      <p:cBhvr>
                                        <p:cTn id="165" dur="1" fill="hold">
                                          <p:stCondLst>
                                            <p:cond delay="499"/>
                                          </p:stCondLst>
                                        </p:cTn>
                                        <p:tgtEl>
                                          <p:spTgt spid="54"/>
                                        </p:tgtEl>
                                        <p:attrNameLst>
                                          <p:attrName>style.visibility</p:attrName>
                                        </p:attrNameLst>
                                      </p:cBhvr>
                                      <p:to>
                                        <p:strVal val="hidden"/>
                                      </p:to>
                                    </p:set>
                                  </p:childTnLst>
                                </p:cTn>
                              </p:par>
                              <p:par>
                                <p:cTn id="166" presetID="16" presetClass="entr" presetSubtype="37" fill="hold" grpId="0" nodeType="withEffect">
                                  <p:stCondLst>
                                    <p:cond delay="0"/>
                                  </p:stCondLst>
                                  <p:childTnLst>
                                    <p:set>
                                      <p:cBhvr>
                                        <p:cTn id="167" dur="1" fill="hold">
                                          <p:stCondLst>
                                            <p:cond delay="0"/>
                                          </p:stCondLst>
                                        </p:cTn>
                                        <p:tgtEl>
                                          <p:spTgt spid="52"/>
                                        </p:tgtEl>
                                        <p:attrNameLst>
                                          <p:attrName>style.visibility</p:attrName>
                                        </p:attrNameLst>
                                      </p:cBhvr>
                                      <p:to>
                                        <p:strVal val="visible"/>
                                      </p:to>
                                    </p:set>
                                    <p:animEffect transition="in" filter="barn(outVertical)">
                                      <p:cBhvr>
                                        <p:cTn id="168" dur="500"/>
                                        <p:tgtEl>
                                          <p:spTgt spid="52"/>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37" fill="hold" grpId="0" nodeType="click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barn(outVertical)">
                                      <p:cBhvr>
                                        <p:cTn id="173" dur="500"/>
                                        <p:tgtEl>
                                          <p:spTgt spid="56"/>
                                        </p:tgtEl>
                                      </p:cBhvr>
                                    </p:animEffect>
                                  </p:childTnLst>
                                </p:cTn>
                              </p:par>
                              <p:par>
                                <p:cTn id="174" presetID="16" presetClass="entr" presetSubtype="37" fill="hold" grpId="0" nodeType="withEffect">
                                  <p:stCondLst>
                                    <p:cond delay="0"/>
                                  </p:stCondLst>
                                  <p:childTnLst>
                                    <p:set>
                                      <p:cBhvr>
                                        <p:cTn id="175" dur="1" fill="hold">
                                          <p:stCondLst>
                                            <p:cond delay="0"/>
                                          </p:stCondLst>
                                        </p:cTn>
                                        <p:tgtEl>
                                          <p:spTgt spid="53"/>
                                        </p:tgtEl>
                                        <p:attrNameLst>
                                          <p:attrName>style.visibility</p:attrName>
                                        </p:attrNameLst>
                                      </p:cBhvr>
                                      <p:to>
                                        <p:strVal val="visible"/>
                                      </p:to>
                                    </p:set>
                                    <p:animEffect transition="in" filter="barn(outVertical)">
                                      <p:cBhvr>
                                        <p:cTn id="176" dur="500"/>
                                        <p:tgtEl>
                                          <p:spTgt spid="53"/>
                                        </p:tgtEl>
                                      </p:cBhvr>
                                    </p:animEffect>
                                  </p:childTnLst>
                                </p:cTn>
                              </p:par>
                              <p:par>
                                <p:cTn id="177" presetID="10" presetClass="exit" presetSubtype="0" fill="hold" grpId="1" nodeType="withEffect">
                                  <p:stCondLst>
                                    <p:cond delay="0"/>
                                  </p:stCondLst>
                                  <p:childTnLst>
                                    <p:animEffect transition="out" filter="fade">
                                      <p:cBhvr>
                                        <p:cTn id="178" dur="500"/>
                                        <p:tgtEl>
                                          <p:spTgt spid="55"/>
                                        </p:tgtEl>
                                      </p:cBhvr>
                                    </p:animEffect>
                                    <p:set>
                                      <p:cBhvr>
                                        <p:cTn id="179" dur="1" fill="hold">
                                          <p:stCondLst>
                                            <p:cond delay="499"/>
                                          </p:stCondLst>
                                        </p:cTn>
                                        <p:tgtEl>
                                          <p:spTgt spid="55"/>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56"/>
                                        </p:tgtEl>
                                      </p:cBhvr>
                                    </p:animEffect>
                                    <p:set>
                                      <p:cBhvr>
                                        <p:cTn id="184"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1" grpId="0"/>
      <p:bldP spid="35" grpId="0" animBg="1"/>
      <p:bldP spid="35" grpId="1" animBg="1"/>
      <p:bldP spid="36" grpId="0" animBg="1"/>
      <p:bldP spid="36" grpId="1" animBg="1"/>
      <p:bldP spid="37" grpId="0" animBg="1"/>
      <p:bldP spid="37" grpId="1" animBg="1"/>
      <p:bldP spid="38" grpId="0" animBg="1"/>
      <p:bldP spid="38" grpId="1" animBg="1"/>
      <p:bldP spid="39" grpId="0"/>
      <p:bldP spid="40" grpId="0" animBg="1"/>
      <p:bldP spid="40" grpId="1" animBg="1"/>
      <p:bldP spid="42" grpId="0"/>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p:bldP spid="49" grpId="0" animBg="1"/>
      <p:bldP spid="49" grpId="1" animBg="1"/>
      <p:bldP spid="50" grpId="0"/>
      <p:bldP spid="51" grpId="0"/>
      <p:bldP spid="52" grpId="0"/>
      <p:bldP spid="53" grpId="0"/>
      <p:bldP spid="54" grpId="0" animBg="1"/>
      <p:bldP spid="54" grpId="1" animBg="1"/>
      <p:bldP spid="55" grpId="0" animBg="1"/>
      <p:bldP spid="55" grpId="1" animBg="1"/>
      <p:bldP spid="56" grpId="0" animBg="1"/>
      <p:bldP spid="5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9724" y="1919714"/>
            <a:ext cx="9010185" cy="400110"/>
          </a:xfrm>
          <a:prstGeom prst="rect">
            <a:avLst/>
          </a:prstGeom>
          <a:noFill/>
        </p:spPr>
        <p:txBody>
          <a:bodyPr wrap="square" rtlCol="1">
            <a:spAutoFit/>
          </a:bodyPr>
          <a:lstStyle/>
          <a:p>
            <a:pPr algn="r" rtl="1"/>
            <a:r>
              <a:rPr lang="fa-IR" sz="2000" dirty="0">
                <a:cs typeface="B Koodak" panose="00000700000000000000" pitchFamily="2" charset="-78"/>
              </a:rPr>
              <a:t>مجموعه عددهای جدول فعالیت قبل را</a:t>
            </a:r>
            <a:r>
              <a:rPr lang="en-US" sz="2000" dirty="0">
                <a:cs typeface="B Koodak" panose="00000700000000000000" pitchFamily="2" charset="-78"/>
              </a:rPr>
              <a:t>D</a:t>
            </a:r>
            <a:r>
              <a:rPr lang="fa-IR" sz="2000" dirty="0">
                <a:cs typeface="B Koodak" panose="00000700000000000000" pitchFamily="2" charset="-78"/>
              </a:rPr>
              <a:t>بنامید.سپس عضوهای مجموعه</a:t>
            </a:r>
            <a:r>
              <a:rPr lang="en-US" sz="2000" dirty="0">
                <a:cs typeface="B Koodak" panose="00000700000000000000" pitchFamily="2" charset="-78"/>
              </a:rPr>
              <a:t>D</a:t>
            </a:r>
            <a:r>
              <a:rPr lang="fa-IR" sz="2000" dirty="0">
                <a:cs typeface="B Koodak" panose="00000700000000000000" pitchFamily="2" charset="-78"/>
              </a:rPr>
              <a:t>رادر نمودار ون روبرو بنویسید.</a:t>
            </a:r>
          </a:p>
        </p:txBody>
      </p:sp>
      <p:sp>
        <p:nvSpPr>
          <p:cNvPr id="7" name="Oval 6"/>
          <p:cNvSpPr/>
          <p:nvPr/>
        </p:nvSpPr>
        <p:spPr>
          <a:xfrm>
            <a:off x="683151" y="2288895"/>
            <a:ext cx="1860395" cy="1750740"/>
          </a:xfrm>
          <a:prstGeom prst="ellipse">
            <a:avLst/>
          </a:prstGeom>
          <a:solidFill>
            <a:schemeClr val="accent2">
              <a:lumMod val="60000"/>
              <a:lumOff val="40000"/>
              <a:alpha val="3000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rtlCol="1" anchor="ctr"/>
          <a:lstStyle/>
          <a:p>
            <a:pPr algn="ctr"/>
            <a:r>
              <a:rPr lang="fa-IR" sz="2000" dirty="0">
                <a:solidFill>
                  <a:schemeClr val="accent5">
                    <a:lumMod val="50000"/>
                  </a:schemeClr>
                </a:solidFill>
                <a:latin typeface="Arial Narrow" panose="020B0606020202030204" pitchFamily="34" charset="0"/>
                <a:cs typeface="B Koodak" panose="00000700000000000000" pitchFamily="2" charset="-78"/>
              </a:rPr>
              <a:t>10</a:t>
            </a:r>
          </a:p>
          <a:p>
            <a:pPr algn="ctr"/>
            <a:r>
              <a:rPr lang="fa-IR" sz="2000" dirty="0">
                <a:solidFill>
                  <a:schemeClr val="accent5">
                    <a:lumMod val="50000"/>
                  </a:schemeClr>
                </a:solidFill>
                <a:latin typeface="Arial Narrow" panose="020B0606020202030204" pitchFamily="34" charset="0"/>
                <a:cs typeface="B Koodak" panose="00000700000000000000" pitchFamily="2" charset="-78"/>
              </a:rPr>
              <a:t>6    18   12    10-</a:t>
            </a:r>
          </a:p>
          <a:p>
            <a:pPr algn="ctr"/>
            <a:r>
              <a:rPr lang="fa-IR" sz="2000" dirty="0">
                <a:solidFill>
                  <a:schemeClr val="accent5">
                    <a:lumMod val="50000"/>
                  </a:schemeClr>
                </a:solidFill>
                <a:latin typeface="Arial Narrow" panose="020B0606020202030204" pitchFamily="34" charset="0"/>
                <a:cs typeface="B Koodak" panose="00000700000000000000" pitchFamily="2" charset="-78"/>
              </a:rPr>
              <a:t>4-       4   </a:t>
            </a:r>
          </a:p>
          <a:p>
            <a:pPr algn="ctr"/>
            <a:r>
              <a:rPr lang="fa-IR" sz="2000" dirty="0">
                <a:solidFill>
                  <a:schemeClr val="accent5">
                    <a:lumMod val="50000"/>
                  </a:schemeClr>
                </a:solidFill>
                <a:latin typeface="Arial Narrow" panose="020B0606020202030204" pitchFamily="34" charset="0"/>
                <a:cs typeface="B Koodak" panose="00000700000000000000" pitchFamily="2" charset="-78"/>
              </a:rPr>
              <a:t>2    2-  </a:t>
            </a:r>
          </a:p>
        </p:txBody>
      </p:sp>
      <p:sp>
        <p:nvSpPr>
          <p:cNvPr id="8" name="TextBox 7"/>
          <p:cNvSpPr txBox="1"/>
          <p:nvPr/>
        </p:nvSpPr>
        <p:spPr>
          <a:xfrm>
            <a:off x="605092" y="2288895"/>
            <a:ext cx="457200" cy="461665"/>
          </a:xfrm>
          <a:prstGeom prst="rect">
            <a:avLst/>
          </a:prstGeom>
          <a:noFill/>
        </p:spPr>
        <p:txBody>
          <a:bodyPr wrap="square" rtlCol="1">
            <a:spAutoFit/>
          </a:bodyPr>
          <a:lstStyle/>
          <a:p>
            <a:r>
              <a:rPr lang="en-US" sz="2400" dirty="0">
                <a:solidFill>
                  <a:schemeClr val="accent2">
                    <a:lumMod val="75000"/>
                  </a:schemeClr>
                </a:solidFill>
              </a:rPr>
              <a:t>D</a:t>
            </a:r>
            <a:endParaRPr lang="fa-IR" sz="2400" dirty="0">
              <a:solidFill>
                <a:schemeClr val="accent2">
                  <a:lumMod val="75000"/>
                </a:schemeClr>
              </a:solidFill>
            </a:endParaRPr>
          </a:p>
        </p:txBody>
      </p:sp>
      <p:sp>
        <p:nvSpPr>
          <p:cNvPr id="9" name="TextBox 8"/>
          <p:cNvSpPr txBox="1"/>
          <p:nvPr/>
        </p:nvSpPr>
        <p:spPr>
          <a:xfrm>
            <a:off x="3087215" y="4206240"/>
            <a:ext cx="8655205" cy="2185214"/>
          </a:xfrm>
          <a:prstGeom prst="rect">
            <a:avLst/>
          </a:prstGeom>
          <a:noFill/>
        </p:spPr>
        <p:txBody>
          <a:bodyPr wrap="square" rtlCol="1">
            <a:spAutoFit/>
          </a:bodyPr>
          <a:lstStyle/>
          <a:p>
            <a:pPr algn="r" rtl="1"/>
            <a:r>
              <a:rPr lang="fa-IR" sz="2000" dirty="0">
                <a:cs typeface="B Koodak" panose="00000700000000000000" pitchFamily="2" charset="-78"/>
              </a:rPr>
              <a:t>درنمودار بالا عضوهایی را که بر 3بخش پذیر است،با یک منحنی بسته مشخص کنید و </a:t>
            </a:r>
            <a:r>
              <a:rPr lang="en-US" sz="2000" dirty="0">
                <a:cs typeface="B Koodak" panose="00000700000000000000" pitchFamily="2" charset="-78"/>
              </a:rPr>
              <a:t>B</a:t>
            </a:r>
            <a:r>
              <a:rPr lang="fa-IR" sz="2000" dirty="0">
                <a:cs typeface="B Koodak" panose="00000700000000000000" pitchFamily="2" charset="-78"/>
              </a:rPr>
              <a:t>بنامید.</a:t>
            </a:r>
          </a:p>
          <a:p>
            <a:pPr algn="r" rtl="1"/>
            <a:endParaRPr lang="fa-IR" sz="2000" dirty="0">
              <a:cs typeface="B Koodak" panose="00000700000000000000" pitchFamily="2" charset="-78"/>
            </a:endParaRPr>
          </a:p>
          <a:p>
            <a:pPr algn="r" rtl="1"/>
            <a:endParaRPr lang="fa-IR" dirty="0"/>
          </a:p>
          <a:p>
            <a:pPr algn="r" rtl="1"/>
            <a:r>
              <a:rPr lang="fa-IR" sz="2000" dirty="0">
                <a:cs typeface="B Koodak" panose="00000700000000000000" pitchFamily="2" charset="-78"/>
              </a:rPr>
              <a:t>مجموعه</a:t>
            </a:r>
            <a:r>
              <a:rPr lang="en-US" sz="2000" dirty="0">
                <a:cs typeface="B Koodak" panose="00000700000000000000" pitchFamily="2" charset="-78"/>
              </a:rPr>
              <a:t>B</a:t>
            </a:r>
            <a:r>
              <a:rPr lang="fa-IR" sz="2000" dirty="0">
                <a:cs typeface="B Koodak" panose="00000700000000000000" pitchFamily="2" charset="-78"/>
              </a:rPr>
              <a:t>را بنویسید.آیا هرعضو</a:t>
            </a:r>
            <a:r>
              <a:rPr lang="en-US" sz="2000" dirty="0">
                <a:cs typeface="B Koodak" panose="00000700000000000000" pitchFamily="2" charset="-78"/>
              </a:rPr>
              <a:t>B</a:t>
            </a:r>
            <a:r>
              <a:rPr lang="fa-IR" sz="2000" dirty="0">
                <a:cs typeface="B Koodak" panose="00000700000000000000" pitchFamily="2" charset="-78"/>
              </a:rPr>
              <a:t>عضوی از </a:t>
            </a:r>
            <a:r>
              <a:rPr lang="en-US" sz="2000" dirty="0">
                <a:cs typeface="B Koodak" panose="00000700000000000000" pitchFamily="2" charset="-78"/>
              </a:rPr>
              <a:t>D</a:t>
            </a:r>
            <a:r>
              <a:rPr lang="fa-IR" sz="2000" dirty="0">
                <a:cs typeface="B Koodak" panose="00000700000000000000" pitchFamily="2" charset="-78"/>
              </a:rPr>
              <a:t>نیز هست؟</a:t>
            </a:r>
          </a:p>
          <a:p>
            <a:pPr algn="r" rtl="1"/>
            <a:endParaRPr lang="fa-IR" sz="2000" dirty="0">
              <a:cs typeface="B Koodak" panose="00000700000000000000" pitchFamily="2" charset="-78"/>
            </a:endParaRPr>
          </a:p>
          <a:p>
            <a:pPr algn="r" rtl="1"/>
            <a:endParaRPr lang="fa-IR" dirty="0"/>
          </a:p>
          <a:p>
            <a:pPr algn="r" rtl="1"/>
            <a:r>
              <a:rPr lang="fa-IR" sz="2000" dirty="0">
                <a:cs typeface="B Koodak" panose="00000700000000000000" pitchFamily="2" charset="-78"/>
              </a:rPr>
              <a:t>درمجموعه</a:t>
            </a:r>
            <a:r>
              <a:rPr lang="en-US" sz="2000" dirty="0">
                <a:cs typeface="B Koodak" panose="00000700000000000000" pitchFamily="2" charset="-78"/>
              </a:rPr>
              <a:t>D</a:t>
            </a:r>
            <a:r>
              <a:rPr lang="fa-IR" sz="2000" dirty="0">
                <a:cs typeface="B Koodak" panose="00000700000000000000" pitchFamily="2" charset="-78"/>
              </a:rPr>
              <a:t>،عددهای زوج را مشخص کنید و آن را</a:t>
            </a:r>
            <a:r>
              <a:rPr lang="en-US" sz="2000" dirty="0">
                <a:cs typeface="B Koodak" panose="00000700000000000000" pitchFamily="2" charset="-78"/>
              </a:rPr>
              <a:t>C</a:t>
            </a:r>
            <a:r>
              <a:rPr lang="fa-IR" sz="2000" dirty="0">
                <a:cs typeface="B Koodak" panose="00000700000000000000" pitchFamily="2" charset="-78"/>
              </a:rPr>
              <a:t>بنامید.آیا</a:t>
            </a:r>
            <a:r>
              <a:rPr lang="en-US" sz="2000" dirty="0">
                <a:cs typeface="B Koodak" panose="00000700000000000000" pitchFamily="2" charset="-78"/>
              </a:rPr>
              <a:t>D=C?</a:t>
            </a:r>
            <a:endParaRPr lang="fa-IR" sz="2000" dirty="0">
              <a:cs typeface="B Koodak" panose="00000700000000000000" pitchFamily="2" charset="-78"/>
            </a:endParaRPr>
          </a:p>
        </p:txBody>
      </p:sp>
      <p:sp>
        <p:nvSpPr>
          <p:cNvPr id="3" name="Oval 2"/>
          <p:cNvSpPr/>
          <p:nvPr/>
        </p:nvSpPr>
        <p:spPr>
          <a:xfrm>
            <a:off x="948922" y="2658227"/>
            <a:ext cx="1282390" cy="366648"/>
          </a:xfrm>
          <a:prstGeom prst="ellipse">
            <a:avLst/>
          </a:prstGeom>
          <a:solidFill>
            <a:schemeClr val="lt1">
              <a:alpha val="21000"/>
            </a:schemeClr>
          </a:solidFill>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0" name="TextBox 9"/>
          <p:cNvSpPr txBox="1"/>
          <p:nvPr/>
        </p:nvSpPr>
        <p:spPr>
          <a:xfrm>
            <a:off x="1962707" y="2408747"/>
            <a:ext cx="308610" cy="369332"/>
          </a:xfrm>
          <a:prstGeom prst="rect">
            <a:avLst/>
          </a:prstGeom>
          <a:noFill/>
        </p:spPr>
        <p:txBody>
          <a:bodyPr wrap="square" rtlCol="1">
            <a:spAutoFit/>
          </a:bodyPr>
          <a:lstStyle/>
          <a:p>
            <a:r>
              <a:rPr lang="en-US" dirty="0"/>
              <a:t>B</a:t>
            </a:r>
            <a:endParaRPr lang="fa-IR" dirty="0"/>
          </a:p>
        </p:txBody>
      </p:sp>
      <p:sp>
        <p:nvSpPr>
          <p:cNvPr id="11" name="TextBox 10"/>
          <p:cNvSpPr txBox="1"/>
          <p:nvPr/>
        </p:nvSpPr>
        <p:spPr>
          <a:xfrm>
            <a:off x="4438046" y="5098792"/>
            <a:ext cx="2499964"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{6،8،12}=</a:t>
            </a:r>
            <a:r>
              <a:rPr lang="en-US" sz="2000" dirty="0">
                <a:solidFill>
                  <a:schemeClr val="accent2">
                    <a:lumMod val="75000"/>
                  </a:schemeClr>
                </a:solidFill>
                <a:cs typeface="B Koodak" panose="00000700000000000000" pitchFamily="2" charset="-78"/>
              </a:rPr>
              <a:t>B</a:t>
            </a:r>
            <a:endParaRPr lang="fa-IR" sz="2000" dirty="0">
              <a:solidFill>
                <a:schemeClr val="accent2">
                  <a:lumMod val="75000"/>
                </a:schemeClr>
              </a:solidFill>
              <a:cs typeface="B Koodak" panose="00000700000000000000" pitchFamily="2" charset="-78"/>
            </a:endParaRPr>
          </a:p>
        </p:txBody>
      </p:sp>
      <p:sp>
        <p:nvSpPr>
          <p:cNvPr id="12" name="TextBox 11"/>
          <p:cNvSpPr txBox="1"/>
          <p:nvPr/>
        </p:nvSpPr>
        <p:spPr>
          <a:xfrm>
            <a:off x="4705117" y="5098792"/>
            <a:ext cx="558955"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بله</a:t>
            </a:r>
          </a:p>
        </p:txBody>
      </p:sp>
      <p:sp>
        <p:nvSpPr>
          <p:cNvPr id="13" name="TextBox 12"/>
          <p:cNvSpPr txBox="1"/>
          <p:nvPr/>
        </p:nvSpPr>
        <p:spPr>
          <a:xfrm>
            <a:off x="2272061" y="5991344"/>
            <a:ext cx="3669030"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{10،12،18،6،10-،4،4-،2،2-}=</a:t>
            </a:r>
            <a:r>
              <a:rPr lang="en-US" sz="2000" dirty="0">
                <a:solidFill>
                  <a:schemeClr val="accent2">
                    <a:lumMod val="75000"/>
                  </a:schemeClr>
                </a:solidFill>
                <a:cs typeface="B Koodak" panose="00000700000000000000" pitchFamily="2" charset="-78"/>
              </a:rPr>
              <a:t>C</a:t>
            </a:r>
            <a:endParaRPr lang="fa-IR" sz="2000" dirty="0">
              <a:solidFill>
                <a:schemeClr val="accent2">
                  <a:lumMod val="75000"/>
                </a:schemeClr>
              </a:solidFill>
              <a:cs typeface="B Koodak" panose="00000700000000000000" pitchFamily="2" charset="-78"/>
            </a:endParaRPr>
          </a:p>
        </p:txBody>
      </p:sp>
      <p:sp>
        <p:nvSpPr>
          <p:cNvPr id="14" name="TextBox 13"/>
          <p:cNvSpPr txBox="1"/>
          <p:nvPr/>
        </p:nvSpPr>
        <p:spPr>
          <a:xfrm>
            <a:off x="2000575" y="5991344"/>
            <a:ext cx="542971"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بله</a:t>
            </a:r>
          </a:p>
        </p:txBody>
      </p:sp>
      <p:pic>
        <p:nvPicPr>
          <p:cNvPr id="15" name="Picture 14"/>
          <p:cNvPicPr>
            <a:picLocks noChangeAspect="1"/>
          </p:cNvPicPr>
          <p:nvPr/>
        </p:nvPicPr>
        <p:blipFill>
          <a:blip r:embed="rId2">
            <a:grayscl/>
          </a:blip>
          <a:stretch>
            <a:fillRect/>
          </a:stretch>
        </p:blipFill>
        <p:spPr>
          <a:xfrm>
            <a:off x="9881652" y="2514401"/>
            <a:ext cx="1458665" cy="1364061"/>
          </a:xfrm>
          <a:prstGeom prst="rect">
            <a:avLst/>
          </a:prstGeom>
        </p:spPr>
      </p:pic>
      <p:sp>
        <p:nvSpPr>
          <p:cNvPr id="17" name="Title 1"/>
          <p:cNvSpPr txBox="1">
            <a:spLocks/>
          </p:cNvSpPr>
          <p:nvPr/>
        </p:nvSpPr>
        <p:spPr>
          <a:xfrm>
            <a:off x="7142921" y="131173"/>
            <a:ext cx="2938221" cy="1229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dirty="0">
                <a:solidFill>
                  <a:schemeClr val="accent2">
                    <a:lumMod val="75000"/>
                  </a:schemeClr>
                </a:solidFill>
                <a:latin typeface="IRAban" panose="02000503000000020002" pitchFamily="2" charset="-78"/>
                <a:cs typeface="IRAban" panose="02000503000000020002" pitchFamily="2" charset="-78"/>
              </a:rPr>
              <a:t>زیر مجموعه</a:t>
            </a:r>
          </a:p>
        </p:txBody>
      </p:sp>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22727" b="42467"/>
          <a:stretch/>
        </p:blipFill>
        <p:spPr>
          <a:xfrm>
            <a:off x="9802257" y="413221"/>
            <a:ext cx="2389743" cy="665404"/>
          </a:xfrm>
          <a:prstGeom prst="rect">
            <a:avLst/>
          </a:prstGeom>
        </p:spPr>
      </p:pic>
      <p:grpSp>
        <p:nvGrpSpPr>
          <p:cNvPr id="21" name="Group 20"/>
          <p:cNvGrpSpPr/>
          <p:nvPr/>
        </p:nvGrpSpPr>
        <p:grpSpPr>
          <a:xfrm>
            <a:off x="5364730" y="1334372"/>
            <a:ext cx="6494602" cy="461665"/>
            <a:chOff x="4506990" y="4075831"/>
            <a:chExt cx="6494602" cy="461665"/>
          </a:xfrm>
        </p:grpSpPr>
        <p:sp>
          <p:nvSpPr>
            <p:cNvPr id="22" name="TextBox 21"/>
            <p:cNvSpPr txBox="1"/>
            <p:nvPr/>
          </p:nvSpPr>
          <p:spPr>
            <a:xfrm>
              <a:off x="9569955" y="407583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23" name="Straight Connector 22"/>
            <p:cNvCxnSpPr/>
            <p:nvPr/>
          </p:nvCxnSpPr>
          <p:spPr>
            <a:xfrm flipV="1">
              <a:off x="4506990" y="4306511"/>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530271" y="3032199"/>
            <a:ext cx="4580059"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{18، 12، 10، 6، 4، 2، 2-، 4-، 10-}=</a:t>
            </a:r>
            <a:r>
              <a:rPr lang="en-US" sz="2400" dirty="0">
                <a:solidFill>
                  <a:schemeClr val="accent2">
                    <a:lumMod val="75000"/>
                  </a:schemeClr>
                </a:solidFill>
                <a:cs typeface="B Koodak" panose="00000700000000000000" pitchFamily="2" charset="-78"/>
              </a:rPr>
              <a:t>D</a:t>
            </a:r>
            <a:endParaRPr lang="fa-IR" sz="2400" dirty="0">
              <a:solidFill>
                <a:schemeClr val="accent2">
                  <a:lumMod val="75000"/>
                </a:schemeClr>
              </a:solidFill>
              <a:cs typeface="B Koodak" panose="00000700000000000000" pitchFamily="2" charset="-78"/>
            </a:endParaRPr>
          </a:p>
        </p:txBody>
      </p:sp>
    </p:spTree>
    <p:extLst>
      <p:ext uri="{BB962C8B-B14F-4D97-AF65-F5344CB8AC3E}">
        <p14:creationId xmlns:p14="http://schemas.microsoft.com/office/powerpoint/2010/main" val="18931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p:cTn id="2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7">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p:cTn id="2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down)">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2000"/>
                                        <p:tgtEl>
                                          <p:spTgt spid="3"/>
                                        </p:tgtEl>
                                      </p:cBhvr>
                                    </p:animEffect>
                                  </p:childTnLst>
                                </p:cTn>
                              </p:par>
                              <p:par>
                                <p:cTn id="42" presetID="53" presetClass="entr" presetSubtype="16" fill="hold"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p:cTn id="4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Effect transition="in" filter="randombar(horizontal)">
                                      <p:cBhvr>
                                        <p:cTn id="51" dur="500"/>
                                        <p:tgtEl>
                                          <p:spTgt spid="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fade">
                                      <p:cBhvr>
                                        <p:cTn id="56" dur="1000"/>
                                        <p:tgtEl>
                                          <p:spTgt spid="11">
                                            <p:txEl>
                                              <p:pRg st="0" end="0"/>
                                            </p:txEl>
                                          </p:spTgt>
                                        </p:tgtEl>
                                      </p:cBhvr>
                                    </p:animEffect>
                                    <p:anim calcmode="lin" valueType="num">
                                      <p:cBhvr>
                                        <p:cTn id="5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9">
                                            <p:txEl>
                                              <p:pRg st="6" end="6"/>
                                            </p:txEl>
                                          </p:spTgt>
                                        </p:tgtEl>
                                        <p:attrNameLst>
                                          <p:attrName>style.visibility</p:attrName>
                                        </p:attrNameLst>
                                      </p:cBhvr>
                                      <p:to>
                                        <p:strVal val="visible"/>
                                      </p:to>
                                    </p:set>
                                    <p:animEffect transition="in" filter="randombar(horizontal)">
                                      <p:cBhvr>
                                        <p:cTn id="70" dur="500"/>
                                        <p:tgtEl>
                                          <p:spTgt spid="9">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13">
                                            <p:txEl>
                                              <p:pRg st="0" end="0"/>
                                            </p:txEl>
                                          </p:spTgt>
                                        </p:tgtEl>
                                        <p:attrNameLst>
                                          <p:attrName>style.visibility</p:attrName>
                                        </p:attrNameLst>
                                      </p:cBhvr>
                                      <p:to>
                                        <p:strVal val="visible"/>
                                      </p:to>
                                    </p:set>
                                    <p:animEffect transition="in" filter="fade">
                                      <p:cBhvr>
                                        <p:cTn id="75" dur="1000"/>
                                        <p:tgtEl>
                                          <p:spTgt spid="13">
                                            <p:txEl>
                                              <p:pRg st="0" end="0"/>
                                            </p:txEl>
                                          </p:spTgt>
                                        </p:tgtEl>
                                      </p:cBhvr>
                                    </p:animEffect>
                                    <p:anim calcmode="lin" valueType="num">
                                      <p:cBhvr>
                                        <p:cTn id="7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4">
                                            <p:txEl>
                                              <p:pRg st="0" end="0"/>
                                            </p:txEl>
                                          </p:spTgt>
                                        </p:tgtEl>
                                        <p:attrNameLst>
                                          <p:attrName>style.visibility</p:attrName>
                                        </p:attrNameLst>
                                      </p:cBhvr>
                                      <p:to>
                                        <p:strVal val="visible"/>
                                      </p:to>
                                    </p:set>
                                    <p:animEffect transition="in" filter="fade">
                                      <p:cBhvr>
                                        <p:cTn id="82" dur="1000"/>
                                        <p:tgtEl>
                                          <p:spTgt spid="14">
                                            <p:txEl>
                                              <p:pRg st="0" end="0"/>
                                            </p:txEl>
                                          </p:spTgt>
                                        </p:tgtEl>
                                      </p:cBhvr>
                                    </p:animEffect>
                                    <p:anim calcmode="lin" valueType="num">
                                      <p:cBhvr>
                                        <p:cTn id="8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187" y="2198586"/>
            <a:ext cx="10135880" cy="2400657"/>
          </a:xfrm>
          <a:prstGeom prst="rect">
            <a:avLst/>
          </a:prstGeom>
        </p:spPr>
        <p:txBody>
          <a:bodyPr wrap="square">
            <a:spAutoFit/>
          </a:bodyPr>
          <a:lstStyle/>
          <a:p>
            <a:pPr algn="ctr" rtl="1">
              <a:lnSpc>
                <a:spcPct val="150000"/>
              </a:lnSpc>
            </a:pPr>
            <a:r>
              <a:rPr lang="fa-IR" sz="4400" dirty="0">
                <a:solidFill>
                  <a:schemeClr val="accent6">
                    <a:lumMod val="50000"/>
                  </a:schemeClr>
                </a:solidFill>
                <a:latin typeface="IRAban" panose="02000503000000020002" pitchFamily="2" charset="-78"/>
                <a:cs typeface="IRAban" panose="02000503000000020002" pitchFamily="2" charset="-78"/>
                <a:sym typeface="Wingdings" panose="05000000000000000000" pitchFamily="2" charset="2"/>
              </a:rPr>
              <a:t></a:t>
            </a:r>
            <a:r>
              <a:rPr lang="fa-IR" sz="2800" dirty="0">
                <a:solidFill>
                  <a:schemeClr val="accent6">
                    <a:lumMod val="50000"/>
                  </a:schemeClr>
                </a:solidFill>
                <a:latin typeface="IRAban" panose="02000503000000020002" pitchFamily="2" charset="-78"/>
                <a:cs typeface="IRAban" panose="02000503000000020002" pitchFamily="2" charset="-78"/>
              </a:rPr>
              <a:t>همان طور که دیدید عضوهای مجموعه</a:t>
            </a:r>
            <a:r>
              <a:rPr lang="en-US" sz="2800" dirty="0">
                <a:solidFill>
                  <a:schemeClr val="accent6">
                    <a:lumMod val="50000"/>
                  </a:schemeClr>
                </a:solidFill>
                <a:latin typeface="IRAban" panose="02000503000000020002" pitchFamily="2" charset="-78"/>
                <a:cs typeface="IRAban" panose="02000503000000020002" pitchFamily="2" charset="-78"/>
              </a:rPr>
              <a:t>B</a:t>
            </a:r>
            <a:r>
              <a:rPr lang="fa-IR" sz="2800" dirty="0">
                <a:solidFill>
                  <a:schemeClr val="accent6">
                    <a:lumMod val="50000"/>
                  </a:schemeClr>
                </a:solidFill>
                <a:latin typeface="IRAban" panose="02000503000000020002" pitchFamily="2" charset="-78"/>
                <a:cs typeface="IRAban" panose="02000503000000020002" pitchFamily="2" charset="-78"/>
              </a:rPr>
              <a:t>همگی در</a:t>
            </a:r>
            <a:r>
              <a:rPr lang="en-US" sz="2800" dirty="0">
                <a:solidFill>
                  <a:schemeClr val="accent6">
                    <a:lumMod val="50000"/>
                  </a:schemeClr>
                </a:solidFill>
                <a:latin typeface="IRAban" panose="02000503000000020002" pitchFamily="2" charset="-78"/>
                <a:cs typeface="IRAban" panose="02000503000000020002" pitchFamily="2" charset="-78"/>
              </a:rPr>
              <a:t>D</a:t>
            </a:r>
            <a:r>
              <a:rPr lang="fa-IR" sz="2800" dirty="0">
                <a:solidFill>
                  <a:schemeClr val="accent6">
                    <a:lumMod val="50000"/>
                  </a:schemeClr>
                </a:solidFill>
                <a:latin typeface="IRAban" panose="02000503000000020002" pitchFamily="2" charset="-78"/>
                <a:cs typeface="IRAban" panose="02000503000000020002" pitchFamily="2" charset="-78"/>
              </a:rPr>
              <a:t>هست.یعنی هر عضو</a:t>
            </a:r>
            <a:r>
              <a:rPr lang="en-US" sz="2800" dirty="0">
                <a:solidFill>
                  <a:schemeClr val="accent6">
                    <a:lumMod val="50000"/>
                  </a:schemeClr>
                </a:solidFill>
                <a:latin typeface="IRAban" panose="02000503000000020002" pitchFamily="2" charset="-78"/>
                <a:cs typeface="IRAban" panose="02000503000000020002" pitchFamily="2" charset="-78"/>
              </a:rPr>
              <a:t>B،</a:t>
            </a:r>
            <a:r>
              <a:rPr lang="fa-IR" sz="2800" dirty="0">
                <a:solidFill>
                  <a:schemeClr val="accent6">
                    <a:lumMod val="50000"/>
                  </a:schemeClr>
                </a:solidFill>
                <a:latin typeface="IRAban" panose="02000503000000020002" pitchFamily="2" charset="-78"/>
                <a:cs typeface="IRAban" panose="02000503000000020002" pitchFamily="2" charset="-78"/>
              </a:rPr>
              <a:t>عضوی از </a:t>
            </a:r>
            <a:r>
              <a:rPr lang="en-US" sz="2800" dirty="0">
                <a:solidFill>
                  <a:schemeClr val="accent6">
                    <a:lumMod val="50000"/>
                  </a:schemeClr>
                </a:solidFill>
                <a:latin typeface="IRAban" panose="02000503000000020002" pitchFamily="2" charset="-78"/>
                <a:cs typeface="IRAban" panose="02000503000000020002" pitchFamily="2" charset="-78"/>
              </a:rPr>
              <a:t>D</a:t>
            </a:r>
            <a:r>
              <a:rPr lang="fa-IR" sz="2800" dirty="0">
                <a:solidFill>
                  <a:schemeClr val="accent6">
                    <a:lumMod val="50000"/>
                  </a:schemeClr>
                </a:solidFill>
                <a:latin typeface="IRAban" panose="02000503000000020002" pitchFamily="2" charset="-78"/>
                <a:cs typeface="IRAban" panose="02000503000000020002" pitchFamily="2" charset="-78"/>
              </a:rPr>
              <a:t>است.در این  صورت مجموعه</a:t>
            </a:r>
            <a:r>
              <a:rPr lang="en-US" sz="2800" dirty="0">
                <a:solidFill>
                  <a:schemeClr val="accent6">
                    <a:lumMod val="50000"/>
                  </a:schemeClr>
                </a:solidFill>
                <a:latin typeface="IRAban" panose="02000503000000020002" pitchFamily="2" charset="-78"/>
                <a:cs typeface="IRAban" panose="02000503000000020002" pitchFamily="2" charset="-78"/>
              </a:rPr>
              <a:t>B</a:t>
            </a:r>
            <a:r>
              <a:rPr lang="fa-IR" sz="2800" dirty="0">
                <a:solidFill>
                  <a:schemeClr val="accent6">
                    <a:lumMod val="50000"/>
                  </a:schemeClr>
                </a:solidFill>
                <a:latin typeface="IRAban" panose="02000503000000020002" pitchFamily="2" charset="-78"/>
                <a:cs typeface="IRAban" panose="02000503000000020002" pitchFamily="2" charset="-78"/>
              </a:rPr>
              <a:t>زیرمجموعه</a:t>
            </a:r>
            <a:r>
              <a:rPr lang="en-US" sz="2800" dirty="0">
                <a:solidFill>
                  <a:schemeClr val="accent6">
                    <a:lumMod val="50000"/>
                  </a:schemeClr>
                </a:solidFill>
                <a:latin typeface="IRAban" panose="02000503000000020002" pitchFamily="2" charset="-78"/>
                <a:cs typeface="IRAban" panose="02000503000000020002" pitchFamily="2" charset="-78"/>
              </a:rPr>
              <a:t>D</a:t>
            </a:r>
            <a:r>
              <a:rPr lang="fa-IR" sz="2800" dirty="0">
                <a:solidFill>
                  <a:schemeClr val="accent6">
                    <a:lumMod val="50000"/>
                  </a:schemeClr>
                </a:solidFill>
                <a:latin typeface="IRAban" panose="02000503000000020002" pitchFamily="2" charset="-78"/>
                <a:cs typeface="IRAban" panose="02000503000000020002" pitchFamily="2" charset="-78"/>
              </a:rPr>
              <a:t> است و می نویسیم</a:t>
            </a:r>
            <a:r>
              <a:rPr lang="en-US" sz="2800" dirty="0">
                <a:solidFill>
                  <a:schemeClr val="accent6">
                    <a:lumMod val="50000"/>
                  </a:schemeClr>
                </a:solidFill>
                <a:latin typeface="IRAban" panose="02000503000000020002" pitchFamily="2" charset="-78"/>
                <a:cs typeface="IRAban" panose="02000503000000020002" pitchFamily="2" charset="-78"/>
              </a:rPr>
              <a:t>B⊆𝐷</a:t>
            </a:r>
          </a:p>
        </p:txBody>
      </p:sp>
      <p:sp>
        <p:nvSpPr>
          <p:cNvPr id="8" name="Rounded Rectangle 7"/>
          <p:cNvSpPr/>
          <p:nvPr/>
        </p:nvSpPr>
        <p:spPr>
          <a:xfrm>
            <a:off x="714214" y="1445424"/>
            <a:ext cx="10901827" cy="390698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4834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Flowchart: Terminator 4"/>
              <p:cNvSpPr/>
              <p:nvPr/>
            </p:nvSpPr>
            <p:spPr>
              <a:xfrm>
                <a:off x="1920240" y="575154"/>
                <a:ext cx="9509760" cy="1121092"/>
              </a:xfrm>
              <a:prstGeom prst="flowChartTerminator">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dirty="0">
                    <a:solidFill>
                      <a:schemeClr val="accent6">
                        <a:lumMod val="50000"/>
                      </a:schemeClr>
                    </a:solidFill>
                    <a:latin typeface="IRAban" panose="02000503000000020002" pitchFamily="2" charset="-78"/>
                    <a:cs typeface="IRAban" panose="02000503000000020002" pitchFamily="2" charset="-78"/>
                  </a:rPr>
                  <a:t>با توجه به تعریف زیرمجموعه واضح است که هر مجموعه زیر مجموعه خودش است.یعنی اگر</a:t>
                </a:r>
                <a:r>
                  <a:rPr lang="en-US" sz="2000" dirty="0">
                    <a:solidFill>
                      <a:schemeClr val="accent6">
                        <a:lumMod val="50000"/>
                      </a:schemeClr>
                    </a:solidFill>
                    <a:latin typeface="IRAban" panose="02000503000000020002" pitchFamily="2" charset="-78"/>
                    <a:cs typeface="IRAban" panose="02000503000000020002" pitchFamily="2" charset="-78"/>
                  </a:rPr>
                  <a:t>A</a:t>
                </a:r>
                <a:r>
                  <a:rPr lang="fa-IR" sz="2000" dirty="0">
                    <a:solidFill>
                      <a:schemeClr val="accent6">
                        <a:lumMod val="50000"/>
                      </a:schemeClr>
                    </a:solidFill>
                    <a:latin typeface="IRAban" panose="02000503000000020002" pitchFamily="2" charset="-78"/>
                    <a:cs typeface="IRAban" panose="02000503000000020002" pitchFamily="2" charset="-78"/>
                  </a:rPr>
                  <a:t>مجموعه ای دلخواه باشد،داریم</a:t>
                </a:r>
                <a:r>
                  <a:rPr lang="en-US" sz="2000" dirty="0">
                    <a:solidFill>
                      <a:schemeClr val="accent6">
                        <a:lumMod val="50000"/>
                      </a:schemeClr>
                    </a:solidFill>
                    <a:latin typeface="IRAban" panose="02000503000000020002" pitchFamily="2" charset="-78"/>
                    <a:cs typeface="IRAban" panose="02000503000000020002" pitchFamily="2" charset="-78"/>
                  </a:rPr>
                  <a:t>A</a:t>
                </a:r>
                <a14:m>
                  <m:oMath xmlns:m="http://schemas.openxmlformats.org/officeDocument/2006/math">
                    <m:r>
                      <a:rPr lang="en-US" sz="2000" i="1" smtClean="0">
                        <a:solidFill>
                          <a:schemeClr val="accent6">
                            <a:lumMod val="50000"/>
                          </a:schemeClr>
                        </a:solidFill>
                        <a:latin typeface="Cambria Math" panose="02040503050406030204" pitchFamily="18" charset="0"/>
                        <a:ea typeface="Cambria Math" panose="02040503050406030204" pitchFamily="18" charset="0"/>
                      </a:rPr>
                      <m:t>⊆</m:t>
                    </m:r>
                    <m:r>
                      <a:rPr lang="en-US" sz="2000" b="0" i="1" smtClean="0">
                        <a:solidFill>
                          <a:schemeClr val="accent6">
                            <a:lumMod val="50000"/>
                          </a:schemeClr>
                        </a:solidFill>
                        <a:latin typeface="Cambria Math" panose="02040503050406030204" pitchFamily="18" charset="0"/>
                        <a:ea typeface="Cambria Math" panose="02040503050406030204" pitchFamily="18" charset="0"/>
                      </a:rPr>
                      <m:t>𝐴</m:t>
                    </m:r>
                  </m:oMath>
                </a14:m>
                <a:endParaRPr lang="fa-IR" sz="2000" dirty="0">
                  <a:solidFill>
                    <a:schemeClr val="accent6">
                      <a:lumMod val="50000"/>
                    </a:schemeClr>
                  </a:solidFill>
                  <a:latin typeface="IRAban" panose="02000503000000020002" pitchFamily="2" charset="-78"/>
                  <a:cs typeface="IRAban" panose="02000503000000020002" pitchFamily="2" charset="-78"/>
                </a:endParaRPr>
              </a:p>
            </p:txBody>
          </p:sp>
        </mc:Choice>
        <mc:Fallback xmlns="">
          <p:sp>
            <p:nvSpPr>
              <p:cNvPr id="5" name="Flowchart: Terminator 4"/>
              <p:cNvSpPr>
                <a:spLocks noRot="1" noChangeAspect="1" noMove="1" noResize="1" noEditPoints="1" noAdjustHandles="1" noChangeArrowheads="1" noChangeShapeType="1" noTextEdit="1"/>
              </p:cNvSpPr>
              <p:nvPr/>
            </p:nvSpPr>
            <p:spPr>
              <a:xfrm>
                <a:off x="1920240" y="575154"/>
                <a:ext cx="9509760" cy="1121092"/>
              </a:xfrm>
              <a:prstGeom prst="flowChartTerminator">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44536" y="2329537"/>
                <a:ext cx="9399270" cy="1569660"/>
              </a:xfrm>
              <a:prstGeom prst="rect">
                <a:avLst/>
              </a:prstGeom>
              <a:noFill/>
            </p:spPr>
            <p:txBody>
              <a:bodyPr wrap="square" rtlCol="1">
                <a:spAutoFit/>
              </a:bodyPr>
              <a:lstStyle/>
              <a:p>
                <a:pPr algn="r" rtl="1"/>
                <a:r>
                  <a:rPr lang="fa-IR" sz="2000" dirty="0">
                    <a:cs typeface="B Koodak" panose="00000700000000000000" pitchFamily="2" charset="-78"/>
                  </a:rPr>
                  <a:t>اکنون زیرمجموعه ای از</a:t>
                </a:r>
                <a:r>
                  <a:rPr lang="en-US" sz="2000" dirty="0">
                    <a:cs typeface="B Koodak" panose="00000700000000000000" pitchFamily="2" charset="-78"/>
                  </a:rPr>
                  <a:t>D</a:t>
                </a:r>
                <a:r>
                  <a:rPr lang="fa-IR" sz="2000" dirty="0">
                    <a:cs typeface="B Koodak" panose="00000700000000000000" pitchFamily="2" charset="-78"/>
                  </a:rPr>
                  <a:t>را مشخص کنید که عضوهای آن عددهای فرد باشد.نام دیگر این مجموعه چیست؟</a:t>
                </a:r>
              </a:p>
              <a:p>
                <a:pPr algn="r" rtl="1"/>
                <a:endParaRPr lang="fa-IR" sz="2000" dirty="0">
                  <a:cs typeface="B Koodak" panose="00000700000000000000" pitchFamily="2" charset="-78"/>
                </a:endParaRPr>
              </a:p>
              <a:p>
                <a:pPr algn="r" rtl="1"/>
                <a:endParaRPr lang="fa-IR" dirty="0"/>
              </a:p>
              <a:p>
                <a:pPr algn="r" rtl="1"/>
                <a:endParaRPr lang="fa-IR" dirty="0"/>
              </a:p>
              <a:p>
                <a:pPr algn="r" rtl="1"/>
                <a:r>
                  <a:rPr lang="fa-IR" sz="2000" dirty="0">
                    <a:cs typeface="B Koodak" panose="00000700000000000000" pitchFamily="2" charset="-78"/>
                  </a:rPr>
                  <a:t>آیا عبارت</a:t>
                </a:r>
                <a14:m>
                  <m:oMath xmlns:m="http://schemas.openxmlformats.org/officeDocument/2006/math">
                    <m:r>
                      <a:rPr lang="fa-IR"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𝐷</m:t>
                    </m:r>
                  </m:oMath>
                </a14:m>
                <a:r>
                  <a:rPr lang="fa-IR" sz="2000" dirty="0">
                    <a:cs typeface="B Koodak" panose="00000700000000000000" pitchFamily="2" charset="-78"/>
                  </a:rPr>
                  <a:t> {10،4، 6 -،2}درست است؟چرا؟</a:t>
                </a:r>
              </a:p>
            </p:txBody>
          </p:sp>
        </mc:Choice>
        <mc:Fallback xmlns="">
          <p:sp>
            <p:nvSpPr>
              <p:cNvPr id="7" name="TextBox 6"/>
              <p:cNvSpPr txBox="1">
                <a:spLocks noRot="1" noChangeAspect="1" noMove="1" noResize="1" noEditPoints="1" noAdjustHandles="1" noChangeArrowheads="1" noChangeShapeType="1" noTextEdit="1"/>
              </p:cNvSpPr>
              <p:nvPr/>
            </p:nvSpPr>
            <p:spPr>
              <a:xfrm>
                <a:off x="2544536" y="2329537"/>
                <a:ext cx="9399270" cy="1569660"/>
              </a:xfrm>
              <a:prstGeom prst="rect">
                <a:avLst/>
              </a:prstGeom>
              <a:blipFill>
                <a:blip r:embed="rId3"/>
                <a:stretch>
                  <a:fillRect t="-4264" r="-713" b="-6977"/>
                </a:stretch>
              </a:blipFill>
            </p:spPr>
            <p:txBody>
              <a:bodyPr/>
              <a:lstStyle/>
              <a:p>
                <a:r>
                  <a:rPr lang="en-US">
                    <a:noFill/>
                  </a:rPr>
                  <a:t> </a:t>
                </a:r>
              </a:p>
            </p:txBody>
          </p:sp>
        </mc:Fallback>
      </mc:AlternateContent>
      <p:sp>
        <p:nvSpPr>
          <p:cNvPr id="3" name="TextBox 2"/>
          <p:cNvSpPr txBox="1"/>
          <p:nvPr/>
        </p:nvSpPr>
        <p:spPr>
          <a:xfrm>
            <a:off x="1273221" y="2295168"/>
            <a:ext cx="959167" cy="523220"/>
          </a:xfrm>
          <a:prstGeom prst="rect">
            <a:avLst/>
          </a:prstGeom>
          <a:noFill/>
        </p:spPr>
        <p:txBody>
          <a:bodyPr wrap="square" rtlCol="1">
            <a:spAutoFit/>
          </a:bodyPr>
          <a:lstStyle/>
          <a:p>
            <a:pPr algn="r" rtl="1"/>
            <a:r>
              <a:rPr lang="fa-IR" sz="2800" dirty="0">
                <a:solidFill>
                  <a:schemeClr val="accent2">
                    <a:lumMod val="75000"/>
                  </a:schemeClr>
                </a:solidFill>
                <a:latin typeface="IRAban" panose="02000503000000020002" pitchFamily="2" charset="-78"/>
                <a:cs typeface="IRAban" panose="02000503000000020002" pitchFamily="2" charset="-78"/>
              </a:rPr>
              <a:t>{ }</a:t>
            </a:r>
          </a:p>
        </p:txBody>
      </p:sp>
      <p:sp>
        <p:nvSpPr>
          <p:cNvPr id="6" name="TextBox 5"/>
          <p:cNvSpPr txBox="1"/>
          <p:nvPr/>
        </p:nvSpPr>
        <p:spPr>
          <a:xfrm>
            <a:off x="1920240" y="2295168"/>
            <a:ext cx="932906"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تهی</a:t>
            </a:r>
          </a:p>
        </p:txBody>
      </p:sp>
      <p:sp>
        <p:nvSpPr>
          <p:cNvPr id="9" name="TextBox 8"/>
          <p:cNvSpPr txBox="1"/>
          <p:nvPr/>
        </p:nvSpPr>
        <p:spPr>
          <a:xfrm>
            <a:off x="3470389" y="3520884"/>
            <a:ext cx="3985757"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نخیر چون6-عضو مجموعه</a:t>
            </a:r>
            <a:r>
              <a:rPr lang="en-US" sz="2400" dirty="0">
                <a:solidFill>
                  <a:schemeClr val="accent2">
                    <a:lumMod val="75000"/>
                  </a:schemeClr>
                </a:solidFill>
                <a:cs typeface="B Koodak" panose="00000700000000000000" pitchFamily="2" charset="-78"/>
              </a:rPr>
              <a:t>D</a:t>
            </a:r>
            <a:r>
              <a:rPr lang="fa-IR" sz="2400" dirty="0">
                <a:solidFill>
                  <a:schemeClr val="accent2">
                    <a:lumMod val="75000"/>
                  </a:schemeClr>
                </a:solidFill>
                <a:cs typeface="B Koodak" panose="00000700000000000000" pitchFamily="2" charset="-78"/>
              </a:rPr>
              <a:t>نیست</a:t>
            </a:r>
          </a:p>
        </p:txBody>
      </p:sp>
      <p:sp>
        <p:nvSpPr>
          <p:cNvPr id="12" name="TextBox 11"/>
          <p:cNvSpPr txBox="1"/>
          <p:nvPr/>
        </p:nvSpPr>
        <p:spPr>
          <a:xfrm>
            <a:off x="2647406" y="4579896"/>
            <a:ext cx="9296400" cy="400110"/>
          </a:xfrm>
          <a:prstGeom prst="rect">
            <a:avLst/>
          </a:prstGeom>
          <a:noFill/>
        </p:spPr>
        <p:txBody>
          <a:bodyPr wrap="square" rtlCol="1">
            <a:spAutoFit/>
          </a:bodyPr>
          <a:lstStyle/>
          <a:p>
            <a:pPr algn="r" rtl="1"/>
            <a:r>
              <a:rPr lang="fa-IR" sz="2000" dirty="0">
                <a:cs typeface="B Koodak" panose="00000700000000000000" pitchFamily="2" charset="-78"/>
              </a:rPr>
              <a:t>آیا در مجموعه تهی عضوی هست که در مجموعه دلخواهی مانند</a:t>
            </a:r>
            <a:r>
              <a:rPr lang="en-US" sz="2000" dirty="0">
                <a:cs typeface="B Koodak" panose="00000700000000000000" pitchFamily="2" charset="-78"/>
              </a:rPr>
              <a:t>A</a:t>
            </a:r>
            <a:r>
              <a:rPr lang="fa-IR" sz="2000" dirty="0">
                <a:cs typeface="B Koodak" panose="00000700000000000000" pitchFamily="2" charset="-78"/>
              </a:rPr>
              <a:t>نباشد؟</a:t>
            </a:r>
          </a:p>
        </p:txBody>
      </p:sp>
      <mc:AlternateContent xmlns:mc="http://schemas.openxmlformats.org/markup-compatibility/2006" xmlns:a14="http://schemas.microsoft.com/office/drawing/2010/main">
        <mc:Choice Requires="a14">
          <p:sp>
            <p:nvSpPr>
              <p:cNvPr id="13" name="Flowchart: Terminator 12"/>
              <p:cNvSpPr/>
              <p:nvPr/>
            </p:nvSpPr>
            <p:spPr>
              <a:xfrm>
                <a:off x="2154689" y="5173896"/>
                <a:ext cx="9040858" cy="1280487"/>
              </a:xfrm>
              <a:prstGeom prst="flowChartTerminator">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dirty="0">
                    <a:solidFill>
                      <a:schemeClr val="accent6">
                        <a:lumMod val="50000"/>
                      </a:schemeClr>
                    </a:solidFill>
                    <a:latin typeface="IRAban" panose="02000503000000020002" pitchFamily="2" charset="-78"/>
                    <a:cs typeface="IRAban" panose="02000503000000020002" pitchFamily="2" charset="-78"/>
                  </a:rPr>
                  <a:t>مجموعه تهی زیرمجموعه هر مجموعه ای دلخواه مانند</a:t>
                </a:r>
                <a:r>
                  <a:rPr lang="en-US" sz="2000" dirty="0">
                    <a:solidFill>
                      <a:schemeClr val="accent6">
                        <a:lumMod val="50000"/>
                      </a:schemeClr>
                    </a:solidFill>
                    <a:latin typeface="IRAban" panose="02000503000000020002" pitchFamily="2" charset="-78"/>
                    <a:cs typeface="IRAban" panose="02000503000000020002" pitchFamily="2" charset="-78"/>
                  </a:rPr>
                  <a:t>A</a:t>
                </a:r>
                <a:r>
                  <a:rPr lang="fa-IR" sz="2000" dirty="0">
                    <a:solidFill>
                      <a:schemeClr val="accent6">
                        <a:lumMod val="50000"/>
                      </a:schemeClr>
                    </a:solidFill>
                    <a:latin typeface="IRAban" panose="02000503000000020002" pitchFamily="2" charset="-78"/>
                    <a:cs typeface="IRAban" panose="02000503000000020002" pitchFamily="2" charset="-78"/>
                  </a:rPr>
                  <a:t>است.یعنی</a:t>
                </a:r>
                <a14:m>
                  <m:oMath xmlns:m="http://schemas.openxmlformats.org/officeDocument/2006/math">
                    <m:r>
                      <a:rPr lang="fa-IR" sz="2000" i="1" smtClean="0">
                        <a:solidFill>
                          <a:schemeClr val="accent6">
                            <a:lumMod val="50000"/>
                          </a:schemeClr>
                        </a:solidFill>
                        <a:latin typeface="Cambria Math" panose="02040503050406030204" pitchFamily="18" charset="0"/>
                        <a:ea typeface="Cambria Math" panose="02040503050406030204" pitchFamily="18" charset="0"/>
                      </a:rPr>
                      <m:t>∅</m:t>
                    </m:r>
                    <m:r>
                      <a:rPr lang="fa-IR" sz="2000" i="1" smtClean="0">
                        <a:solidFill>
                          <a:schemeClr val="accent6">
                            <a:lumMod val="50000"/>
                          </a:schemeClr>
                        </a:solidFill>
                        <a:latin typeface="Cambria Math" panose="02040503050406030204" pitchFamily="18" charset="0"/>
                        <a:ea typeface="Cambria Math" panose="02040503050406030204" pitchFamily="18" charset="0"/>
                      </a:rPr>
                      <m:t>⊆</m:t>
                    </m:r>
                    <m:r>
                      <a:rPr lang="en-US" sz="2000" b="0" i="1" smtClean="0">
                        <a:solidFill>
                          <a:schemeClr val="accent6">
                            <a:lumMod val="50000"/>
                          </a:schemeClr>
                        </a:solidFill>
                        <a:latin typeface="Cambria Math" panose="02040503050406030204" pitchFamily="18" charset="0"/>
                        <a:ea typeface="Cambria Math" panose="02040503050406030204" pitchFamily="18" charset="0"/>
                      </a:rPr>
                      <m:t>𝐴</m:t>
                    </m:r>
                  </m:oMath>
                </a14:m>
                <a:endParaRPr lang="fa-IR" sz="2000" dirty="0">
                  <a:solidFill>
                    <a:schemeClr val="accent6">
                      <a:lumMod val="50000"/>
                    </a:schemeClr>
                  </a:solidFill>
                  <a:latin typeface="IRAban" panose="02000503000000020002" pitchFamily="2" charset="-78"/>
                  <a:cs typeface="IRAban" panose="02000503000000020002" pitchFamily="2" charset="-78"/>
                </a:endParaRPr>
              </a:p>
            </p:txBody>
          </p:sp>
        </mc:Choice>
        <mc:Fallback xmlns="">
          <p:sp>
            <p:nvSpPr>
              <p:cNvPr id="13" name="Flowchart: Terminator 12"/>
              <p:cNvSpPr>
                <a:spLocks noRot="1" noChangeAspect="1" noMove="1" noResize="1" noEditPoints="1" noAdjustHandles="1" noChangeArrowheads="1" noChangeShapeType="1" noTextEdit="1"/>
              </p:cNvSpPr>
              <p:nvPr/>
            </p:nvSpPr>
            <p:spPr>
              <a:xfrm>
                <a:off x="2154689" y="5173896"/>
                <a:ext cx="9040858" cy="1280487"/>
              </a:xfrm>
              <a:prstGeom prst="flowChartTerminator">
                <a:avLst/>
              </a:prstGeom>
              <a:blipFill>
                <a:blip r:embed="rId5"/>
                <a:stretch>
                  <a:fillRect/>
                </a:stretch>
              </a:blipFill>
            </p:spPr>
            <p:txBody>
              <a:bodyPr/>
              <a:lstStyle/>
              <a:p>
                <a:r>
                  <a:rPr lang="en-US">
                    <a:noFill/>
                  </a:rPr>
                  <a:t> </a:t>
                </a:r>
              </a:p>
            </p:txBody>
          </p:sp>
        </mc:Fallback>
      </mc:AlternateContent>
      <p:sp>
        <p:nvSpPr>
          <p:cNvPr id="14" name="TextBox 13"/>
          <p:cNvSpPr txBox="1"/>
          <p:nvPr/>
        </p:nvSpPr>
        <p:spPr>
          <a:xfrm>
            <a:off x="4541579" y="4579896"/>
            <a:ext cx="1165860"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نه خیر</a:t>
            </a:r>
          </a:p>
        </p:txBody>
      </p:sp>
      <p:sp>
        <p:nvSpPr>
          <p:cNvPr id="15" name="TextBox 14"/>
          <p:cNvSpPr txBox="1"/>
          <p:nvPr/>
        </p:nvSpPr>
        <p:spPr>
          <a:xfrm>
            <a:off x="4385090" y="901249"/>
            <a:ext cx="4580059" cy="461665"/>
          </a:xfrm>
          <a:prstGeom prst="rect">
            <a:avLst/>
          </a:prstGeom>
          <a:solidFill>
            <a:schemeClr val="bg1">
              <a:lumMod val="95000"/>
            </a:schemeClr>
          </a:solidFill>
        </p:spPr>
        <p:txBody>
          <a:bodyPr wrap="square" rtlCol="1">
            <a:spAutoFit/>
          </a:bodyPr>
          <a:lstStyle/>
          <a:p>
            <a:pPr algn="r" rtl="1"/>
            <a:r>
              <a:rPr lang="fa-IR" sz="2400" dirty="0">
                <a:cs typeface="B Koodak" panose="00000700000000000000" pitchFamily="2" charset="-78"/>
              </a:rPr>
              <a:t>{18، 12، 10، 6، 4، 2، 2-، 4-، 10-}=</a:t>
            </a:r>
            <a:r>
              <a:rPr lang="en-US" sz="2400" dirty="0">
                <a:cs typeface="B Koodak" panose="00000700000000000000" pitchFamily="2" charset="-78"/>
              </a:rPr>
              <a:t>D</a:t>
            </a:r>
            <a:endParaRPr lang="fa-IR" sz="24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8" name="Flowchart: Terminator 7"/>
              <p:cNvSpPr/>
              <p:nvPr/>
            </p:nvSpPr>
            <p:spPr>
              <a:xfrm>
                <a:off x="1961196" y="553475"/>
                <a:ext cx="9427845" cy="1163696"/>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dirty="0">
                    <a:solidFill>
                      <a:schemeClr val="accent6">
                        <a:lumMod val="50000"/>
                      </a:schemeClr>
                    </a:solidFill>
                    <a:latin typeface="IRAban" panose="02000503000000020002" pitchFamily="2" charset="-78"/>
                    <a:cs typeface="IRAban" panose="02000503000000020002" pitchFamily="2" charset="-78"/>
                  </a:rPr>
                  <a:t>اگر بتوانیم عضوی در</a:t>
                </a:r>
                <a:r>
                  <a:rPr lang="en-US" sz="2000" dirty="0">
                    <a:solidFill>
                      <a:schemeClr val="accent6">
                        <a:lumMod val="50000"/>
                      </a:schemeClr>
                    </a:solidFill>
                    <a:latin typeface="IRAban" panose="02000503000000020002" pitchFamily="2" charset="-78"/>
                    <a:cs typeface="IRAban" panose="02000503000000020002" pitchFamily="2" charset="-78"/>
                  </a:rPr>
                  <a:t>B</a:t>
                </a:r>
                <a:r>
                  <a:rPr lang="fa-IR" sz="2000" dirty="0">
                    <a:solidFill>
                      <a:schemeClr val="accent6">
                        <a:lumMod val="50000"/>
                      </a:schemeClr>
                    </a:solidFill>
                    <a:latin typeface="IRAban" panose="02000503000000020002" pitchFamily="2" charset="-78"/>
                    <a:cs typeface="IRAban" panose="02000503000000020002" pitchFamily="2" charset="-78"/>
                  </a:rPr>
                  <a:t>بیابیم که در</a:t>
                </a:r>
                <a:r>
                  <a:rPr lang="en-US" sz="2000" dirty="0">
                    <a:solidFill>
                      <a:schemeClr val="accent6">
                        <a:lumMod val="50000"/>
                      </a:schemeClr>
                    </a:solidFill>
                    <a:latin typeface="IRAban" panose="02000503000000020002" pitchFamily="2" charset="-78"/>
                    <a:cs typeface="IRAban" panose="02000503000000020002" pitchFamily="2" charset="-78"/>
                  </a:rPr>
                  <a:t>A</a:t>
                </a:r>
                <a:r>
                  <a:rPr lang="fa-IR" sz="2000" dirty="0">
                    <a:solidFill>
                      <a:schemeClr val="accent6">
                        <a:lumMod val="50000"/>
                      </a:schemeClr>
                    </a:solidFill>
                    <a:latin typeface="IRAban" panose="02000503000000020002" pitchFamily="2" charset="-78"/>
                    <a:cs typeface="IRAban" panose="02000503000000020002" pitchFamily="2" charset="-78"/>
                  </a:rPr>
                  <a:t>نباشد،می گوییم</a:t>
                </a:r>
                <a:r>
                  <a:rPr lang="en-US" sz="2000" dirty="0">
                    <a:solidFill>
                      <a:schemeClr val="accent6">
                        <a:lumMod val="50000"/>
                      </a:schemeClr>
                    </a:solidFill>
                    <a:latin typeface="IRAban" panose="02000503000000020002" pitchFamily="2" charset="-78"/>
                    <a:cs typeface="IRAban" panose="02000503000000020002" pitchFamily="2" charset="-78"/>
                  </a:rPr>
                  <a:t>B</a:t>
                </a:r>
                <a:r>
                  <a:rPr lang="fa-IR" sz="2000" dirty="0">
                    <a:solidFill>
                      <a:schemeClr val="accent6">
                        <a:lumMod val="50000"/>
                      </a:schemeClr>
                    </a:solidFill>
                    <a:latin typeface="IRAban" panose="02000503000000020002" pitchFamily="2" charset="-78"/>
                    <a:cs typeface="IRAban" panose="02000503000000020002" pitchFamily="2" charset="-78"/>
                  </a:rPr>
                  <a:t>زیرمجموعه</a:t>
                </a:r>
                <a:r>
                  <a:rPr lang="en-US" sz="2000" dirty="0">
                    <a:solidFill>
                      <a:schemeClr val="accent6">
                        <a:lumMod val="50000"/>
                      </a:schemeClr>
                    </a:solidFill>
                    <a:latin typeface="IRAban" panose="02000503000000020002" pitchFamily="2" charset="-78"/>
                    <a:cs typeface="IRAban" panose="02000503000000020002" pitchFamily="2" charset="-78"/>
                  </a:rPr>
                  <a:t>A</a:t>
                </a:r>
                <a:r>
                  <a:rPr lang="fa-IR" sz="2000" dirty="0">
                    <a:solidFill>
                      <a:schemeClr val="accent6">
                        <a:lumMod val="50000"/>
                      </a:schemeClr>
                    </a:solidFill>
                    <a:latin typeface="IRAban" panose="02000503000000020002" pitchFamily="2" charset="-78"/>
                    <a:cs typeface="IRAban" panose="02000503000000020002" pitchFamily="2" charset="-78"/>
                  </a:rPr>
                  <a:t>نیست و می نویسیم</a:t>
                </a:r>
                <a:r>
                  <a:rPr lang="en-US" sz="2000" dirty="0">
                    <a:solidFill>
                      <a:schemeClr val="accent6">
                        <a:lumMod val="50000"/>
                      </a:schemeClr>
                    </a:solidFill>
                    <a:latin typeface="IRAban" panose="02000503000000020002" pitchFamily="2" charset="-78"/>
                    <a:cs typeface="IRAban" panose="02000503000000020002" pitchFamily="2" charset="-78"/>
                  </a:rPr>
                  <a:t>A</a:t>
                </a:r>
                <a14:m>
                  <m:oMath xmlns:m="http://schemas.openxmlformats.org/officeDocument/2006/math">
                    <m:r>
                      <a:rPr lang="en-US" sz="2000" i="1" smtClean="0">
                        <a:solidFill>
                          <a:schemeClr val="accent6">
                            <a:lumMod val="50000"/>
                          </a:schemeClr>
                        </a:solidFill>
                        <a:latin typeface="Cambria Math" panose="02040503050406030204" pitchFamily="18" charset="0"/>
                        <a:ea typeface="Cambria Math" panose="02040503050406030204" pitchFamily="18" charset="0"/>
                      </a:rPr>
                      <m:t>⊈</m:t>
                    </m:r>
                    <m:r>
                      <a:rPr lang="en-US" sz="2000" b="0" i="1" smtClean="0">
                        <a:solidFill>
                          <a:schemeClr val="accent6">
                            <a:lumMod val="50000"/>
                          </a:schemeClr>
                        </a:solidFill>
                        <a:latin typeface="Cambria Math" panose="02040503050406030204" pitchFamily="18" charset="0"/>
                        <a:ea typeface="Cambria Math" panose="02040503050406030204" pitchFamily="18" charset="0"/>
                      </a:rPr>
                      <m:t>𝐵</m:t>
                    </m:r>
                  </m:oMath>
                </a14:m>
                <a:endParaRPr lang="fa-IR" sz="2000" dirty="0">
                  <a:solidFill>
                    <a:schemeClr val="accent6">
                      <a:lumMod val="50000"/>
                    </a:schemeClr>
                  </a:solidFill>
                  <a:latin typeface="IRAban" panose="02000503000000020002" pitchFamily="2" charset="-78"/>
                  <a:cs typeface="IRAban" panose="02000503000000020002" pitchFamily="2" charset="-78"/>
                </a:endParaRPr>
              </a:p>
            </p:txBody>
          </p:sp>
        </mc:Choice>
        <mc:Fallback xmlns="">
          <p:sp>
            <p:nvSpPr>
              <p:cNvPr id="8" name="Flowchart: Terminator 7"/>
              <p:cNvSpPr>
                <a:spLocks noRot="1" noChangeAspect="1" noMove="1" noResize="1" noEditPoints="1" noAdjustHandles="1" noChangeArrowheads="1" noChangeShapeType="1" noTextEdit="1"/>
              </p:cNvSpPr>
              <p:nvPr/>
            </p:nvSpPr>
            <p:spPr>
              <a:xfrm>
                <a:off x="1961196" y="553475"/>
                <a:ext cx="9427845" cy="1163696"/>
              </a:xfrm>
              <a:prstGeom prst="flowChartTerminator">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919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10" presetClass="exit" presetSubtype="0" fill="hold" grpId="0" nodeType="with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2"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p:cTn id="4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P spid="13" grpId="0" animBg="1"/>
      <p:bldP spid="14" grpId="0"/>
      <p:bldP spid="1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9949" y="581388"/>
            <a:ext cx="7474131" cy="830997"/>
          </a:xfrm>
          <a:prstGeom prst="rect">
            <a:avLst/>
          </a:prstGeom>
          <a:noFill/>
        </p:spPr>
        <p:txBody>
          <a:bodyPr wrap="square" rtlCol="1">
            <a:spAutoFit/>
          </a:bodyPr>
          <a:lstStyle/>
          <a:p>
            <a:pPr algn="r" rtl="1"/>
            <a:r>
              <a:rPr lang="fa-IR" sz="2400" dirty="0">
                <a:latin typeface="IRAban" panose="02000503000000020002" pitchFamily="2" charset="-78"/>
                <a:cs typeface="IRAban" panose="02000503000000020002" pitchFamily="2" charset="-78"/>
              </a:rPr>
              <a:t>مثال:</a:t>
            </a:r>
            <a:r>
              <a:rPr lang="fa-IR" sz="2400" dirty="0">
                <a:cs typeface="B Koodak" panose="00000700000000000000" pitchFamily="2" charset="-78"/>
              </a:rPr>
              <a:t>دلیل درستی رابطه های زیر مشخص شده است.</a:t>
            </a:r>
          </a:p>
          <a:p>
            <a:pPr algn="r" rtl="1"/>
            <a:endParaRPr lang="fa-IR" sz="2400" dirty="0">
              <a:latin typeface="IRAban" panose="02000503000000020002" pitchFamily="2" charset="-78"/>
              <a:cs typeface="IRAban" panose="02000503000000020002" pitchFamily="2" charset="-78"/>
            </a:endParaRPr>
          </a:p>
        </p:txBody>
      </p:sp>
      <mc:AlternateContent xmlns:mc="http://schemas.openxmlformats.org/markup-compatibility/2006" xmlns:a14="http://schemas.microsoft.com/office/drawing/2010/main">
        <mc:Choice Requires="a14">
          <p:sp>
            <p:nvSpPr>
              <p:cNvPr id="5" name="TextBox 4"/>
              <p:cNvSpPr txBox="1"/>
              <p:nvPr/>
            </p:nvSpPr>
            <p:spPr>
              <a:xfrm>
                <a:off x="1303020" y="1473661"/>
                <a:ext cx="10515600" cy="2308324"/>
              </a:xfrm>
              <a:prstGeom prst="rect">
                <a:avLst/>
              </a:prstGeom>
              <a:noFill/>
            </p:spPr>
            <p:txBody>
              <a:bodyPr wrap="square" rtlCol="1">
                <a:spAutoFit/>
              </a:bodyPr>
              <a:lstStyle/>
              <a:p>
                <a:pPr algn="r" rtl="1"/>
                <a:endParaRPr lang="fa-IR" sz="2400" dirty="0">
                  <a:cs typeface="B Koodak" panose="00000700000000000000" pitchFamily="2" charset="-78"/>
                </a:endParaRPr>
              </a:p>
              <a:p>
                <a:pPr algn="r" rtl="1"/>
                <a:r>
                  <a:rPr lang="fa-IR" sz="2400" dirty="0">
                    <a:cs typeface="B Koodak" panose="00000700000000000000" pitchFamily="2" charset="-78"/>
                  </a:rPr>
                  <a:t>الف){</a:t>
                </a:r>
                <a:r>
                  <a:rPr lang="en-US" sz="2400" dirty="0">
                    <a:cs typeface="B Koodak" panose="00000700000000000000" pitchFamily="2" charset="-78"/>
                  </a:rPr>
                  <a:t> .{a ,</a:t>
                </a:r>
                <a:r>
                  <a:rPr lang="en-US" sz="2400" dirty="0" err="1">
                    <a:cs typeface="B Koodak" panose="00000700000000000000" pitchFamily="2" charset="-78"/>
                  </a:rPr>
                  <a:t>b,d</a:t>
                </a:r>
                <a:r>
                  <a:rPr lang="en-US" sz="2400" dirty="0">
                    <a:cs typeface="B Koodak" panose="00000700000000000000" pitchFamily="2" charset="-78"/>
                  </a:rPr>
                  <a:t>} ={</a:t>
                </a:r>
                <a:r>
                  <a:rPr lang="en-US" sz="2400" dirty="0" err="1">
                    <a:cs typeface="B Koodak" panose="00000700000000000000" pitchFamily="2" charset="-78"/>
                  </a:rPr>
                  <a:t>a,b,c,e</a:t>
                </a:r>
                <a:endParaRPr lang="fa-IR" sz="2400" dirty="0">
                  <a:cs typeface="B Koodak" panose="00000700000000000000" pitchFamily="2" charset="-78"/>
                </a:endParaRPr>
              </a:p>
              <a:p>
                <a:pPr algn="r" rtl="1"/>
                <a:endParaRPr lang="fa-IR" sz="2400" dirty="0">
                  <a:cs typeface="B Koodak" panose="00000700000000000000" pitchFamily="2" charset="-78"/>
                </a:endParaRPr>
              </a:p>
              <a:p>
                <a:pPr algn="r" rtl="1"/>
                <a:r>
                  <a:rPr lang="fa-IR" sz="2400" dirty="0">
                    <a:cs typeface="B Koodak" panose="00000700000000000000" pitchFamily="2" charset="-78"/>
                  </a:rPr>
                  <a:t>ب){4،3،0،1،-1،2}={1-،0،1،3}.</a:t>
                </a:r>
              </a:p>
              <a:p>
                <a:pPr algn="r" rtl="1"/>
                <a:endParaRPr lang="fa-IR" sz="2400" dirty="0">
                  <a:cs typeface="B Koodak" panose="00000700000000000000" pitchFamily="2" charset="-78"/>
                </a:endParaRPr>
              </a:p>
              <a:p>
                <a:pPr algn="r" rtl="1"/>
                <a:r>
                  <a:rPr lang="fa-IR" sz="2400" dirty="0">
                    <a:cs typeface="B Koodak" panose="00000700000000000000" pitchFamily="2" charset="-78"/>
                  </a:rPr>
                  <a:t>ج)باتوجه به شکل مقابل </a:t>
                </a:r>
                <a:r>
                  <a:rPr lang="en-US" sz="2400" dirty="0">
                    <a:cs typeface="B Koodak" panose="00000700000000000000" pitchFamily="2" charset="-78"/>
                  </a:rPr>
                  <a:t>A</a:t>
                </a:r>
                <a14:m>
                  <m:oMath xmlns:m="http://schemas.openxmlformats.org/officeDocument/2006/math">
                    <m:r>
                      <a:rPr lang="en-US" sz="2400" i="1" smtClean="0">
                        <a:latin typeface="Cambria Math" panose="02040503050406030204" pitchFamily="18" charset="0"/>
                        <a:ea typeface="Cambria Math" panose="02040503050406030204" pitchFamily="18" charset="0"/>
                        <a:cs typeface="B Koodak" panose="00000700000000000000" pitchFamily="2" charset="-78"/>
                      </a:rPr>
                      <m:t>⊆</m:t>
                    </m:r>
                    <m:r>
                      <a:rPr lang="en-US" sz="2400" b="0" i="1" smtClean="0">
                        <a:latin typeface="Cambria Math" panose="02040503050406030204" pitchFamily="18" charset="0"/>
                        <a:ea typeface="Cambria Math" panose="02040503050406030204" pitchFamily="18" charset="0"/>
                        <a:cs typeface="B Koodak" panose="00000700000000000000" pitchFamily="2" charset="-78"/>
                      </a:rPr>
                      <m:t>𝐵</m:t>
                    </m:r>
                  </m:oMath>
                </a14:m>
                <a:r>
                  <a:rPr lang="fa-IR" sz="2400" dirty="0">
                    <a:cs typeface="B Koodak" panose="00000700000000000000" pitchFamily="2" charset="-78"/>
                  </a:rPr>
                  <a:t>درست</a:t>
                </a:r>
                <a:r>
                  <a:rPr lang="fa-IR" sz="2400" dirty="0">
                    <a:solidFill>
                      <a:schemeClr val="tx1">
                        <a:lumMod val="95000"/>
                        <a:lumOff val="5000"/>
                      </a:schemeClr>
                    </a:solidFill>
                    <a:cs typeface="B Koodak" panose="00000700000000000000" pitchFamily="2" charset="-78"/>
                  </a:rPr>
                  <a:t> است.</a:t>
                </a:r>
              </a:p>
            </p:txBody>
          </p:sp>
        </mc:Choice>
        <mc:Fallback xmlns="">
          <p:sp>
            <p:nvSpPr>
              <p:cNvPr id="5" name="TextBox 4"/>
              <p:cNvSpPr txBox="1">
                <a:spLocks noRot="1" noChangeAspect="1" noMove="1" noResize="1" noEditPoints="1" noAdjustHandles="1" noChangeArrowheads="1" noChangeShapeType="1" noTextEdit="1"/>
              </p:cNvSpPr>
              <p:nvPr/>
            </p:nvSpPr>
            <p:spPr>
              <a:xfrm>
                <a:off x="1303020" y="1473661"/>
                <a:ext cx="10515600" cy="2308324"/>
              </a:xfrm>
              <a:prstGeom prst="rect">
                <a:avLst/>
              </a:prstGeom>
              <a:blipFill>
                <a:blip r:embed="rId2"/>
                <a:stretch>
                  <a:fillRect r="-870" b="-6085"/>
                </a:stretch>
              </a:blipFill>
            </p:spPr>
            <p:txBody>
              <a:bodyPr/>
              <a:lstStyle/>
              <a:p>
                <a:r>
                  <a:rPr lang="en-US">
                    <a:noFill/>
                  </a:rPr>
                  <a:t> </a:t>
                </a:r>
              </a:p>
            </p:txBody>
          </p:sp>
        </mc:Fallback>
      </mc:AlternateContent>
      <p:sp>
        <p:nvSpPr>
          <p:cNvPr id="6" name="Oval 5"/>
          <p:cNvSpPr/>
          <p:nvPr/>
        </p:nvSpPr>
        <p:spPr>
          <a:xfrm>
            <a:off x="1124554" y="5099776"/>
            <a:ext cx="872119" cy="645392"/>
          </a:xfrm>
          <a:prstGeom prst="ellipse">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Koodak" panose="00000700000000000000" pitchFamily="2" charset="-78"/>
              </a:rPr>
              <a:t>1</a:t>
            </a:r>
          </a:p>
          <a:p>
            <a:pPr algn="ctr"/>
            <a:r>
              <a:rPr lang="en-US" dirty="0"/>
              <a:t>a</a:t>
            </a:r>
          </a:p>
        </p:txBody>
      </p:sp>
      <p:sp>
        <p:nvSpPr>
          <p:cNvPr id="7" name="Oval 6"/>
          <p:cNvSpPr/>
          <p:nvPr/>
        </p:nvSpPr>
        <p:spPr>
          <a:xfrm>
            <a:off x="888194" y="4734358"/>
            <a:ext cx="1561171" cy="151656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a:cs typeface="B Koodak" panose="00000700000000000000" pitchFamily="2" charset="-78"/>
              </a:rPr>
              <a:t>2</a:t>
            </a:r>
          </a:p>
          <a:p>
            <a:pPr algn="ctr"/>
            <a:endParaRPr lang="fa-IR" dirty="0"/>
          </a:p>
          <a:p>
            <a:pPr algn="ctr"/>
            <a:endParaRPr lang="fa-IR" dirty="0"/>
          </a:p>
          <a:p>
            <a:pPr algn="ctr"/>
            <a:endParaRPr lang="fa-IR" dirty="0"/>
          </a:p>
          <a:p>
            <a:pPr algn="ctr"/>
            <a:r>
              <a:rPr lang="en-US" dirty="0"/>
              <a:t>b</a:t>
            </a:r>
            <a:endParaRPr lang="fa-IR" dirty="0"/>
          </a:p>
        </p:txBody>
      </p:sp>
      <p:sp>
        <p:nvSpPr>
          <p:cNvPr id="8" name="TextBox 7"/>
          <p:cNvSpPr txBox="1"/>
          <p:nvPr/>
        </p:nvSpPr>
        <p:spPr>
          <a:xfrm>
            <a:off x="838199" y="4630122"/>
            <a:ext cx="400050" cy="400110"/>
          </a:xfrm>
          <a:prstGeom prst="rect">
            <a:avLst/>
          </a:prstGeom>
          <a:noFill/>
        </p:spPr>
        <p:txBody>
          <a:bodyPr wrap="square" rtlCol="1">
            <a:spAutoFit/>
          </a:bodyPr>
          <a:lstStyle/>
          <a:p>
            <a:r>
              <a:rPr lang="en-US" sz="2000" dirty="0">
                <a:solidFill>
                  <a:schemeClr val="accent2">
                    <a:lumMod val="75000"/>
                  </a:schemeClr>
                </a:solidFill>
              </a:rPr>
              <a:t>B</a:t>
            </a:r>
            <a:endParaRPr lang="fa-IR" sz="2000" dirty="0">
              <a:solidFill>
                <a:schemeClr val="accent2">
                  <a:lumMod val="75000"/>
                </a:schemeClr>
              </a:solidFill>
            </a:endParaRPr>
          </a:p>
        </p:txBody>
      </p:sp>
      <p:sp>
        <p:nvSpPr>
          <p:cNvPr id="9" name="TextBox 8"/>
          <p:cNvSpPr txBox="1"/>
          <p:nvPr/>
        </p:nvSpPr>
        <p:spPr>
          <a:xfrm>
            <a:off x="1882977" y="4982654"/>
            <a:ext cx="407205" cy="400110"/>
          </a:xfrm>
          <a:prstGeom prst="rect">
            <a:avLst/>
          </a:prstGeom>
          <a:noFill/>
        </p:spPr>
        <p:txBody>
          <a:bodyPr wrap="square" rtlCol="1">
            <a:spAutoFit/>
          </a:bodyPr>
          <a:lstStyle/>
          <a:p>
            <a:r>
              <a:rPr lang="en-US" sz="2000" dirty="0">
                <a:solidFill>
                  <a:schemeClr val="accent1">
                    <a:lumMod val="75000"/>
                  </a:schemeClr>
                </a:solidFill>
              </a:rPr>
              <a:t>A</a:t>
            </a:r>
            <a:endParaRPr lang="fa-IR" sz="2000" dirty="0">
              <a:solidFill>
                <a:schemeClr val="accent1">
                  <a:lumMod val="75000"/>
                </a:schemeClr>
              </a:solidFill>
            </a:endParaRPr>
          </a:p>
        </p:txBody>
      </p:sp>
      <p:sp>
        <p:nvSpPr>
          <p:cNvPr id="11" name="TextBox 10"/>
          <p:cNvSpPr txBox="1"/>
          <p:nvPr/>
        </p:nvSpPr>
        <p:spPr>
          <a:xfrm>
            <a:off x="937260" y="6189752"/>
            <a:ext cx="731520" cy="369332"/>
          </a:xfrm>
          <a:prstGeom prst="rect">
            <a:avLst/>
          </a:prstGeom>
          <a:noFill/>
        </p:spPr>
        <p:txBody>
          <a:bodyPr wrap="square" rtlCol="1">
            <a:spAutoFit/>
          </a:bodyPr>
          <a:lstStyle/>
          <a:p>
            <a:r>
              <a:rPr lang="en-US"/>
              <a:t>A⊆𝐵</a:t>
            </a:r>
            <a:endParaRPr lang="fa-IR"/>
          </a:p>
        </p:txBody>
      </p:sp>
      <p:sp>
        <p:nvSpPr>
          <p:cNvPr id="13" name="TextBox 12"/>
          <p:cNvSpPr txBox="1"/>
          <p:nvPr/>
        </p:nvSpPr>
        <p:spPr>
          <a:xfrm>
            <a:off x="1573690" y="6198023"/>
            <a:ext cx="902970" cy="369332"/>
          </a:xfrm>
          <a:prstGeom prst="rect">
            <a:avLst/>
          </a:prstGeom>
          <a:noFill/>
        </p:spPr>
        <p:txBody>
          <a:bodyPr wrap="square" rtlCol="1">
            <a:spAutoFit/>
          </a:bodyPr>
          <a:lstStyle/>
          <a:p>
            <a:r>
              <a:rPr lang="en-US" dirty="0"/>
              <a:t>B⊈𝐴</a:t>
            </a:r>
            <a:endParaRPr lang="fa-IR" dirty="0"/>
          </a:p>
        </p:txBody>
      </p:sp>
      <p:sp>
        <p:nvSpPr>
          <p:cNvPr id="10" name="Rectangle 9"/>
          <p:cNvSpPr/>
          <p:nvPr/>
        </p:nvSpPr>
        <p:spPr>
          <a:xfrm>
            <a:off x="2399370" y="1866538"/>
            <a:ext cx="5997156"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زیرا در مجموعه سمت چپ </a:t>
            </a:r>
            <a:r>
              <a:rPr lang="en-US" sz="2000" dirty="0">
                <a:solidFill>
                  <a:schemeClr val="accent2">
                    <a:lumMod val="75000"/>
                  </a:schemeClr>
                </a:solidFill>
                <a:cs typeface="B Koodak" panose="00000700000000000000" pitchFamily="2" charset="-78"/>
              </a:rPr>
              <a:t>d</a:t>
            </a:r>
            <a:r>
              <a:rPr lang="fa-IR" sz="2000" dirty="0">
                <a:solidFill>
                  <a:schemeClr val="accent2">
                    <a:lumMod val="75000"/>
                  </a:schemeClr>
                </a:solidFill>
                <a:cs typeface="B Koodak" panose="00000700000000000000" pitchFamily="2" charset="-78"/>
              </a:rPr>
              <a:t>هست که در مجموعه ست راست نیست</a:t>
            </a:r>
            <a:r>
              <a:rPr lang="fa-IR" dirty="0">
                <a:solidFill>
                  <a:schemeClr val="accent2">
                    <a:lumMod val="75000"/>
                  </a:schemeClr>
                </a:solidFill>
                <a:cs typeface="B Koodak" panose="00000700000000000000" pitchFamily="2" charset="-78"/>
              </a:rPr>
              <a:t>.</a:t>
            </a:r>
          </a:p>
        </p:txBody>
      </p:sp>
      <p:sp>
        <p:nvSpPr>
          <p:cNvPr id="12" name="Rectangle 11"/>
          <p:cNvSpPr/>
          <p:nvPr/>
        </p:nvSpPr>
        <p:spPr>
          <a:xfrm>
            <a:off x="1564190" y="2640541"/>
            <a:ext cx="6040436"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زیرا هرعضو مجموعه سمت چپ عضوی از مجموعه سمت راست است.</a:t>
            </a:r>
          </a:p>
        </p:txBody>
      </p:sp>
      <mc:AlternateContent xmlns:mc="http://schemas.openxmlformats.org/markup-compatibility/2006" xmlns:a14="http://schemas.microsoft.com/office/drawing/2010/main">
        <mc:Choice Requires="a14">
          <p:sp>
            <p:nvSpPr>
              <p:cNvPr id="14" name="Rectangle 13"/>
              <p:cNvSpPr/>
              <p:nvPr/>
            </p:nvSpPr>
            <p:spPr>
              <a:xfrm>
                <a:off x="1533207" y="4087257"/>
                <a:ext cx="10055225" cy="400110"/>
              </a:xfrm>
              <a:prstGeom prst="rect">
                <a:avLst/>
              </a:prstGeom>
            </p:spPr>
            <p:txBody>
              <a:bodyPr wrap="square">
                <a:spAutoFit/>
              </a:bodyPr>
              <a:lstStyle/>
              <a:p>
                <a:pPr algn="r" rtl="1"/>
                <a:r>
                  <a:rPr lang="fa-IR" sz="2000" dirty="0">
                    <a:solidFill>
                      <a:schemeClr val="accent2">
                        <a:lumMod val="75000"/>
                      </a:schemeClr>
                    </a:solidFill>
                    <a:cs typeface="B Koodak" panose="00000700000000000000" pitchFamily="2" charset="-78"/>
                  </a:rPr>
                  <a:t>زیرا همه عضوهای </a:t>
                </a:r>
                <a:r>
                  <a:rPr lang="en-US" sz="2000" dirty="0">
                    <a:solidFill>
                      <a:schemeClr val="accent2">
                        <a:lumMod val="75000"/>
                      </a:schemeClr>
                    </a:solidFill>
                    <a:cs typeface="B Koodak" panose="00000700000000000000" pitchFamily="2" charset="-78"/>
                  </a:rPr>
                  <a:t>A</a:t>
                </a:r>
                <a:r>
                  <a:rPr lang="fa-IR" sz="2000" dirty="0">
                    <a:solidFill>
                      <a:schemeClr val="accent2">
                        <a:lumMod val="75000"/>
                      </a:schemeClr>
                    </a:solidFill>
                    <a:cs typeface="B Koodak" panose="00000700000000000000" pitchFamily="2" charset="-78"/>
                  </a:rPr>
                  <a:t>در</a:t>
                </a:r>
                <a:r>
                  <a:rPr lang="en-US" sz="2000" dirty="0">
                    <a:solidFill>
                      <a:schemeClr val="accent2">
                        <a:lumMod val="75000"/>
                      </a:schemeClr>
                    </a:solidFill>
                    <a:cs typeface="B Koodak" panose="00000700000000000000" pitchFamily="2" charset="-78"/>
                  </a:rPr>
                  <a:t>B</a:t>
                </a:r>
                <a:r>
                  <a:rPr lang="fa-IR" sz="2000" dirty="0">
                    <a:solidFill>
                      <a:schemeClr val="accent2">
                        <a:lumMod val="75000"/>
                      </a:schemeClr>
                    </a:solidFill>
                    <a:cs typeface="B Koodak" panose="00000700000000000000" pitchFamily="2" charset="-78"/>
                  </a:rPr>
                  <a:t>قرار دارند و </a:t>
                </a:r>
                <a:r>
                  <a:rPr lang="en-US" sz="2000" dirty="0">
                    <a:solidFill>
                      <a:schemeClr val="accent2">
                        <a:lumMod val="75000"/>
                      </a:schemeClr>
                    </a:solidFill>
                    <a:cs typeface="B Koodak" panose="00000700000000000000" pitchFamily="2" charset="-78"/>
                  </a:rPr>
                  <a:t>B</a:t>
                </a:r>
                <a14:m>
                  <m:oMath xmlns:m="http://schemas.openxmlformats.org/officeDocument/2006/math">
                    <m:r>
                      <a:rPr lang="en-US" sz="2000" i="1">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r>
                      <a:rPr lang="en-US" sz="2000" i="1">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𝐴</m:t>
                    </m:r>
                  </m:oMath>
                </a14:m>
                <a:r>
                  <a:rPr lang="fa-IR" sz="2000" dirty="0">
                    <a:solidFill>
                      <a:schemeClr val="accent2">
                        <a:lumMod val="75000"/>
                      </a:schemeClr>
                    </a:solidFill>
                    <a:cs typeface="B Koodak" panose="00000700000000000000" pitchFamily="2" charset="-78"/>
                  </a:rPr>
                  <a:t>درست است.زیرا عضوی در</a:t>
                </a:r>
                <a:r>
                  <a:rPr lang="en-US" sz="2000" dirty="0">
                    <a:solidFill>
                      <a:schemeClr val="accent2">
                        <a:lumMod val="75000"/>
                      </a:schemeClr>
                    </a:solidFill>
                    <a:cs typeface="B Koodak" panose="00000700000000000000" pitchFamily="2" charset="-78"/>
                  </a:rPr>
                  <a:t>B</a:t>
                </a:r>
                <a:r>
                  <a:rPr lang="fa-IR" sz="2000" dirty="0">
                    <a:solidFill>
                      <a:schemeClr val="accent2">
                        <a:lumMod val="75000"/>
                      </a:schemeClr>
                    </a:solidFill>
                    <a:cs typeface="B Koodak" panose="00000700000000000000" pitchFamily="2" charset="-78"/>
                  </a:rPr>
                  <a:t>مانند 2 می توان یافت که در</a:t>
                </a:r>
                <a:r>
                  <a:rPr lang="en-US" sz="2000" dirty="0">
                    <a:solidFill>
                      <a:schemeClr val="accent2">
                        <a:lumMod val="75000"/>
                      </a:schemeClr>
                    </a:solidFill>
                    <a:cs typeface="B Koodak" panose="00000700000000000000" pitchFamily="2" charset="-78"/>
                  </a:rPr>
                  <a:t>A</a:t>
                </a:r>
                <a:r>
                  <a:rPr lang="fa-IR" sz="2000" dirty="0">
                    <a:solidFill>
                      <a:schemeClr val="accent2">
                        <a:lumMod val="75000"/>
                      </a:schemeClr>
                    </a:solidFill>
                    <a:cs typeface="B Koodak" panose="00000700000000000000" pitchFamily="2" charset="-78"/>
                  </a:rPr>
                  <a:t>وجود ندارد.</a:t>
                </a:r>
              </a:p>
            </p:txBody>
          </p:sp>
        </mc:Choice>
        <mc:Fallback xmlns="">
          <p:sp>
            <p:nvSpPr>
              <p:cNvPr id="14" name="Rectangle 13"/>
              <p:cNvSpPr>
                <a:spLocks noRot="1" noChangeAspect="1" noMove="1" noResize="1" noEditPoints="1" noAdjustHandles="1" noChangeArrowheads="1" noChangeShapeType="1" noTextEdit="1"/>
              </p:cNvSpPr>
              <p:nvPr/>
            </p:nvSpPr>
            <p:spPr>
              <a:xfrm>
                <a:off x="1533207" y="4087257"/>
                <a:ext cx="10055225" cy="400110"/>
              </a:xfrm>
              <a:prstGeom prst="rect">
                <a:avLst/>
              </a:prstGeom>
              <a:blipFill>
                <a:blip r:embed="rId3"/>
                <a:stretch>
                  <a:fillRect t="-15152" r="-606" b="-30303"/>
                </a:stretch>
              </a:blipFill>
            </p:spPr>
            <p:txBody>
              <a:bodyPr/>
              <a:lstStyle/>
              <a:p>
                <a:r>
                  <a:rPr lang="en-US">
                    <a:noFill/>
                  </a:rPr>
                  <a:t> </a:t>
                </a:r>
              </a:p>
            </p:txBody>
          </p:sp>
        </mc:Fallback>
      </mc:AlternateContent>
    </p:spTree>
    <p:extLst>
      <p:ext uri="{BB962C8B-B14F-4D97-AF65-F5344CB8AC3E}">
        <p14:creationId xmlns:p14="http://schemas.microsoft.com/office/powerpoint/2010/main" val="390031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8597"/>
            <a:ext cx="10515600" cy="4708365"/>
          </a:xfrm>
        </p:spPr>
        <p:txBody>
          <a:bodyPr/>
          <a:lstStyle/>
          <a:p>
            <a:pPr marL="0" indent="0">
              <a:buNone/>
            </a:pPr>
            <a:endParaRPr lang="fa-IR" dirty="0"/>
          </a:p>
          <a:p>
            <a:pPr marL="0" indent="0">
              <a:buNone/>
            </a:pPr>
            <a:endParaRPr lang="fa-IR" dirty="0"/>
          </a:p>
        </p:txBody>
      </p:sp>
      <p:sp>
        <p:nvSpPr>
          <p:cNvPr id="5" name="TextBox 4"/>
          <p:cNvSpPr txBox="1"/>
          <p:nvPr/>
        </p:nvSpPr>
        <p:spPr>
          <a:xfrm>
            <a:off x="3999503" y="1163897"/>
            <a:ext cx="7467600" cy="400110"/>
          </a:xfrm>
          <a:prstGeom prst="rect">
            <a:avLst/>
          </a:prstGeom>
          <a:noFill/>
        </p:spPr>
        <p:txBody>
          <a:bodyPr wrap="square" rtlCol="1">
            <a:spAutoFit/>
          </a:bodyPr>
          <a:lstStyle/>
          <a:p>
            <a:pPr algn="r" rtl="1"/>
            <a:r>
              <a:rPr lang="fa-IR" sz="2000" dirty="0">
                <a:cs typeface="B Koodak" panose="00000700000000000000" pitchFamily="2" charset="-78"/>
              </a:rPr>
              <a:t>1-باتوجه به نمودار مقابل ،دلیل درستی یا نادرستی عبارت های زیررا مشخص کنید</a:t>
            </a:r>
            <a:r>
              <a:rPr lang="fa-IR" dirty="0"/>
              <a:t>.</a:t>
            </a:r>
          </a:p>
        </p:txBody>
      </p:sp>
      <p:sp>
        <p:nvSpPr>
          <p:cNvPr id="6" name="Oval 5"/>
          <p:cNvSpPr/>
          <p:nvPr/>
        </p:nvSpPr>
        <p:spPr>
          <a:xfrm>
            <a:off x="1537223" y="1192810"/>
            <a:ext cx="1079638" cy="1044132"/>
          </a:xfrm>
          <a:prstGeom prst="ellipse">
            <a:avLst/>
          </a:prstGeom>
          <a:ln w="38100"/>
        </p:spPr>
        <p:style>
          <a:lnRef idx="2">
            <a:schemeClr val="accent3"/>
          </a:lnRef>
          <a:fillRef idx="1">
            <a:schemeClr val="lt1"/>
          </a:fillRef>
          <a:effectRef idx="0">
            <a:schemeClr val="accent3"/>
          </a:effectRef>
          <a:fontRef idx="minor">
            <a:schemeClr val="dk1"/>
          </a:fontRef>
        </p:style>
        <p:txBody>
          <a:bodyPr rtlCol="1" anchor="ctr"/>
          <a:lstStyle/>
          <a:p>
            <a:pPr algn="ctr"/>
            <a:endParaRPr lang="fa-IR"/>
          </a:p>
        </p:txBody>
      </p:sp>
      <p:sp>
        <p:nvSpPr>
          <p:cNvPr id="7" name="Oval 6"/>
          <p:cNvSpPr/>
          <p:nvPr/>
        </p:nvSpPr>
        <p:spPr>
          <a:xfrm>
            <a:off x="1167903" y="1044222"/>
            <a:ext cx="1646905" cy="1699877"/>
          </a:xfrm>
          <a:prstGeom prst="ellipse">
            <a:avLst/>
          </a:prstGeom>
          <a:solidFill>
            <a:schemeClr val="lt1">
              <a:alpha val="0"/>
            </a:schemeClr>
          </a:solidFill>
          <a:ln w="38100"/>
        </p:spPr>
        <p:style>
          <a:lnRef idx="2">
            <a:schemeClr val="accent4"/>
          </a:lnRef>
          <a:fillRef idx="1">
            <a:schemeClr val="lt1"/>
          </a:fillRef>
          <a:effectRef idx="0">
            <a:schemeClr val="accent4"/>
          </a:effectRef>
          <a:fontRef idx="minor">
            <a:schemeClr val="dk1"/>
          </a:fontRef>
        </p:style>
        <p:txBody>
          <a:bodyPr rtlCol="1" anchor="ctr"/>
          <a:lstStyle/>
          <a:p>
            <a:pPr algn="ctr"/>
            <a:endParaRPr lang="fa-IR"/>
          </a:p>
        </p:txBody>
      </p:sp>
      <p:sp>
        <p:nvSpPr>
          <p:cNvPr id="8" name="Oval 7"/>
          <p:cNvSpPr/>
          <p:nvPr/>
        </p:nvSpPr>
        <p:spPr>
          <a:xfrm>
            <a:off x="724897" y="912966"/>
            <a:ext cx="2269069" cy="2135888"/>
          </a:xfrm>
          <a:prstGeom prst="ellipse">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10" name="TextBox 9"/>
          <p:cNvSpPr txBox="1"/>
          <p:nvPr/>
        </p:nvSpPr>
        <p:spPr>
          <a:xfrm>
            <a:off x="1942135" y="1821409"/>
            <a:ext cx="567267" cy="523220"/>
          </a:xfrm>
          <a:prstGeom prst="rect">
            <a:avLst/>
          </a:prstGeom>
          <a:noFill/>
          <a:ln w="38100">
            <a:noFill/>
          </a:ln>
        </p:spPr>
        <p:txBody>
          <a:bodyPr wrap="square" rtlCol="1">
            <a:spAutoFit/>
          </a:bodyPr>
          <a:lstStyle/>
          <a:p>
            <a:r>
              <a:rPr lang="en-US" sz="2800" b="1" dirty="0">
                <a:solidFill>
                  <a:srgbClr val="A6A6A6"/>
                </a:solidFill>
              </a:rPr>
              <a:t>A</a:t>
            </a:r>
            <a:endParaRPr lang="fa-IR" sz="2800" b="1" dirty="0">
              <a:solidFill>
                <a:srgbClr val="A6A6A6"/>
              </a:solidFill>
            </a:endParaRPr>
          </a:p>
        </p:txBody>
      </p:sp>
      <p:sp>
        <p:nvSpPr>
          <p:cNvPr id="11" name="TextBox 10"/>
          <p:cNvSpPr txBox="1"/>
          <p:nvPr/>
        </p:nvSpPr>
        <p:spPr>
          <a:xfrm>
            <a:off x="1685950" y="2348847"/>
            <a:ext cx="512370" cy="461665"/>
          </a:xfrm>
          <a:prstGeom prst="rect">
            <a:avLst/>
          </a:prstGeom>
          <a:noFill/>
          <a:ln w="38100">
            <a:noFill/>
          </a:ln>
        </p:spPr>
        <p:txBody>
          <a:bodyPr wrap="square" rtlCol="1">
            <a:spAutoFit/>
          </a:bodyPr>
          <a:lstStyle/>
          <a:p>
            <a:r>
              <a:rPr lang="en-US" sz="2400" b="1" dirty="0">
                <a:solidFill>
                  <a:srgbClr val="FFC000"/>
                </a:solidFill>
              </a:rPr>
              <a:t>B</a:t>
            </a:r>
            <a:endParaRPr lang="fa-IR" sz="2400" b="1" dirty="0">
              <a:solidFill>
                <a:srgbClr val="FFC000"/>
              </a:solidFill>
            </a:endParaRPr>
          </a:p>
        </p:txBody>
      </p:sp>
      <p:sp>
        <p:nvSpPr>
          <p:cNvPr id="12" name="TextBox 11"/>
          <p:cNvSpPr txBox="1"/>
          <p:nvPr/>
        </p:nvSpPr>
        <p:spPr>
          <a:xfrm>
            <a:off x="1199508" y="2546473"/>
            <a:ext cx="637693" cy="461665"/>
          </a:xfrm>
          <a:prstGeom prst="rect">
            <a:avLst/>
          </a:prstGeom>
          <a:noFill/>
          <a:ln w="38100">
            <a:noFill/>
          </a:ln>
        </p:spPr>
        <p:txBody>
          <a:bodyPr wrap="square" rtlCol="1">
            <a:spAutoFit/>
          </a:bodyPr>
          <a:lstStyle/>
          <a:p>
            <a:r>
              <a:rPr lang="en-US" sz="2400" b="1" dirty="0">
                <a:solidFill>
                  <a:srgbClr val="70AD47"/>
                </a:solidFill>
              </a:rPr>
              <a:t>C</a:t>
            </a:r>
            <a:endParaRPr lang="fa-IR" sz="2400" b="1" dirty="0">
              <a:solidFill>
                <a:srgbClr val="70AD47"/>
              </a:solidFill>
            </a:endParaRPr>
          </a:p>
        </p:txBody>
      </p:sp>
      <mc:AlternateContent xmlns:mc="http://schemas.openxmlformats.org/markup-compatibility/2006" xmlns:a14="http://schemas.microsoft.com/office/drawing/2010/main">
        <mc:Choice Requires="a14">
          <p:sp>
            <p:nvSpPr>
              <p:cNvPr id="13" name="TextBox 12"/>
              <p:cNvSpPr txBox="1"/>
              <p:nvPr/>
            </p:nvSpPr>
            <p:spPr>
              <a:xfrm>
                <a:off x="10476918" y="1980910"/>
                <a:ext cx="1229230" cy="4154984"/>
              </a:xfrm>
              <a:prstGeom prst="rect">
                <a:avLst/>
              </a:prstGeom>
              <a:noFill/>
            </p:spPr>
            <p:txBody>
              <a:bodyPr wrap="square" rtlCol="1">
                <a:spAutoFit/>
              </a:bodyPr>
              <a:lstStyle/>
              <a:p>
                <a:pPr algn="r" rtl="1"/>
                <a:r>
                  <a:rPr lang="en-US" sz="2400" dirty="0"/>
                  <a:t>A</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𝐶</m:t>
                    </m:r>
                  </m:oMath>
                </a14:m>
                <a:endParaRPr lang="en-US" sz="2400" i="1" dirty="0">
                  <a:latin typeface="Cambria Math" panose="02040503050406030204" pitchFamily="18" charset="0"/>
                  <a:ea typeface="Cambria Math" panose="02040503050406030204" pitchFamily="18" charset="0"/>
                </a:endParaRPr>
              </a:p>
              <a:p>
                <a:pPr algn="r" rtl="1"/>
                <a:endParaRPr lang="en-US" sz="2400" i="1" dirty="0">
                  <a:latin typeface="Cambria Math" panose="02040503050406030204" pitchFamily="18" charset="0"/>
                  <a:ea typeface="Cambria Math" panose="02040503050406030204" pitchFamily="18" charset="0"/>
                </a:endParaRPr>
              </a:p>
              <a:p>
                <a:pPr algn="r" rtl="1"/>
                <a14:m>
                  <m:oMath xmlns:m="http://schemas.openxmlformats.org/officeDocument/2006/math">
                    <m:r>
                      <a:rPr lang="en-US" sz="2400" i="1">
                        <a:latin typeface="Cambria Math" panose="02040503050406030204" pitchFamily="18" charset="0"/>
                        <a:ea typeface="Cambria Math" panose="02040503050406030204" pitchFamily="18" charset="0"/>
                      </a:rPr>
                      <m:t>𝐵</m:t>
                    </m:r>
                    <m:r>
                      <a:rPr lang="en-US" sz="2400" i="1">
                        <a:latin typeface="Cambria Math" panose="02040503050406030204" pitchFamily="18" charset="0"/>
                        <a:ea typeface="Cambria Math" panose="02040503050406030204" pitchFamily="18" charset="0"/>
                      </a:rPr>
                      <m:t>⊆</m:t>
                    </m:r>
                  </m:oMath>
                </a14:m>
                <a:r>
                  <a:rPr lang="en-US" sz="2400" dirty="0"/>
                  <a:t>A</a:t>
                </a:r>
              </a:p>
              <a:p>
                <a:pPr algn="r" rtl="1"/>
                <a:endParaRPr lang="en-US" sz="2400" dirty="0"/>
              </a:p>
              <a:p>
                <a:pPr algn="r" rtl="1"/>
                <a:r>
                  <a:rPr lang="en-US" sz="2400" dirty="0"/>
                  <a:t>C</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oMath>
                </a14:m>
                <a:endParaRPr lang="en-US" sz="2400" b="0" dirty="0">
                  <a:ea typeface="Cambria Math" panose="02040503050406030204" pitchFamily="18" charset="0"/>
                </a:endParaRPr>
              </a:p>
              <a:p>
                <a:pPr algn="r" rtl="1"/>
                <a:endParaRPr lang="en-US" sz="2400" b="0" dirty="0">
                  <a:ea typeface="Cambria Math" panose="02040503050406030204" pitchFamily="18" charset="0"/>
                </a:endParaRPr>
              </a:p>
              <a:p>
                <a:pPr algn="r" rtl="1"/>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⊆A</a:t>
                </a:r>
                <a:endParaRPr lang="fa-IR" sz="2400" dirty="0"/>
              </a:p>
              <a:p>
                <a:pPr algn="r" rtl="1"/>
                <a:endParaRPr lang="en-US" sz="2400" dirty="0"/>
              </a:p>
              <a:p>
                <a:pPr algn="r" rtl="1"/>
                <a:r>
                  <a:rPr lang="en-US" sz="2400" dirty="0"/>
                  <a:t>𝐵⊆C</a:t>
                </a:r>
                <a:endParaRPr lang="fa-IR" sz="2400" dirty="0"/>
              </a:p>
              <a:p>
                <a:pPr algn="r" rtl="1"/>
                <a:endParaRPr lang="en-US" sz="2400" dirty="0"/>
              </a:p>
              <a:p>
                <a:pPr algn="r" rtl="1"/>
                <a:r>
                  <a:rPr lang="en-US" sz="2400" dirty="0"/>
                  <a:t>A⊆B</a:t>
                </a:r>
                <a:endParaRPr lang="fa-IR"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476918" y="1980910"/>
                <a:ext cx="1229230" cy="4154984"/>
              </a:xfrm>
              <a:prstGeom prst="rect">
                <a:avLst/>
              </a:prstGeom>
              <a:blipFill>
                <a:blip r:embed="rId2"/>
                <a:stretch>
                  <a:fillRect t="-1173" r="-8458" b="-2346"/>
                </a:stretch>
              </a:blipFill>
            </p:spPr>
            <p:txBody>
              <a:bodyPr/>
              <a:lstStyle/>
              <a:p>
                <a:r>
                  <a:rPr lang="en-US">
                    <a:noFill/>
                  </a:rPr>
                  <a:t> </a:t>
                </a:r>
              </a:p>
            </p:txBody>
          </p:sp>
        </mc:Fallback>
      </mc:AlternateContent>
      <p:sp>
        <p:nvSpPr>
          <p:cNvPr id="9" name="TextBox 8"/>
          <p:cNvSpPr txBox="1"/>
          <p:nvPr/>
        </p:nvSpPr>
        <p:spPr>
          <a:xfrm>
            <a:off x="9215794" y="3546732"/>
            <a:ext cx="1446732" cy="461665"/>
          </a:xfrm>
          <a:prstGeom prst="rect">
            <a:avLst/>
          </a:prstGeom>
          <a:noFill/>
        </p:spPr>
        <p:txBody>
          <a:bodyPr wrap="square" rtlCol="1">
            <a:spAutoFit/>
          </a:bodyPr>
          <a:lstStyle/>
          <a:p>
            <a:pPr algn="r" rtl="1"/>
            <a:r>
              <a:rPr lang="fa-IR" sz="2400" dirty="0">
                <a:solidFill>
                  <a:srgbClr val="C00000"/>
                </a:solidFill>
                <a:latin typeface="IRAban" panose="02000503000000020002" pitchFamily="2" charset="-78"/>
                <a:cs typeface="B Koodak" panose="00000700000000000000" pitchFamily="2" charset="-78"/>
              </a:rPr>
              <a:t>درست</a:t>
            </a:r>
          </a:p>
        </p:txBody>
      </p:sp>
      <p:sp>
        <p:nvSpPr>
          <p:cNvPr id="15" name="Rectangle 14"/>
          <p:cNvSpPr/>
          <p:nvPr/>
        </p:nvSpPr>
        <p:spPr>
          <a:xfrm>
            <a:off x="9806632" y="4274785"/>
            <a:ext cx="1111222" cy="461665"/>
          </a:xfrm>
          <a:prstGeom prst="rect">
            <a:avLst/>
          </a:prstGeom>
        </p:spPr>
        <p:txBody>
          <a:bodyPr wrap="square">
            <a:spAutoFit/>
          </a:bodyPr>
          <a:lstStyle/>
          <a:p>
            <a:r>
              <a:rPr lang="fa-IR" sz="2400" dirty="0">
                <a:solidFill>
                  <a:srgbClr val="C00000"/>
                </a:solidFill>
                <a:cs typeface="B Koodak" panose="00000700000000000000" pitchFamily="2" charset="-78"/>
              </a:rPr>
              <a:t>درست</a:t>
            </a:r>
          </a:p>
        </p:txBody>
      </p:sp>
      <p:sp>
        <p:nvSpPr>
          <p:cNvPr id="16" name="Rectangle 15"/>
          <p:cNvSpPr/>
          <p:nvPr/>
        </p:nvSpPr>
        <p:spPr>
          <a:xfrm>
            <a:off x="9878364" y="4928452"/>
            <a:ext cx="967759" cy="461665"/>
          </a:xfrm>
          <a:prstGeom prst="rect">
            <a:avLst/>
          </a:prstGeom>
        </p:spPr>
        <p:txBody>
          <a:bodyPr wrap="square">
            <a:spAutoFit/>
          </a:bodyPr>
          <a:lstStyle/>
          <a:p>
            <a:r>
              <a:rPr lang="fa-IR" sz="2400" dirty="0">
                <a:solidFill>
                  <a:srgbClr val="C00000"/>
                </a:solidFill>
                <a:cs typeface="B Koodak" panose="00000700000000000000" pitchFamily="2" charset="-78"/>
              </a:rPr>
              <a:t>درست</a:t>
            </a:r>
          </a:p>
        </p:txBody>
      </p:sp>
      <p:sp>
        <p:nvSpPr>
          <p:cNvPr id="17" name="Rectangle 16"/>
          <p:cNvSpPr/>
          <p:nvPr/>
        </p:nvSpPr>
        <p:spPr>
          <a:xfrm>
            <a:off x="9878364" y="5710618"/>
            <a:ext cx="869149" cy="461665"/>
          </a:xfrm>
          <a:prstGeom prst="rect">
            <a:avLst/>
          </a:prstGeom>
        </p:spPr>
        <p:txBody>
          <a:bodyPr wrap="none">
            <a:spAutoFit/>
          </a:bodyPr>
          <a:lstStyle/>
          <a:p>
            <a:r>
              <a:rPr lang="fa-IR" sz="2400" dirty="0">
                <a:solidFill>
                  <a:srgbClr val="C00000"/>
                </a:solidFill>
                <a:cs typeface="B Koodak" panose="00000700000000000000" pitchFamily="2" charset="-78"/>
              </a:rPr>
              <a:t>درست</a:t>
            </a:r>
          </a:p>
        </p:txBody>
      </p:sp>
      <p:sp>
        <p:nvSpPr>
          <p:cNvPr id="18" name="TextBox 17"/>
          <p:cNvSpPr txBox="1"/>
          <p:nvPr/>
        </p:nvSpPr>
        <p:spPr>
          <a:xfrm>
            <a:off x="9675254" y="2118015"/>
            <a:ext cx="1173578" cy="461665"/>
          </a:xfrm>
          <a:prstGeom prst="rect">
            <a:avLst/>
          </a:prstGeom>
          <a:noFill/>
        </p:spPr>
        <p:txBody>
          <a:bodyPr wrap="square" rtlCol="1">
            <a:spAutoFit/>
          </a:bodyPr>
          <a:lstStyle/>
          <a:p>
            <a:r>
              <a:rPr lang="fa-IR" sz="2400" dirty="0">
                <a:solidFill>
                  <a:srgbClr val="C00000"/>
                </a:solidFill>
                <a:cs typeface="B Koodak" panose="00000700000000000000" pitchFamily="2" charset="-78"/>
              </a:rPr>
              <a:t>نادرست</a:t>
            </a:r>
          </a:p>
        </p:txBody>
      </p:sp>
      <p:sp>
        <p:nvSpPr>
          <p:cNvPr id="21" name="TextBox 20"/>
          <p:cNvSpPr txBox="1"/>
          <p:nvPr/>
        </p:nvSpPr>
        <p:spPr>
          <a:xfrm>
            <a:off x="9708180" y="2825358"/>
            <a:ext cx="1242144" cy="461665"/>
          </a:xfrm>
          <a:prstGeom prst="rect">
            <a:avLst/>
          </a:prstGeom>
          <a:noFill/>
        </p:spPr>
        <p:txBody>
          <a:bodyPr wrap="square" rtlCol="1">
            <a:spAutoFit/>
          </a:bodyPr>
          <a:lstStyle/>
          <a:p>
            <a:r>
              <a:rPr lang="fa-IR" sz="2400" dirty="0">
                <a:solidFill>
                  <a:srgbClr val="C00000"/>
                </a:solidFill>
                <a:cs typeface="B Koodak" panose="00000700000000000000" pitchFamily="2" charset="-78"/>
              </a:rPr>
              <a:t>نادرست</a:t>
            </a:r>
          </a:p>
        </p:txBody>
      </p:sp>
      <p:sp>
        <p:nvSpPr>
          <p:cNvPr id="19" name="TextBox 18"/>
          <p:cNvSpPr txBox="1"/>
          <p:nvPr/>
        </p:nvSpPr>
        <p:spPr>
          <a:xfrm>
            <a:off x="5540001" y="2117066"/>
            <a:ext cx="3756906"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نمودار</a:t>
            </a:r>
            <a:r>
              <a:rPr lang="en-US" sz="2400" dirty="0">
                <a:solidFill>
                  <a:srgbClr val="C00000"/>
                </a:solidFill>
                <a:cs typeface="B Koodak" panose="00000700000000000000" pitchFamily="2" charset="-78"/>
              </a:rPr>
              <a:t>A</a:t>
            </a:r>
            <a:r>
              <a:rPr lang="fa-IR" sz="2400" dirty="0">
                <a:solidFill>
                  <a:srgbClr val="C00000"/>
                </a:solidFill>
                <a:cs typeface="B Koodak" panose="00000700000000000000" pitchFamily="2" charset="-78"/>
              </a:rPr>
              <a:t>داخل نمودار</a:t>
            </a:r>
            <a:r>
              <a:rPr lang="en-US" sz="2400" dirty="0">
                <a:solidFill>
                  <a:srgbClr val="C00000"/>
                </a:solidFill>
                <a:cs typeface="B Koodak" panose="00000700000000000000" pitchFamily="2" charset="-78"/>
              </a:rPr>
              <a:t>C</a:t>
            </a:r>
            <a:r>
              <a:rPr lang="fa-IR" sz="2400" dirty="0">
                <a:solidFill>
                  <a:srgbClr val="C00000"/>
                </a:solidFill>
                <a:cs typeface="B Koodak" panose="00000700000000000000" pitchFamily="2" charset="-78"/>
              </a:rPr>
              <a:t>است</a:t>
            </a:r>
          </a:p>
        </p:txBody>
      </p:sp>
      <p:sp>
        <p:nvSpPr>
          <p:cNvPr id="20" name="TextBox 19"/>
          <p:cNvSpPr txBox="1"/>
          <p:nvPr/>
        </p:nvSpPr>
        <p:spPr>
          <a:xfrm>
            <a:off x="2895651" y="2831424"/>
            <a:ext cx="6428160"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نمودار</a:t>
            </a:r>
            <a:r>
              <a:rPr lang="en-US" sz="2400" dirty="0">
                <a:solidFill>
                  <a:srgbClr val="C00000"/>
                </a:solidFill>
                <a:cs typeface="B Koodak" panose="00000700000000000000" pitchFamily="2" charset="-78"/>
              </a:rPr>
              <a:t>A</a:t>
            </a:r>
            <a:r>
              <a:rPr lang="fa-IR" sz="2400" dirty="0">
                <a:solidFill>
                  <a:srgbClr val="C00000"/>
                </a:solidFill>
                <a:cs typeface="B Koodak" panose="00000700000000000000" pitchFamily="2" charset="-78"/>
              </a:rPr>
              <a:t>داخل نمودار</a:t>
            </a:r>
            <a:r>
              <a:rPr lang="en-US" sz="2400" dirty="0">
                <a:solidFill>
                  <a:srgbClr val="C00000"/>
                </a:solidFill>
                <a:cs typeface="B Koodak" panose="00000700000000000000" pitchFamily="2" charset="-78"/>
              </a:rPr>
              <a:t>B</a:t>
            </a:r>
            <a:r>
              <a:rPr lang="fa-IR" sz="2400" dirty="0">
                <a:solidFill>
                  <a:srgbClr val="C00000"/>
                </a:solidFill>
                <a:cs typeface="B Koodak" panose="00000700000000000000" pitchFamily="2" charset="-78"/>
              </a:rPr>
              <a:t>است.پس</a:t>
            </a:r>
            <a:r>
              <a:rPr lang="en-US" sz="2400" dirty="0">
                <a:solidFill>
                  <a:srgbClr val="C00000"/>
                </a:solidFill>
                <a:cs typeface="B Koodak" panose="00000700000000000000" pitchFamily="2" charset="-78"/>
              </a:rPr>
              <a:t>B</a:t>
            </a:r>
            <a:r>
              <a:rPr lang="fa-IR" sz="2400" dirty="0">
                <a:solidFill>
                  <a:srgbClr val="C00000"/>
                </a:solidFill>
                <a:cs typeface="B Koodak" panose="00000700000000000000" pitchFamily="2" charset="-78"/>
              </a:rPr>
              <a:t>نمی تواند زیرمجموعه</a:t>
            </a:r>
            <a:r>
              <a:rPr lang="en-US" sz="2400" dirty="0">
                <a:solidFill>
                  <a:srgbClr val="C00000"/>
                </a:solidFill>
                <a:cs typeface="B Koodak" panose="00000700000000000000" pitchFamily="2" charset="-78"/>
              </a:rPr>
              <a:t>A</a:t>
            </a:r>
            <a:r>
              <a:rPr lang="fa-IR" sz="2400" dirty="0">
                <a:solidFill>
                  <a:srgbClr val="C00000"/>
                </a:solidFill>
                <a:cs typeface="B Koodak" panose="00000700000000000000" pitchFamily="2" charset="-78"/>
              </a:rPr>
              <a:t>باشد</a:t>
            </a:r>
          </a:p>
        </p:txBody>
      </p:sp>
      <p:sp>
        <p:nvSpPr>
          <p:cNvPr id="22" name="TextBox 21"/>
          <p:cNvSpPr txBox="1"/>
          <p:nvPr/>
        </p:nvSpPr>
        <p:spPr>
          <a:xfrm>
            <a:off x="3825404" y="3546732"/>
            <a:ext cx="5471503"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نمودار</a:t>
            </a:r>
            <a:r>
              <a:rPr lang="en-US" sz="2400" dirty="0">
                <a:solidFill>
                  <a:srgbClr val="C00000"/>
                </a:solidFill>
                <a:cs typeface="B Koodak" panose="00000700000000000000" pitchFamily="2" charset="-78"/>
              </a:rPr>
              <a:t>A</a:t>
            </a:r>
            <a:r>
              <a:rPr lang="fa-IR" sz="2400" dirty="0">
                <a:solidFill>
                  <a:srgbClr val="C00000"/>
                </a:solidFill>
                <a:cs typeface="B Koodak" panose="00000700000000000000" pitchFamily="2" charset="-78"/>
              </a:rPr>
              <a:t>داخل نمودار</a:t>
            </a:r>
            <a:r>
              <a:rPr lang="en-US" sz="2400" dirty="0">
                <a:solidFill>
                  <a:srgbClr val="C00000"/>
                </a:solidFill>
                <a:cs typeface="B Koodak" panose="00000700000000000000" pitchFamily="2" charset="-78"/>
              </a:rPr>
              <a:t>C</a:t>
            </a:r>
            <a:r>
              <a:rPr lang="fa-IR" sz="2400" dirty="0">
                <a:solidFill>
                  <a:srgbClr val="C00000"/>
                </a:solidFill>
                <a:cs typeface="B Koodak" panose="00000700000000000000" pitchFamily="2" charset="-78"/>
              </a:rPr>
              <a:t>است</a:t>
            </a:r>
          </a:p>
        </p:txBody>
      </p:sp>
      <p:sp>
        <p:nvSpPr>
          <p:cNvPr id="23" name="TextBox 22"/>
          <p:cNvSpPr txBox="1"/>
          <p:nvPr/>
        </p:nvSpPr>
        <p:spPr>
          <a:xfrm>
            <a:off x="3454973" y="4273835"/>
            <a:ext cx="5841934"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تهی زیرمجموعه همه مجموعه ها است</a:t>
            </a:r>
          </a:p>
        </p:txBody>
      </p:sp>
      <p:sp>
        <p:nvSpPr>
          <p:cNvPr id="24" name="TextBox 23"/>
          <p:cNvSpPr txBox="1"/>
          <p:nvPr/>
        </p:nvSpPr>
        <p:spPr>
          <a:xfrm>
            <a:off x="6292634" y="4928451"/>
            <a:ext cx="3037428"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نمودار</a:t>
            </a:r>
            <a:r>
              <a:rPr lang="en-US" sz="2400" dirty="0">
                <a:solidFill>
                  <a:srgbClr val="C00000"/>
                </a:solidFill>
                <a:cs typeface="B Koodak" panose="00000700000000000000" pitchFamily="2" charset="-78"/>
              </a:rPr>
              <a:t>B</a:t>
            </a:r>
            <a:r>
              <a:rPr lang="fa-IR" sz="2400" dirty="0">
                <a:solidFill>
                  <a:srgbClr val="C00000"/>
                </a:solidFill>
                <a:cs typeface="B Koodak" panose="00000700000000000000" pitchFamily="2" charset="-78"/>
              </a:rPr>
              <a:t>داخل نمودار</a:t>
            </a:r>
            <a:r>
              <a:rPr lang="en-US" sz="2400" dirty="0">
                <a:solidFill>
                  <a:srgbClr val="C00000"/>
                </a:solidFill>
                <a:cs typeface="B Koodak" panose="00000700000000000000" pitchFamily="2" charset="-78"/>
              </a:rPr>
              <a:t>C</a:t>
            </a:r>
            <a:r>
              <a:rPr lang="fa-IR" sz="2400" dirty="0">
                <a:solidFill>
                  <a:srgbClr val="C00000"/>
                </a:solidFill>
                <a:cs typeface="B Koodak" panose="00000700000000000000" pitchFamily="2" charset="-78"/>
              </a:rPr>
              <a:t>است </a:t>
            </a:r>
          </a:p>
        </p:txBody>
      </p:sp>
      <p:sp>
        <p:nvSpPr>
          <p:cNvPr id="25" name="TextBox 24"/>
          <p:cNvSpPr txBox="1"/>
          <p:nvPr/>
        </p:nvSpPr>
        <p:spPr>
          <a:xfrm>
            <a:off x="5164766" y="5710617"/>
            <a:ext cx="4215161"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نمودار</a:t>
            </a:r>
            <a:r>
              <a:rPr lang="en-US" sz="2400" dirty="0">
                <a:solidFill>
                  <a:srgbClr val="C00000"/>
                </a:solidFill>
                <a:cs typeface="B Koodak" panose="00000700000000000000" pitchFamily="2" charset="-78"/>
              </a:rPr>
              <a:t>A</a:t>
            </a:r>
            <a:r>
              <a:rPr lang="fa-IR" sz="2400" dirty="0">
                <a:solidFill>
                  <a:srgbClr val="C00000"/>
                </a:solidFill>
                <a:cs typeface="B Koodak" panose="00000700000000000000" pitchFamily="2" charset="-78"/>
              </a:rPr>
              <a:t>داخل نمودار</a:t>
            </a:r>
            <a:r>
              <a:rPr lang="en-US" sz="2400" dirty="0">
                <a:solidFill>
                  <a:srgbClr val="C00000"/>
                </a:solidFill>
                <a:cs typeface="B Koodak" panose="00000700000000000000" pitchFamily="2" charset="-78"/>
              </a:rPr>
              <a:t>B</a:t>
            </a:r>
            <a:r>
              <a:rPr lang="fa-IR" sz="2400" dirty="0">
                <a:solidFill>
                  <a:srgbClr val="C00000"/>
                </a:solidFill>
                <a:cs typeface="B Koodak" panose="00000700000000000000" pitchFamily="2" charset="-78"/>
              </a:rPr>
              <a:t>است</a:t>
            </a:r>
          </a:p>
        </p:txBody>
      </p:sp>
      <p:grpSp>
        <p:nvGrpSpPr>
          <p:cNvPr id="26" name="Group 25"/>
          <p:cNvGrpSpPr/>
          <p:nvPr/>
        </p:nvGrpSpPr>
        <p:grpSpPr>
          <a:xfrm>
            <a:off x="3715099" y="230993"/>
            <a:ext cx="8192497" cy="1006964"/>
            <a:chOff x="3999503" y="2473914"/>
            <a:chExt cx="8192497" cy="1006964"/>
          </a:xfrm>
        </p:grpSpPr>
        <p:sp>
          <p:nvSpPr>
            <p:cNvPr id="27" name="TextBox 26"/>
            <p:cNvSpPr txBox="1"/>
            <p:nvPr/>
          </p:nvSpPr>
          <p:spPr>
            <a:xfrm>
              <a:off x="9558528" y="2888163"/>
              <a:ext cx="2633472" cy="400110"/>
            </a:xfrm>
            <a:prstGeom prst="rect">
              <a:avLst/>
            </a:prstGeom>
            <a:noFill/>
          </p:spPr>
          <p:txBody>
            <a:bodyPr wrap="square" rtlCol="1">
              <a:spAutoFit/>
            </a:bodyPr>
            <a:lstStyle/>
            <a:p>
              <a:r>
                <a:rPr lang="fa-IR" sz="2000" dirty="0">
                  <a:solidFill>
                    <a:srgbClr val="00B050"/>
                  </a:solidFill>
                  <a:latin typeface="IRAban" panose="02000503000000020002" pitchFamily="2" charset="-78"/>
                  <a:cs typeface="IRAban" panose="02000503000000020002" pitchFamily="2" charset="-78"/>
                </a:rPr>
                <a:t>کار در کلاس:</a:t>
              </a:r>
            </a:p>
          </p:txBody>
        </p:sp>
        <p:cxnSp>
          <p:nvCxnSpPr>
            <p:cNvPr id="28" name="Straight Connector 27"/>
            <p:cNvCxnSpPr/>
            <p:nvPr/>
          </p:nvCxnSpPr>
          <p:spPr>
            <a:xfrm flipV="1">
              <a:off x="3999503" y="3088218"/>
              <a:ext cx="56327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255" y="2473914"/>
              <a:ext cx="982218" cy="1006964"/>
            </a:xfrm>
            <a:prstGeom prst="rect">
              <a:avLst/>
            </a:prstGeom>
          </p:spPr>
        </p:pic>
      </p:grpSp>
    </p:spTree>
    <p:extLst>
      <p:ext uri="{BB962C8B-B14F-4D97-AF65-F5344CB8AC3E}">
        <p14:creationId xmlns:p14="http://schemas.microsoft.com/office/powerpoint/2010/main" val="152763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p:cTn id="20"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8" dur="500"/>
                                        <p:tgtEl>
                                          <p:spTgt spid="2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 calcmode="lin" valueType="num">
                                      <p:cBhvr>
                                        <p:cTn id="46"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54" dur="500"/>
                                        <p:tgtEl>
                                          <p:spTgt spid="2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p:cTn id="59"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 calcmode="lin" valueType="num">
                                      <p:cBhvr>
                                        <p:cTn id="72"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75" dur="1000"/>
                                        <p:tgtEl>
                                          <p:spTgt spid="1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8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r>
            <a:br>
              <a:rPr lang="fa-IR" dirty="0"/>
            </a:br>
            <a:endParaRPr lang="fa-IR" dirty="0"/>
          </a:p>
        </p:txBody>
      </p:sp>
      <p:sp>
        <p:nvSpPr>
          <p:cNvPr id="3" name="TextBox 2"/>
          <p:cNvSpPr txBox="1"/>
          <p:nvPr/>
        </p:nvSpPr>
        <p:spPr>
          <a:xfrm>
            <a:off x="1151281" y="305036"/>
            <a:ext cx="10844747" cy="461665"/>
          </a:xfrm>
          <a:prstGeom prst="rect">
            <a:avLst/>
          </a:prstGeom>
          <a:noFill/>
        </p:spPr>
        <p:txBody>
          <a:bodyPr wrap="square" rtlCol="1">
            <a:spAutoFit/>
          </a:bodyPr>
          <a:lstStyle/>
          <a:p>
            <a:pPr algn="r" rtl="1"/>
            <a:r>
              <a:rPr lang="fa-IR" sz="2400" dirty="0">
                <a:cs typeface="B Koodak" panose="00000700000000000000" pitchFamily="2" charset="-78"/>
              </a:rPr>
              <a:t>2-مجموعه های</a:t>
            </a:r>
            <a:r>
              <a:rPr lang="en-US" sz="2400" dirty="0">
                <a:cs typeface="B Koodak" panose="00000700000000000000" pitchFamily="2" charset="-78"/>
              </a:rPr>
              <a:t>A,B,C</a:t>
            </a:r>
            <a:r>
              <a:rPr lang="fa-IR" sz="2400" dirty="0">
                <a:cs typeface="B Koodak" panose="00000700000000000000" pitchFamily="2" charset="-78"/>
              </a:rPr>
              <a:t>را در نظر بگیرید.سپس درستی یا نادرستی عبارات زیررا مشخص کنید.(با دلیل)</a:t>
            </a:r>
          </a:p>
        </p:txBody>
      </p:sp>
      <p:sp>
        <p:nvSpPr>
          <p:cNvPr id="5" name="TextBox 4"/>
          <p:cNvSpPr txBox="1"/>
          <p:nvPr/>
        </p:nvSpPr>
        <p:spPr>
          <a:xfrm>
            <a:off x="1983247" y="955822"/>
            <a:ext cx="8526780" cy="738664"/>
          </a:xfrm>
          <a:prstGeom prst="rect">
            <a:avLst/>
          </a:prstGeom>
          <a:noFill/>
        </p:spPr>
        <p:txBody>
          <a:bodyPr wrap="square" rtlCol="1">
            <a:spAutoFit/>
          </a:bodyPr>
          <a:lstStyle/>
          <a:p>
            <a:pPr algn="r" rtl="1"/>
            <a:r>
              <a:rPr lang="fa-IR" sz="2400" dirty="0">
                <a:cs typeface="B Koodak" panose="00000700000000000000" pitchFamily="2" charset="-78"/>
              </a:rPr>
              <a:t>{1،3،6،4}=</a:t>
            </a:r>
            <a:r>
              <a:rPr lang="en-US" sz="2400" dirty="0">
                <a:cs typeface="B Koodak" panose="00000700000000000000" pitchFamily="2" charset="-78"/>
              </a:rPr>
              <a:t>                     A</a:t>
            </a:r>
            <a:r>
              <a:rPr lang="fa-IR" sz="2400" dirty="0">
                <a:cs typeface="B Koodak" panose="00000700000000000000" pitchFamily="2" charset="-78"/>
              </a:rPr>
              <a:t>{3،1،5}=</a:t>
            </a:r>
            <a:r>
              <a:rPr lang="en-US" sz="2400" dirty="0">
                <a:cs typeface="B Koodak" panose="00000700000000000000" pitchFamily="2" charset="-78"/>
              </a:rPr>
              <a:t>                          B</a:t>
            </a:r>
            <a:r>
              <a:rPr lang="fa-IR" sz="2400" dirty="0">
                <a:cs typeface="B Koodak" panose="00000700000000000000" pitchFamily="2" charset="-78"/>
              </a:rPr>
              <a:t>{2،5،1،3،6}=</a:t>
            </a:r>
            <a:r>
              <a:rPr lang="en-US" sz="2400" dirty="0">
                <a:cs typeface="B Koodak" panose="00000700000000000000" pitchFamily="2" charset="-78"/>
              </a:rPr>
              <a:t>C</a:t>
            </a:r>
            <a:endParaRPr lang="fa-IR" sz="2400" dirty="0">
              <a:cs typeface="B Koodak" panose="00000700000000000000" pitchFamily="2" charset="-78"/>
            </a:endParaRPr>
          </a:p>
          <a:p>
            <a:pPr algn="r" rtl="1"/>
            <a:endParaRPr lang="fa-IR" dirty="0"/>
          </a:p>
        </p:txBody>
      </p:sp>
      <mc:AlternateContent xmlns:mc="http://schemas.openxmlformats.org/markup-compatibility/2006" xmlns:a14="http://schemas.microsoft.com/office/drawing/2010/main">
        <mc:Choice Requires="a14">
          <p:sp>
            <p:nvSpPr>
              <p:cNvPr id="6" name="TextBox 5"/>
              <p:cNvSpPr txBox="1"/>
              <p:nvPr/>
            </p:nvSpPr>
            <p:spPr>
              <a:xfrm>
                <a:off x="10559872" y="1929456"/>
                <a:ext cx="1239644" cy="4339650"/>
              </a:xfrm>
              <a:prstGeom prst="rect">
                <a:avLst/>
              </a:prstGeom>
              <a:noFill/>
            </p:spPr>
            <p:txBody>
              <a:bodyPr wrap="square" rtlCol="1">
                <a:spAutoFit/>
              </a:bodyPr>
              <a:lstStyle/>
              <a:p>
                <a:pPr algn="r" rtl="1"/>
                <a:endParaRPr lang="fa-IR" sz="2000" dirty="0">
                  <a:ea typeface="Cambria Math" panose="02040503050406030204" pitchFamily="18" charset="0"/>
                  <a:cs typeface="B Koodak" panose="00000700000000000000" pitchFamily="2" charset="-78"/>
                </a:endParaRPr>
              </a:p>
              <a:p>
                <a:pPr algn="r" rtl="1"/>
                <a:r>
                  <a:rPr lang="fa-IR" sz="2000" dirty="0">
                    <a:ea typeface="Cambria Math" panose="02040503050406030204" pitchFamily="18" charset="0"/>
                    <a:cs typeface="B Koodak" panose="00000700000000000000" pitchFamily="2" charset="-78"/>
                  </a:rPr>
                  <a:t>3</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B</m:t>
                    </m:r>
                  </m:oMath>
                </a14:m>
                <a:endParaRPr lang="en-US" sz="2000" dirty="0">
                  <a:cs typeface="B Koodak" panose="00000700000000000000" pitchFamily="2" charset="-78"/>
                </a:endParaRPr>
              </a:p>
              <a:p>
                <a:pPr algn="r" rtl="1"/>
                <a:endParaRPr lang="en-US" sz="2000" dirty="0">
                  <a:cs typeface="B Koodak" panose="00000700000000000000" pitchFamily="2" charset="-78"/>
                </a:endParaRPr>
              </a:p>
              <a:p>
                <a:pPr algn="r" rtl="1"/>
                <a:r>
                  <a:rPr lang="fa-IR" sz="2000" dirty="0">
                    <a:cs typeface="B Koodak" panose="00000700000000000000" pitchFamily="2" charset="-78"/>
                  </a:rPr>
                  <a:t>2</a:t>
                </a:r>
                <a14:m>
                  <m:oMath xmlns:m="http://schemas.openxmlformats.org/officeDocument/2006/math">
                    <m:r>
                      <a:rPr lang="fa-IR"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oMath>
                </a14:m>
                <a:endParaRPr lang="en-US" sz="2000" dirty="0">
                  <a:ea typeface="Cambria Math" panose="02040503050406030204" pitchFamily="18" charset="0"/>
                  <a:cs typeface="B Koodak" panose="00000700000000000000" pitchFamily="2" charset="-78"/>
                </a:endParaRPr>
              </a:p>
              <a:p>
                <a:pPr algn="r" rtl="1"/>
                <a:endParaRPr lang="en-US" sz="2000" b="0" dirty="0">
                  <a:ea typeface="Cambria Math" panose="02040503050406030204" pitchFamily="18" charset="0"/>
                  <a:cs typeface="B Koodak" panose="00000700000000000000" pitchFamily="2" charset="-78"/>
                </a:endParaRPr>
              </a:p>
              <a:p>
                <a:pPr algn="r" rtl="1"/>
                <a14:m>
                  <m:oMath xmlns:m="http://schemas.openxmlformats.org/officeDocument/2006/math">
                    <m:r>
                      <a:rPr lang="fa-I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oMath>
                </a14:m>
                <a:r>
                  <a:rPr lang="fa-IR" sz="2000" dirty="0">
                    <a:cs typeface="B Koodak" panose="00000700000000000000" pitchFamily="2" charset="-78"/>
                  </a:rPr>
                  <a:t>{1،4}</a:t>
                </a:r>
              </a:p>
              <a:p>
                <a:pPr algn="r" rtl="1"/>
                <a:endParaRPr lang="fa-IR" sz="2000" dirty="0">
                  <a:cs typeface="B Koodak" panose="00000700000000000000" pitchFamily="2" charset="-78"/>
                </a:endParaRPr>
              </a:p>
              <a:p>
                <a:pPr algn="r" rtl="1"/>
                <a:r>
                  <a:rPr lang="fa-IR" sz="2000" dirty="0">
                    <a:cs typeface="B Koodak" panose="00000700000000000000" pitchFamily="2" charset="-78"/>
                  </a:rPr>
                  <a:t>6</a:t>
                </a:r>
                <a14:m>
                  <m:oMath xmlns:m="http://schemas.openxmlformats.org/officeDocument/2006/math">
                    <m:r>
                      <a:rPr lang="fa-I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oMath>
                </a14:m>
                <a:endParaRPr lang="en-US" sz="2000" dirty="0">
                  <a:cs typeface="B Koodak" panose="00000700000000000000" pitchFamily="2" charset="-78"/>
                </a:endParaRPr>
              </a:p>
              <a:p>
                <a:pPr algn="r" rtl="1"/>
                <a:endParaRPr lang="fa-IR" sz="2000" dirty="0">
                  <a:cs typeface="B Koodak" panose="00000700000000000000" pitchFamily="2" charset="-78"/>
                </a:endParaRPr>
              </a:p>
              <a:p>
                <a:pPr algn="r" rtl="1"/>
                <a14:m>
                  <m:oMath xmlns:m="http://schemas.openxmlformats.org/officeDocument/2006/math">
                    <m:r>
                      <a:rPr lang="fa-I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m:t>
                    </m:r>
                  </m:oMath>
                </a14:m>
                <a:r>
                  <a:rPr lang="fa-IR" sz="2000" dirty="0">
                    <a:cs typeface="B Koodak" panose="00000700000000000000" pitchFamily="2" charset="-78"/>
                  </a:rPr>
                  <a:t>{5،6}</a:t>
                </a:r>
              </a:p>
              <a:p>
                <a:pPr algn="r" rtl="1"/>
                <a:endParaRPr lang="fa-IR" sz="2000" dirty="0">
                  <a:cs typeface="B Koodak" panose="00000700000000000000" pitchFamily="2" charset="-78"/>
                </a:endParaRPr>
              </a:p>
              <a:p>
                <a:pPr algn="r" rtl="1"/>
                <a:r>
                  <a:rPr lang="fa-IR" sz="2000" dirty="0">
                    <a:cs typeface="B Koodak" panose="00000700000000000000" pitchFamily="2" charset="-78"/>
                  </a:rPr>
                  <a:t>5</a:t>
                </a:r>
                <a14:m>
                  <m:oMath xmlns:m="http://schemas.openxmlformats.org/officeDocument/2006/math">
                    <m:r>
                      <a:rPr lang="fa-I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m:t>
                    </m:r>
                  </m:oMath>
                </a14:m>
                <a:endParaRPr lang="fa-IR" sz="2000" dirty="0">
                  <a:cs typeface="B Koodak" panose="00000700000000000000" pitchFamily="2" charset="-78"/>
                </a:endParaRPr>
              </a:p>
              <a:p>
                <a:pPr algn="r" rtl="1"/>
                <a:endParaRPr lang="fa-IR" dirty="0"/>
              </a:p>
              <a:p>
                <a:pPr algn="r" rtl="1"/>
                <a:r>
                  <a:rPr lang="fa-IR" sz="2000" dirty="0">
                    <a:cs typeface="B Koodak" panose="00000700000000000000" pitchFamily="2" charset="-78"/>
                  </a:rPr>
                  <a:t>0</a:t>
                </a:r>
                <a14:m>
                  <m:oMath xmlns:m="http://schemas.openxmlformats.org/officeDocument/2006/math">
                    <m:r>
                      <a:rPr lang="fa-I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oMath>
                </a14:m>
                <a:endParaRPr lang="fa-IR" sz="2000" dirty="0">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559872" y="1929456"/>
                <a:ext cx="1239644" cy="4339650"/>
              </a:xfrm>
              <a:prstGeom prst="rect">
                <a:avLst/>
              </a:prstGeom>
              <a:blipFill>
                <a:blip r:embed="rId3"/>
                <a:stretch>
                  <a:fillRect l="-490" r="-490" b="-2813"/>
                </a:stretch>
              </a:blipFill>
            </p:spPr>
            <p:txBody>
              <a:bodyPr/>
              <a:lstStyle/>
              <a:p>
                <a:r>
                  <a:rPr lang="en-US">
                    <a:noFill/>
                  </a:rPr>
                  <a:t> </a:t>
                </a:r>
              </a:p>
            </p:txBody>
          </p:sp>
        </mc:Fallback>
      </mc:AlternateContent>
      <p:sp>
        <p:nvSpPr>
          <p:cNvPr id="8" name="Rectangle 7"/>
          <p:cNvSpPr/>
          <p:nvPr/>
        </p:nvSpPr>
        <p:spPr>
          <a:xfrm>
            <a:off x="4591476" y="2280950"/>
            <a:ext cx="678391" cy="400110"/>
          </a:xfrm>
          <a:prstGeom prst="rect">
            <a:avLst/>
          </a:prstGeom>
        </p:spPr>
        <p:txBody>
          <a:bodyPr wrap="none">
            <a:spAutoFit/>
          </a:bodyPr>
          <a:lstStyle/>
          <a:p>
            <a:r>
              <a:rPr lang="en-US" sz="2000" dirty="0">
                <a:cs typeface="B Koodak" panose="00000700000000000000" pitchFamily="2" charset="-78"/>
              </a:rPr>
              <a:t>B⊈𝐴</a:t>
            </a:r>
          </a:p>
        </p:txBody>
      </p:sp>
      <p:sp>
        <p:nvSpPr>
          <p:cNvPr id="10" name="Rectangle 9"/>
          <p:cNvSpPr/>
          <p:nvPr/>
        </p:nvSpPr>
        <p:spPr>
          <a:xfrm>
            <a:off x="4591476" y="2853209"/>
            <a:ext cx="665567" cy="400110"/>
          </a:xfrm>
          <a:prstGeom prst="rect">
            <a:avLst/>
          </a:prstGeom>
        </p:spPr>
        <p:txBody>
          <a:bodyPr wrap="none">
            <a:spAutoFit/>
          </a:bodyPr>
          <a:lstStyle/>
          <a:p>
            <a:r>
              <a:rPr lang="en-US" sz="2000" dirty="0">
                <a:cs typeface="B Koodak" panose="00000700000000000000" pitchFamily="2" charset="-78"/>
              </a:rPr>
              <a:t>A⊆B</a:t>
            </a:r>
          </a:p>
        </p:txBody>
      </p:sp>
      <p:sp>
        <p:nvSpPr>
          <p:cNvPr id="11" name="Rectangle 10"/>
          <p:cNvSpPr/>
          <p:nvPr/>
        </p:nvSpPr>
        <p:spPr>
          <a:xfrm>
            <a:off x="4613918" y="3464380"/>
            <a:ext cx="652743" cy="400110"/>
          </a:xfrm>
          <a:prstGeom prst="rect">
            <a:avLst/>
          </a:prstGeom>
        </p:spPr>
        <p:txBody>
          <a:bodyPr wrap="none">
            <a:spAutoFit/>
          </a:bodyPr>
          <a:lstStyle/>
          <a:p>
            <a:r>
              <a:rPr lang="en-US" sz="2000" dirty="0">
                <a:cs typeface="B Koodak" panose="00000700000000000000" pitchFamily="2" charset="-78"/>
              </a:rPr>
              <a:t>B⊆C</a:t>
            </a:r>
          </a:p>
        </p:txBody>
      </p:sp>
      <p:sp>
        <p:nvSpPr>
          <p:cNvPr id="12" name="Rectangle 11"/>
          <p:cNvSpPr/>
          <p:nvPr/>
        </p:nvSpPr>
        <p:spPr>
          <a:xfrm>
            <a:off x="4613918" y="4075551"/>
            <a:ext cx="678391" cy="400110"/>
          </a:xfrm>
          <a:prstGeom prst="rect">
            <a:avLst/>
          </a:prstGeom>
        </p:spPr>
        <p:txBody>
          <a:bodyPr wrap="none">
            <a:spAutoFit/>
          </a:bodyPr>
          <a:lstStyle/>
          <a:p>
            <a:r>
              <a:rPr lang="en-US" sz="2000" dirty="0">
                <a:cs typeface="B Koodak" panose="00000700000000000000" pitchFamily="2" charset="-78"/>
              </a:rPr>
              <a:t>A⊈𝐶</a:t>
            </a:r>
          </a:p>
        </p:txBody>
      </p:sp>
      <p:sp>
        <p:nvSpPr>
          <p:cNvPr id="7" name="TextBox 6"/>
          <p:cNvSpPr txBox="1"/>
          <p:nvPr/>
        </p:nvSpPr>
        <p:spPr>
          <a:xfrm>
            <a:off x="3708158" y="2288402"/>
            <a:ext cx="791737" cy="400110"/>
          </a:xfrm>
          <a:prstGeom prst="rect">
            <a:avLst/>
          </a:prstGeom>
          <a:noFill/>
        </p:spPr>
        <p:txBody>
          <a:bodyPr wrap="square" rtlCol="1">
            <a:spAutoFit/>
          </a:bodyPr>
          <a:lstStyle/>
          <a:p>
            <a:pPr algn="r" rtl="1"/>
            <a:r>
              <a:rPr lang="fa-IR" sz="2000" dirty="0">
                <a:solidFill>
                  <a:srgbClr val="C00000"/>
                </a:solidFill>
                <a:cs typeface="B Koodak" panose="00000700000000000000" pitchFamily="2" charset="-78"/>
              </a:rPr>
              <a:t>درست </a:t>
            </a:r>
          </a:p>
        </p:txBody>
      </p:sp>
      <p:sp>
        <p:nvSpPr>
          <p:cNvPr id="9" name="Rectangle 8"/>
          <p:cNvSpPr/>
          <p:nvPr/>
        </p:nvSpPr>
        <p:spPr>
          <a:xfrm>
            <a:off x="7051603" y="2274469"/>
            <a:ext cx="3280065" cy="400110"/>
          </a:xfrm>
          <a:prstGeom prst="rect">
            <a:avLst/>
          </a:prstGeom>
        </p:spPr>
        <p:txBody>
          <a:bodyPr wrap="none">
            <a:spAutoFit/>
          </a:bodyPr>
          <a:lstStyle/>
          <a:p>
            <a:r>
              <a:rPr lang="fa-IR" sz="2000" dirty="0">
                <a:solidFill>
                  <a:srgbClr val="C00000"/>
                </a:solidFill>
                <a:cs typeface="B Koodak" panose="00000700000000000000" pitchFamily="2" charset="-78"/>
              </a:rPr>
              <a:t> نادرست {3} زیرمجموعه است نه 3</a:t>
            </a:r>
          </a:p>
        </p:txBody>
      </p:sp>
      <p:sp>
        <p:nvSpPr>
          <p:cNvPr id="13" name="TextBox 12"/>
          <p:cNvSpPr txBox="1"/>
          <p:nvPr/>
        </p:nvSpPr>
        <p:spPr>
          <a:xfrm>
            <a:off x="6657840" y="2876026"/>
            <a:ext cx="3718746" cy="400110"/>
          </a:xfrm>
          <a:prstGeom prst="rect">
            <a:avLst/>
          </a:prstGeom>
          <a:noFill/>
        </p:spPr>
        <p:txBody>
          <a:bodyPr wrap="square" rtlCol="1">
            <a:spAutoFit/>
          </a:bodyPr>
          <a:lstStyle/>
          <a:p>
            <a:pPr algn="r" rtl="1"/>
            <a:r>
              <a:rPr lang="fa-IR" sz="2000" dirty="0">
                <a:solidFill>
                  <a:srgbClr val="C00000"/>
                </a:solidFill>
                <a:cs typeface="B Koodak" panose="00000700000000000000" pitchFamily="2" charset="-78"/>
              </a:rPr>
              <a:t>نادرست در مجموعه </a:t>
            </a:r>
            <a:r>
              <a:rPr lang="en-US" sz="2000" dirty="0">
                <a:solidFill>
                  <a:srgbClr val="C00000"/>
                </a:solidFill>
                <a:cs typeface="B Koodak" panose="00000700000000000000" pitchFamily="2" charset="-78"/>
              </a:rPr>
              <a:t>A</a:t>
            </a:r>
            <a:r>
              <a:rPr lang="fa-IR" sz="2000" dirty="0">
                <a:solidFill>
                  <a:srgbClr val="C00000"/>
                </a:solidFill>
                <a:cs typeface="B Koodak" panose="00000700000000000000" pitchFamily="2" charset="-78"/>
              </a:rPr>
              <a:t>عدد2وجود ندارد.</a:t>
            </a:r>
          </a:p>
        </p:txBody>
      </p:sp>
      <p:sp>
        <p:nvSpPr>
          <p:cNvPr id="14" name="Rectangle 13"/>
          <p:cNvSpPr/>
          <p:nvPr/>
        </p:nvSpPr>
        <p:spPr>
          <a:xfrm>
            <a:off x="6729486" y="3465257"/>
            <a:ext cx="3724096" cy="400110"/>
          </a:xfrm>
          <a:prstGeom prst="rect">
            <a:avLst/>
          </a:prstGeom>
        </p:spPr>
        <p:txBody>
          <a:bodyPr wrap="none">
            <a:spAutoFit/>
          </a:bodyPr>
          <a:lstStyle/>
          <a:p>
            <a:r>
              <a:rPr lang="fa-IR" sz="2000" dirty="0">
                <a:solidFill>
                  <a:srgbClr val="C00000"/>
                </a:solidFill>
                <a:cs typeface="B Koodak" panose="00000700000000000000" pitchFamily="2" charset="-78"/>
              </a:rPr>
              <a:t> نا درست {1،4}زیرمجموعه است نه عضو</a:t>
            </a:r>
          </a:p>
        </p:txBody>
      </p:sp>
      <p:sp>
        <p:nvSpPr>
          <p:cNvPr id="15" name="Rectangle 14"/>
          <p:cNvSpPr/>
          <p:nvPr/>
        </p:nvSpPr>
        <p:spPr>
          <a:xfrm>
            <a:off x="6836085" y="4075551"/>
            <a:ext cx="3510898" cy="400110"/>
          </a:xfrm>
          <a:prstGeom prst="rect">
            <a:avLst/>
          </a:prstGeom>
        </p:spPr>
        <p:txBody>
          <a:bodyPr wrap="none">
            <a:spAutoFit/>
          </a:bodyPr>
          <a:lstStyle/>
          <a:p>
            <a:pPr algn="r" rtl="1"/>
            <a:r>
              <a:rPr lang="fa-IR" sz="2000" dirty="0">
                <a:solidFill>
                  <a:srgbClr val="C00000"/>
                </a:solidFill>
                <a:cs typeface="B Koodak" panose="00000700000000000000" pitchFamily="2" charset="-78"/>
              </a:rPr>
              <a:t>نا درست در مجموعه</a:t>
            </a:r>
            <a:r>
              <a:rPr lang="en-US" sz="2000" dirty="0">
                <a:solidFill>
                  <a:srgbClr val="C00000"/>
                </a:solidFill>
                <a:cs typeface="B Koodak" panose="00000700000000000000" pitchFamily="2" charset="-78"/>
              </a:rPr>
              <a:t>A</a:t>
            </a:r>
            <a:r>
              <a:rPr lang="fa-IR" sz="2000" dirty="0">
                <a:solidFill>
                  <a:srgbClr val="C00000"/>
                </a:solidFill>
                <a:cs typeface="B Koodak" panose="00000700000000000000" pitchFamily="2" charset="-78"/>
              </a:rPr>
              <a:t>عدد6وجود دارد.</a:t>
            </a:r>
          </a:p>
        </p:txBody>
      </p:sp>
      <p:sp>
        <p:nvSpPr>
          <p:cNvPr id="16" name="Rectangle 15"/>
          <p:cNvSpPr/>
          <p:nvPr/>
        </p:nvSpPr>
        <p:spPr>
          <a:xfrm>
            <a:off x="9644552" y="4699552"/>
            <a:ext cx="756938" cy="400110"/>
          </a:xfrm>
          <a:prstGeom prst="rect">
            <a:avLst/>
          </a:prstGeom>
        </p:spPr>
        <p:txBody>
          <a:bodyPr wrap="none">
            <a:spAutoFit/>
          </a:bodyPr>
          <a:lstStyle/>
          <a:p>
            <a:r>
              <a:rPr lang="fa-IR" sz="2000" dirty="0">
                <a:solidFill>
                  <a:srgbClr val="C00000"/>
                </a:solidFill>
                <a:cs typeface="B Koodak" panose="00000700000000000000" pitchFamily="2" charset="-78"/>
              </a:rPr>
              <a:t>درست</a:t>
            </a:r>
          </a:p>
        </p:txBody>
      </p:sp>
      <p:sp>
        <p:nvSpPr>
          <p:cNvPr id="17" name="Rectangle 16"/>
          <p:cNvSpPr/>
          <p:nvPr/>
        </p:nvSpPr>
        <p:spPr>
          <a:xfrm>
            <a:off x="9675450" y="5300058"/>
            <a:ext cx="756938" cy="400110"/>
          </a:xfrm>
          <a:prstGeom prst="rect">
            <a:avLst/>
          </a:prstGeom>
        </p:spPr>
        <p:txBody>
          <a:bodyPr wrap="none">
            <a:spAutoFit/>
          </a:bodyPr>
          <a:lstStyle/>
          <a:p>
            <a:r>
              <a:rPr lang="fa-IR" sz="2000" dirty="0">
                <a:solidFill>
                  <a:srgbClr val="C00000"/>
                </a:solidFill>
                <a:cs typeface="B Koodak" panose="00000700000000000000" pitchFamily="2" charset="-78"/>
              </a:rPr>
              <a:t>درست</a:t>
            </a:r>
          </a:p>
        </p:txBody>
      </p:sp>
      <p:sp>
        <p:nvSpPr>
          <p:cNvPr id="18" name="TextBox 17"/>
          <p:cNvSpPr txBox="1"/>
          <p:nvPr/>
        </p:nvSpPr>
        <p:spPr>
          <a:xfrm>
            <a:off x="7051603" y="5910352"/>
            <a:ext cx="3440431" cy="400110"/>
          </a:xfrm>
          <a:prstGeom prst="rect">
            <a:avLst/>
          </a:prstGeom>
          <a:noFill/>
        </p:spPr>
        <p:txBody>
          <a:bodyPr wrap="square" rtlCol="1">
            <a:spAutoFit/>
          </a:bodyPr>
          <a:lstStyle/>
          <a:p>
            <a:pPr algn="r" rtl="1"/>
            <a:r>
              <a:rPr lang="fa-IR" sz="2000" dirty="0">
                <a:solidFill>
                  <a:srgbClr val="C00000"/>
                </a:solidFill>
                <a:cs typeface="B Koodak" panose="00000700000000000000" pitchFamily="2" charset="-78"/>
              </a:rPr>
              <a:t>نادرست 0عضو است نه زیرمجموعه</a:t>
            </a:r>
          </a:p>
        </p:txBody>
      </p:sp>
      <p:sp>
        <p:nvSpPr>
          <p:cNvPr id="19" name="TextBox 18"/>
          <p:cNvSpPr txBox="1"/>
          <p:nvPr/>
        </p:nvSpPr>
        <p:spPr>
          <a:xfrm>
            <a:off x="1139475" y="2828007"/>
            <a:ext cx="3423610" cy="400110"/>
          </a:xfrm>
          <a:prstGeom prst="rect">
            <a:avLst/>
          </a:prstGeom>
          <a:noFill/>
        </p:spPr>
        <p:txBody>
          <a:bodyPr wrap="square" rtlCol="1">
            <a:spAutoFit/>
          </a:bodyPr>
          <a:lstStyle/>
          <a:p>
            <a:pPr algn="r" rtl="1"/>
            <a:r>
              <a:rPr lang="fa-IR" sz="2000" dirty="0">
                <a:solidFill>
                  <a:srgbClr val="C00000"/>
                </a:solidFill>
                <a:cs typeface="B Koodak" panose="00000700000000000000" pitchFamily="2" charset="-78"/>
              </a:rPr>
              <a:t>نادرست چون </a:t>
            </a:r>
            <a:r>
              <a:rPr lang="en-US" sz="2000" dirty="0">
                <a:solidFill>
                  <a:srgbClr val="C00000"/>
                </a:solidFill>
                <a:cs typeface="B Koodak" panose="00000700000000000000" pitchFamily="2" charset="-78"/>
              </a:rPr>
              <a:t>A</a:t>
            </a:r>
            <a:r>
              <a:rPr lang="fa-IR" sz="2000" dirty="0">
                <a:solidFill>
                  <a:srgbClr val="C00000"/>
                </a:solidFill>
                <a:cs typeface="B Koodak" panose="00000700000000000000" pitchFamily="2" charset="-78"/>
              </a:rPr>
              <a:t>همه اعضای</a:t>
            </a:r>
            <a:r>
              <a:rPr lang="en-US" sz="2000" dirty="0">
                <a:solidFill>
                  <a:srgbClr val="C00000"/>
                </a:solidFill>
                <a:cs typeface="B Koodak" panose="00000700000000000000" pitchFamily="2" charset="-78"/>
              </a:rPr>
              <a:t>B</a:t>
            </a:r>
            <a:r>
              <a:rPr lang="fa-IR" sz="2000" dirty="0">
                <a:solidFill>
                  <a:srgbClr val="C00000"/>
                </a:solidFill>
                <a:cs typeface="B Koodak" panose="00000700000000000000" pitchFamily="2" charset="-78"/>
              </a:rPr>
              <a:t>را ندارد</a:t>
            </a:r>
          </a:p>
        </p:txBody>
      </p:sp>
      <p:sp>
        <p:nvSpPr>
          <p:cNvPr id="20" name="Rectangle 19"/>
          <p:cNvSpPr/>
          <p:nvPr/>
        </p:nvSpPr>
        <p:spPr>
          <a:xfrm>
            <a:off x="3763493" y="3464380"/>
            <a:ext cx="756938" cy="400110"/>
          </a:xfrm>
          <a:prstGeom prst="rect">
            <a:avLst/>
          </a:prstGeom>
        </p:spPr>
        <p:txBody>
          <a:bodyPr wrap="none">
            <a:spAutoFit/>
          </a:bodyPr>
          <a:lstStyle/>
          <a:p>
            <a:r>
              <a:rPr lang="fa-IR" sz="2000" dirty="0">
                <a:solidFill>
                  <a:srgbClr val="C00000"/>
                </a:solidFill>
                <a:cs typeface="B Koodak" panose="00000700000000000000" pitchFamily="2" charset="-78"/>
              </a:rPr>
              <a:t>درست</a:t>
            </a:r>
          </a:p>
        </p:txBody>
      </p:sp>
      <p:sp>
        <p:nvSpPr>
          <p:cNvPr id="21" name="Rectangle 20"/>
          <p:cNvSpPr/>
          <p:nvPr/>
        </p:nvSpPr>
        <p:spPr>
          <a:xfrm>
            <a:off x="3738309" y="4075551"/>
            <a:ext cx="756938" cy="400110"/>
          </a:xfrm>
          <a:prstGeom prst="rect">
            <a:avLst/>
          </a:prstGeom>
        </p:spPr>
        <p:txBody>
          <a:bodyPr wrap="none">
            <a:spAutoFit/>
          </a:bodyPr>
          <a:lstStyle/>
          <a:p>
            <a:r>
              <a:rPr lang="fa-IR" sz="2000" dirty="0">
                <a:solidFill>
                  <a:srgbClr val="C00000"/>
                </a:solidFill>
                <a:cs typeface="B Koodak" panose="00000700000000000000" pitchFamily="2" charset="-78"/>
              </a:rPr>
              <a:t>درست</a:t>
            </a:r>
          </a:p>
        </p:txBody>
      </p:sp>
    </p:spTree>
    <p:extLst>
      <p:ext uri="{BB962C8B-B14F-4D97-AF65-F5344CB8AC3E}">
        <p14:creationId xmlns:p14="http://schemas.microsoft.com/office/powerpoint/2010/main" val="38166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fade">
                                      <p:cBhvr>
                                        <p:cTn id="43" dur="500"/>
                                        <p:tgtEl>
                                          <p:spTgt spid="6">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Effect transition="in" filter="fade">
                                      <p:cBhvr>
                                        <p:cTn id="55" dur="500"/>
                                        <p:tgtEl>
                                          <p:spTgt spid="6">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fade">
                                      <p:cBhvr>
                                        <p:cTn id="67" dur="500"/>
                                        <p:tgtEl>
                                          <p:spTgt spid="6">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xEl>
                                              <p:pRg st="13" end="13"/>
                                            </p:txEl>
                                          </p:spTgt>
                                        </p:tgtEl>
                                        <p:attrNameLst>
                                          <p:attrName>style.visibility</p:attrName>
                                        </p:attrNameLst>
                                      </p:cBhvr>
                                      <p:to>
                                        <p:strVal val="visible"/>
                                      </p:to>
                                    </p:set>
                                    <p:animEffect transition="in" filter="fade">
                                      <p:cBhvr>
                                        <p:cTn id="79" dur="500"/>
                                        <p:tgtEl>
                                          <p:spTgt spid="6">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8">
                                            <p:txEl>
                                              <p:pRg st="0" end="0"/>
                                            </p:txEl>
                                          </p:spTgt>
                                        </p:tgtEl>
                                        <p:attrNameLst>
                                          <p:attrName>style.visibility</p:attrName>
                                        </p:attrNameLst>
                                      </p:cBhvr>
                                      <p:to>
                                        <p:strVal val="visible"/>
                                      </p:to>
                                    </p:set>
                                    <p:animEffect transition="in" filter="fade">
                                      <p:cBhvr>
                                        <p:cTn id="91" dur="500"/>
                                        <p:tgtEl>
                                          <p:spTgt spid="8">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1000"/>
                                        <p:tgtEl>
                                          <p:spTgt spid="7"/>
                                        </p:tgtEl>
                                      </p:cBhvr>
                                    </p:animEffect>
                                    <p:anim calcmode="lin" valueType="num">
                                      <p:cBhvr>
                                        <p:cTn id="97" dur="1000" fill="hold"/>
                                        <p:tgtEl>
                                          <p:spTgt spid="7"/>
                                        </p:tgtEl>
                                        <p:attrNameLst>
                                          <p:attrName>ppt_x</p:attrName>
                                        </p:attrNameLst>
                                      </p:cBhvr>
                                      <p:tavLst>
                                        <p:tav tm="0">
                                          <p:val>
                                            <p:strVal val="#ppt_x"/>
                                          </p:val>
                                        </p:tav>
                                        <p:tav tm="100000">
                                          <p:val>
                                            <p:strVal val="#ppt_x"/>
                                          </p:val>
                                        </p:tav>
                                      </p:tavLst>
                                    </p:anim>
                                    <p:anim calcmode="lin" valueType="num">
                                      <p:cBhvr>
                                        <p:cTn id="9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500"/>
                                        <p:tgtEl>
                                          <p:spTgt spid="11"/>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1000"/>
                                        <p:tgtEl>
                                          <p:spTgt spid="20"/>
                                        </p:tgtEl>
                                      </p:cBhvr>
                                    </p:animEffect>
                                    <p:anim calcmode="lin" valueType="num">
                                      <p:cBhvr>
                                        <p:cTn id="121" dur="1000" fill="hold"/>
                                        <p:tgtEl>
                                          <p:spTgt spid="20"/>
                                        </p:tgtEl>
                                        <p:attrNameLst>
                                          <p:attrName>ppt_x</p:attrName>
                                        </p:attrNameLst>
                                      </p:cBhvr>
                                      <p:tavLst>
                                        <p:tav tm="0">
                                          <p:val>
                                            <p:strVal val="#ppt_x"/>
                                          </p:val>
                                        </p:tav>
                                        <p:tav tm="100000">
                                          <p:val>
                                            <p:strVal val="#ppt_x"/>
                                          </p:val>
                                        </p:tav>
                                      </p:tavLst>
                                    </p:anim>
                                    <p:anim calcmode="lin" valueType="num">
                                      <p:cBhvr>
                                        <p:cTn id="1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1000"/>
                                        <p:tgtEl>
                                          <p:spTgt spid="21"/>
                                        </p:tgtEl>
                                      </p:cBhvr>
                                    </p:animEffect>
                                    <p:anim calcmode="lin" valueType="num">
                                      <p:cBhvr>
                                        <p:cTn id="133" dur="1000" fill="hold"/>
                                        <p:tgtEl>
                                          <p:spTgt spid="21"/>
                                        </p:tgtEl>
                                        <p:attrNameLst>
                                          <p:attrName>ppt_x</p:attrName>
                                        </p:attrNameLst>
                                      </p:cBhvr>
                                      <p:tavLst>
                                        <p:tav tm="0">
                                          <p:val>
                                            <p:strVal val="#ppt_x"/>
                                          </p:val>
                                        </p:tav>
                                        <p:tav tm="100000">
                                          <p:val>
                                            <p:strVal val="#ppt_x"/>
                                          </p:val>
                                        </p:tav>
                                      </p:tavLst>
                                    </p:anim>
                                    <p:anim calcmode="lin" valueType="num">
                                      <p:cBhvr>
                                        <p:cTn id="1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p:bldP spid="9" grpId="0"/>
      <p:bldP spid="13" grpId="0"/>
      <p:bldP spid="14" grpId="0"/>
      <p:bldP spid="15" grpId="0"/>
      <p:bldP spid="16" grpId="0"/>
      <p:bldP spid="17" grpId="0"/>
      <p:bldP spid="18" grpId="0"/>
      <p:bldP spid="19"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4709" y="434753"/>
            <a:ext cx="9658815" cy="461665"/>
          </a:xfrm>
          <a:prstGeom prst="rect">
            <a:avLst/>
          </a:prstGeom>
          <a:noFill/>
        </p:spPr>
        <p:txBody>
          <a:bodyPr wrap="square" rtlCol="1">
            <a:spAutoFit/>
          </a:bodyPr>
          <a:lstStyle/>
          <a:p>
            <a:pPr algn="r" rtl="1"/>
            <a:r>
              <a:rPr lang="fa-IR" sz="2400" dirty="0">
                <a:cs typeface="B Koodak" panose="00000700000000000000" pitchFamily="2" charset="-78"/>
              </a:rPr>
              <a:t>3-همه زیرمجموعه های{</a:t>
            </a:r>
            <a:r>
              <a:rPr lang="en-US" sz="2400" dirty="0" err="1">
                <a:cs typeface="B Koodak" panose="00000700000000000000" pitchFamily="2" charset="-78"/>
              </a:rPr>
              <a:t>a,b,c</a:t>
            </a:r>
            <a:r>
              <a:rPr lang="fa-IR" sz="2400" dirty="0">
                <a:cs typeface="B Koodak" panose="00000700000000000000" pitchFamily="2" charset="-78"/>
              </a:rPr>
              <a:t>}=</a:t>
            </a:r>
            <a:r>
              <a:rPr lang="en-US" sz="2400" dirty="0">
                <a:cs typeface="B Koodak" panose="00000700000000000000" pitchFamily="2" charset="-78"/>
              </a:rPr>
              <a:t>A</a:t>
            </a:r>
            <a:r>
              <a:rPr lang="fa-IR" sz="2400" dirty="0">
                <a:cs typeface="B Koodak" panose="00000700000000000000" pitchFamily="2" charset="-78"/>
              </a:rPr>
              <a:t>در زیر نوشته شده است.</a:t>
            </a:r>
          </a:p>
        </p:txBody>
      </p:sp>
      <mc:AlternateContent xmlns:mc="http://schemas.openxmlformats.org/markup-compatibility/2006" xmlns:a14="http://schemas.microsoft.com/office/drawing/2010/main">
        <mc:Choice Requires="a14">
          <p:sp>
            <p:nvSpPr>
              <p:cNvPr id="5" name="TextBox 4"/>
              <p:cNvSpPr txBox="1"/>
              <p:nvPr/>
            </p:nvSpPr>
            <p:spPr>
              <a:xfrm>
                <a:off x="791410" y="1100953"/>
                <a:ext cx="7014117" cy="506742"/>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r>
                        <a:rPr lang="fa-IR" sz="2400" i="1" smtClean="0">
                          <a:latin typeface="Cambria Math" panose="02040503050406030204" pitchFamily="18" charset="0"/>
                          <a:ea typeface="Cambria Math" panose="02040503050406030204" pitchFamily="18" charset="0"/>
                        </a:rPr>
                        <m:t>∅</m:t>
                      </m:r>
                      <m:r>
                        <a:rPr lang="fa-IR" sz="2400" b="0" i="1" smtClean="0">
                          <a:latin typeface="Cambria Math" panose="02040503050406030204" pitchFamily="18" charset="0"/>
                          <a:ea typeface="Cambria Math" panose="02040503050406030204" pitchFamily="18" charset="0"/>
                        </a:rPr>
                        <m:t>،</m:t>
                      </m:r>
                      <m:d>
                        <m:dPr>
                          <m:begChr m:val="{"/>
                          <m:endChr m:val="}"/>
                          <m:ctrlPr>
                            <a:rPr lang="fa-IR"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𝑎</m:t>
                          </m:r>
                        </m:e>
                      </m:d>
                      <m:r>
                        <a:rPr lang="fa-IR" sz="2400" b="0" i="1" smtClean="0">
                          <a:latin typeface="Cambria Math" panose="02040503050406030204" pitchFamily="18" charset="0"/>
                          <a:ea typeface="Cambria Math" panose="02040503050406030204" pitchFamily="18" charset="0"/>
                        </a:rPr>
                        <m:t>،</m:t>
                      </m:r>
                      <m:d>
                        <m:dPr>
                          <m:begChr m:val="{"/>
                          <m:endChr m:val="}"/>
                          <m:ctrlPr>
                            <a:rPr lang="fa-IR"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𝑏</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r>
                        <a:rPr lang="en-US" sz="2400" b="0" i="1" smtClean="0">
                          <a:latin typeface="Cambria Math" panose="02040503050406030204" pitchFamily="18" charset="0"/>
                          <a:ea typeface="Cambria Math" panose="02040503050406030204" pitchFamily="18" charset="0"/>
                        </a:rPr>
                        <m:t>}</m:t>
                      </m:r>
                    </m:oMath>
                  </m:oMathPara>
                </a14:m>
                <a:endParaRPr lang="fa-IR" sz="2400" dirty="0">
                  <a:cs typeface="B Koodak" panose="00000700000000000000" pitchFamily="2" charset="-7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91410" y="1100953"/>
                <a:ext cx="7014117" cy="506742"/>
              </a:xfrm>
              <a:prstGeom prst="rect">
                <a:avLst/>
              </a:prstGeom>
              <a:blipFill>
                <a:blip r:embed="rId3"/>
                <a:stretch>
                  <a:fillRect t="-9639" b="-18072"/>
                </a:stretch>
              </a:blipFill>
            </p:spPr>
            <p:txBody>
              <a:bodyPr/>
              <a:lstStyle/>
              <a:p>
                <a:r>
                  <a:rPr lang="en-US">
                    <a:noFill/>
                  </a:rPr>
                  <a:t> </a:t>
                </a:r>
              </a:p>
            </p:txBody>
          </p:sp>
        </mc:Fallback>
      </mc:AlternateContent>
      <p:sp>
        <p:nvSpPr>
          <p:cNvPr id="6" name="TextBox 5"/>
          <p:cNvSpPr txBox="1"/>
          <p:nvPr/>
        </p:nvSpPr>
        <p:spPr>
          <a:xfrm>
            <a:off x="5531934" y="2433060"/>
            <a:ext cx="6311590" cy="3323987"/>
          </a:xfrm>
          <a:prstGeom prst="rect">
            <a:avLst/>
          </a:prstGeom>
          <a:noFill/>
        </p:spPr>
        <p:txBody>
          <a:bodyPr wrap="square" rtlCol="1">
            <a:spAutoFit/>
          </a:bodyPr>
          <a:lstStyle/>
          <a:p>
            <a:pPr algn="r" rtl="1"/>
            <a:r>
              <a:rPr lang="fa-IR" sz="2000" dirty="0">
                <a:cs typeface="B Koodak" panose="00000700000000000000" pitchFamily="2" charset="-78"/>
              </a:rPr>
              <a:t>مانند نمونه تمام زیر مجموعه های هریک از مجموعه های زیر را بنویسید.</a:t>
            </a: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a:p>
            <a:pPr algn="r" rtl="1"/>
            <a:r>
              <a:rPr lang="fa-IR" sz="2000" dirty="0">
                <a:cs typeface="B Koodak" panose="00000700000000000000" pitchFamily="2" charset="-78"/>
              </a:rPr>
              <a:t>الف)مجموعه عددهای طبیعی بین 9و12</a:t>
            </a: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a:p>
            <a:pPr algn="r" rtl="1"/>
            <a:endParaRPr lang="fa-IR" dirty="0"/>
          </a:p>
          <a:p>
            <a:pPr algn="r" rtl="1"/>
            <a:r>
              <a:rPr lang="fa-IR" sz="2000" dirty="0">
                <a:cs typeface="B Koodak" panose="00000700000000000000" pitchFamily="2" charset="-78"/>
              </a:rPr>
              <a:t>ب)</a:t>
            </a:r>
            <a:r>
              <a:rPr lang="fa-IR" sz="2800" dirty="0">
                <a:cs typeface="B Koodak" panose="00000700000000000000" pitchFamily="2" charset="-78"/>
              </a:rPr>
              <a:t>{</a:t>
            </a:r>
            <a:r>
              <a:rPr lang="en-US" sz="2800" dirty="0" err="1">
                <a:cs typeface="B Koodak" panose="00000700000000000000" pitchFamily="2" charset="-78"/>
              </a:rPr>
              <a:t>a,b,c,d</a:t>
            </a:r>
            <a:r>
              <a:rPr lang="fa-IR" sz="2800" dirty="0">
                <a:cs typeface="B Koodak" panose="00000700000000000000" pitchFamily="2" charset="-78"/>
              </a:rPr>
              <a:t>}</a:t>
            </a: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p:txBody>
      </p:sp>
      <p:sp>
        <p:nvSpPr>
          <p:cNvPr id="7" name="TextBox 6"/>
          <p:cNvSpPr txBox="1"/>
          <p:nvPr/>
        </p:nvSpPr>
        <p:spPr>
          <a:xfrm>
            <a:off x="2806853" y="3318963"/>
            <a:ext cx="2983230"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{10}،{11}،{10،11}،∅</a:t>
            </a:r>
          </a:p>
        </p:txBody>
      </p:sp>
      <p:sp>
        <p:nvSpPr>
          <p:cNvPr id="11" name="TextBox 10"/>
          <p:cNvSpPr txBox="1"/>
          <p:nvPr/>
        </p:nvSpPr>
        <p:spPr>
          <a:xfrm>
            <a:off x="2387712" y="4641625"/>
            <a:ext cx="4931017" cy="1938992"/>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                              {</a:t>
            </a:r>
            <a:r>
              <a:rPr lang="en-US" sz="2400" dirty="0">
                <a:solidFill>
                  <a:schemeClr val="accent2">
                    <a:lumMod val="75000"/>
                  </a:schemeClr>
                </a:solidFill>
                <a:cs typeface="B Koodak" panose="00000700000000000000" pitchFamily="2" charset="-78"/>
              </a:rPr>
              <a:t>a</a:t>
            </a:r>
            <a:r>
              <a:rPr lang="fa-IR" sz="2400" dirty="0">
                <a:solidFill>
                  <a:schemeClr val="accent2">
                    <a:lumMod val="75000"/>
                  </a:schemeClr>
                </a:solidFill>
                <a:cs typeface="B Koodak" panose="00000700000000000000" pitchFamily="2" charset="-78"/>
              </a:rPr>
              <a:t>}،{</a:t>
            </a:r>
            <a:r>
              <a:rPr lang="en-US" sz="2400" dirty="0">
                <a:solidFill>
                  <a:schemeClr val="accent2">
                    <a:lumMod val="75000"/>
                  </a:schemeClr>
                </a:solidFill>
                <a:cs typeface="B Koodak" panose="00000700000000000000" pitchFamily="2" charset="-78"/>
              </a:rPr>
              <a:t>b</a:t>
            </a:r>
            <a:r>
              <a:rPr lang="fa-IR" sz="2400" dirty="0">
                <a:solidFill>
                  <a:schemeClr val="accent2">
                    <a:lumMod val="75000"/>
                  </a:schemeClr>
                </a:solidFill>
                <a:cs typeface="B Koodak" panose="00000700000000000000" pitchFamily="2" charset="-78"/>
              </a:rPr>
              <a:t>}،{</a:t>
            </a:r>
            <a:r>
              <a:rPr lang="en-US" sz="2400" dirty="0">
                <a:solidFill>
                  <a:schemeClr val="accent2">
                    <a:lumMod val="75000"/>
                  </a:schemeClr>
                </a:solidFill>
                <a:cs typeface="B Koodak" panose="00000700000000000000" pitchFamily="2" charset="-78"/>
              </a:rPr>
              <a:t>c</a:t>
            </a:r>
            <a:r>
              <a:rPr lang="fa-IR" sz="2400" dirty="0">
                <a:solidFill>
                  <a:schemeClr val="accent2">
                    <a:lumMod val="75000"/>
                  </a:schemeClr>
                </a:solidFill>
                <a:cs typeface="B Koodak" panose="00000700000000000000" pitchFamily="2" charset="-78"/>
              </a:rPr>
              <a:t>}،{</a:t>
            </a:r>
            <a:r>
              <a:rPr lang="en-US" sz="2400" dirty="0">
                <a:solidFill>
                  <a:schemeClr val="accent2">
                    <a:lumMod val="75000"/>
                  </a:schemeClr>
                </a:solidFill>
                <a:cs typeface="B Koodak" panose="00000700000000000000" pitchFamily="2" charset="-78"/>
              </a:rPr>
              <a:t>d</a:t>
            </a:r>
            <a:r>
              <a:rPr lang="fa-IR" sz="2400" dirty="0">
                <a:solidFill>
                  <a:schemeClr val="accent2">
                    <a:lumMod val="75000"/>
                  </a:schemeClr>
                </a:solidFill>
                <a:cs typeface="B Koodak" panose="00000700000000000000" pitchFamily="2" charset="-78"/>
              </a:rPr>
              <a:t>}، ∅</a:t>
            </a:r>
          </a:p>
          <a:p>
            <a:pPr algn="r" rtl="1"/>
            <a:r>
              <a:rPr lang="fa-IR" sz="2400" dirty="0">
                <a:solidFill>
                  <a:schemeClr val="accent2">
                    <a:lumMod val="75000"/>
                  </a:schemeClr>
                </a:solidFill>
                <a:cs typeface="B Koodak" panose="00000700000000000000" pitchFamily="2" charset="-78"/>
              </a:rPr>
              <a:t>{</a:t>
            </a:r>
            <a:r>
              <a:rPr lang="en-US" sz="2400" dirty="0" err="1">
                <a:solidFill>
                  <a:schemeClr val="accent2">
                    <a:lumMod val="75000"/>
                  </a:schemeClr>
                </a:solidFill>
                <a:cs typeface="B Koodak" panose="00000700000000000000" pitchFamily="2" charset="-78"/>
              </a:rPr>
              <a:t>a,b</a:t>
            </a:r>
            <a:r>
              <a:rPr lang="fa-IR" sz="2400" dirty="0">
                <a:solidFill>
                  <a:schemeClr val="accent2">
                    <a:lumMod val="75000"/>
                  </a:schemeClr>
                </a:solidFill>
                <a:cs typeface="B Koodak" panose="00000700000000000000" pitchFamily="2" charset="-78"/>
              </a:rPr>
              <a:t>}،{</a:t>
            </a:r>
            <a:r>
              <a:rPr lang="en-US" sz="2400" dirty="0" err="1">
                <a:solidFill>
                  <a:schemeClr val="accent2">
                    <a:lumMod val="75000"/>
                  </a:schemeClr>
                </a:solidFill>
                <a:cs typeface="B Koodak" panose="00000700000000000000" pitchFamily="2" charset="-78"/>
              </a:rPr>
              <a:t>a,c</a:t>
            </a:r>
            <a:r>
              <a:rPr lang="fa-IR" sz="2400" dirty="0">
                <a:solidFill>
                  <a:schemeClr val="accent2">
                    <a:lumMod val="75000"/>
                  </a:schemeClr>
                </a:solidFill>
                <a:cs typeface="B Koodak" panose="00000700000000000000" pitchFamily="2" charset="-78"/>
              </a:rPr>
              <a:t>}،{</a:t>
            </a:r>
            <a:r>
              <a:rPr lang="en-US" sz="2400" dirty="0" err="1">
                <a:solidFill>
                  <a:schemeClr val="accent2">
                    <a:lumMod val="75000"/>
                  </a:schemeClr>
                </a:solidFill>
                <a:cs typeface="B Koodak" panose="00000700000000000000" pitchFamily="2" charset="-78"/>
              </a:rPr>
              <a:t>a,d</a:t>
            </a:r>
            <a:r>
              <a:rPr lang="fa-IR" sz="2400" dirty="0">
                <a:solidFill>
                  <a:schemeClr val="accent2">
                    <a:lumMod val="75000"/>
                  </a:schemeClr>
                </a:solidFill>
                <a:cs typeface="B Koodak" panose="00000700000000000000" pitchFamily="2" charset="-78"/>
              </a:rPr>
              <a:t>} {</a:t>
            </a:r>
            <a:r>
              <a:rPr lang="en-US" sz="2400" dirty="0" err="1">
                <a:solidFill>
                  <a:schemeClr val="accent2">
                    <a:lumMod val="75000"/>
                  </a:schemeClr>
                </a:solidFill>
                <a:cs typeface="B Koodak" panose="00000700000000000000" pitchFamily="2" charset="-78"/>
              </a:rPr>
              <a:t>b,c</a:t>
            </a:r>
            <a:r>
              <a:rPr lang="fa-IR" sz="2400" dirty="0">
                <a:solidFill>
                  <a:schemeClr val="accent2">
                    <a:lumMod val="75000"/>
                  </a:schemeClr>
                </a:solidFill>
                <a:cs typeface="B Koodak" panose="00000700000000000000" pitchFamily="2" charset="-78"/>
              </a:rPr>
              <a:t>}،{</a:t>
            </a:r>
            <a:r>
              <a:rPr lang="en-US" sz="2400" dirty="0" err="1">
                <a:solidFill>
                  <a:schemeClr val="accent2">
                    <a:lumMod val="75000"/>
                  </a:schemeClr>
                </a:solidFill>
                <a:cs typeface="B Koodak" panose="00000700000000000000" pitchFamily="2" charset="-78"/>
              </a:rPr>
              <a:t>b,d</a:t>
            </a:r>
            <a:r>
              <a:rPr lang="fa-IR" sz="2400" dirty="0">
                <a:solidFill>
                  <a:schemeClr val="accent2">
                    <a:lumMod val="75000"/>
                  </a:schemeClr>
                </a:solidFill>
                <a:cs typeface="B Koodak" panose="00000700000000000000" pitchFamily="2" charset="-78"/>
              </a:rPr>
              <a:t>}،،{</a:t>
            </a:r>
            <a:r>
              <a:rPr lang="en-US" sz="2400" dirty="0">
                <a:solidFill>
                  <a:schemeClr val="accent2">
                    <a:lumMod val="75000"/>
                  </a:schemeClr>
                </a:solidFill>
                <a:cs typeface="B Koodak" panose="00000700000000000000" pitchFamily="2" charset="-78"/>
              </a:rPr>
              <a:t>{</a:t>
            </a:r>
            <a:r>
              <a:rPr lang="en-US" sz="2400" dirty="0" err="1">
                <a:solidFill>
                  <a:schemeClr val="accent2">
                    <a:lumMod val="75000"/>
                  </a:schemeClr>
                </a:solidFill>
                <a:cs typeface="B Koodak" panose="00000700000000000000" pitchFamily="2" charset="-78"/>
              </a:rPr>
              <a:t>c,d</a:t>
            </a:r>
            <a:endParaRPr lang="fa-IR" sz="2400" dirty="0">
              <a:solidFill>
                <a:schemeClr val="accent2">
                  <a:lumMod val="75000"/>
                </a:schemeClr>
              </a:solidFill>
              <a:cs typeface="B Koodak" panose="00000700000000000000" pitchFamily="2" charset="-78"/>
            </a:endParaRPr>
          </a:p>
          <a:p>
            <a:pPr algn="r" rtl="1"/>
            <a:r>
              <a:rPr lang="fa-IR" sz="2400" dirty="0">
                <a:solidFill>
                  <a:schemeClr val="accent2">
                    <a:lumMod val="75000"/>
                  </a:schemeClr>
                </a:solidFill>
                <a:cs typeface="B Koodak" panose="00000700000000000000" pitchFamily="2" charset="-78"/>
              </a:rPr>
              <a:t>         {</a:t>
            </a:r>
            <a:r>
              <a:rPr lang="en-US" sz="2400" dirty="0" err="1">
                <a:solidFill>
                  <a:schemeClr val="accent2">
                    <a:lumMod val="75000"/>
                  </a:schemeClr>
                </a:solidFill>
                <a:cs typeface="B Koodak" panose="00000700000000000000" pitchFamily="2" charset="-78"/>
              </a:rPr>
              <a:t>a,b,c</a:t>
            </a:r>
            <a:r>
              <a:rPr lang="fa-IR" sz="2400" dirty="0">
                <a:solidFill>
                  <a:schemeClr val="accent2">
                    <a:lumMod val="75000"/>
                  </a:schemeClr>
                </a:solidFill>
                <a:cs typeface="B Koodak" panose="00000700000000000000" pitchFamily="2" charset="-78"/>
              </a:rPr>
              <a:t>}،{</a:t>
            </a:r>
            <a:r>
              <a:rPr lang="en-US" sz="2400" dirty="0" err="1">
                <a:solidFill>
                  <a:schemeClr val="accent2">
                    <a:lumMod val="75000"/>
                  </a:schemeClr>
                </a:solidFill>
                <a:cs typeface="B Koodak" panose="00000700000000000000" pitchFamily="2" charset="-78"/>
              </a:rPr>
              <a:t>da,c</a:t>
            </a:r>
            <a:r>
              <a:rPr lang="en-US" sz="2400" dirty="0">
                <a:solidFill>
                  <a:schemeClr val="accent2">
                    <a:lumMod val="75000"/>
                  </a:schemeClr>
                </a:solidFill>
                <a:cs typeface="B Koodak" panose="00000700000000000000" pitchFamily="2" charset="-78"/>
              </a:rPr>
              <a:t>,</a:t>
            </a:r>
            <a:r>
              <a:rPr lang="fa-IR" sz="2400" dirty="0">
                <a:solidFill>
                  <a:schemeClr val="accent2">
                    <a:lumMod val="75000"/>
                  </a:schemeClr>
                </a:solidFill>
                <a:cs typeface="B Koodak" panose="00000700000000000000" pitchFamily="2" charset="-78"/>
              </a:rPr>
              <a:t>}،{</a:t>
            </a:r>
            <a:r>
              <a:rPr lang="en-US" sz="2400" dirty="0" err="1">
                <a:solidFill>
                  <a:schemeClr val="accent2">
                    <a:lumMod val="75000"/>
                  </a:schemeClr>
                </a:solidFill>
                <a:cs typeface="B Koodak" panose="00000700000000000000" pitchFamily="2" charset="-78"/>
              </a:rPr>
              <a:t>b,c,d</a:t>
            </a:r>
            <a:r>
              <a:rPr lang="fa-IR" sz="2400" dirty="0">
                <a:solidFill>
                  <a:schemeClr val="accent2">
                    <a:lumMod val="75000"/>
                  </a:schemeClr>
                </a:solidFill>
                <a:cs typeface="B Koodak" panose="00000700000000000000" pitchFamily="2" charset="-78"/>
              </a:rPr>
              <a:t>} {</a:t>
            </a:r>
            <a:r>
              <a:rPr lang="en-US" sz="2400" dirty="0" err="1">
                <a:solidFill>
                  <a:schemeClr val="accent2">
                    <a:lumMod val="75000"/>
                  </a:schemeClr>
                </a:solidFill>
                <a:cs typeface="B Koodak" panose="00000700000000000000" pitchFamily="2" charset="-78"/>
              </a:rPr>
              <a:t>a,b,d</a:t>
            </a:r>
            <a:r>
              <a:rPr lang="fa-IR" sz="2400" dirty="0">
                <a:solidFill>
                  <a:schemeClr val="accent2">
                    <a:lumMod val="75000"/>
                  </a:schemeClr>
                </a:solidFill>
                <a:cs typeface="B Koodak" panose="00000700000000000000" pitchFamily="2" charset="-78"/>
              </a:rPr>
              <a:t>}</a:t>
            </a:r>
          </a:p>
          <a:p>
            <a:pPr algn="r" rtl="1"/>
            <a:r>
              <a:rPr lang="fa-IR" sz="2400" dirty="0">
                <a:solidFill>
                  <a:schemeClr val="accent2">
                    <a:lumMod val="75000"/>
                  </a:schemeClr>
                </a:solidFill>
                <a:cs typeface="B Koodak" panose="00000700000000000000" pitchFamily="2" charset="-78"/>
              </a:rPr>
              <a:t>                                                 {</a:t>
            </a:r>
            <a:r>
              <a:rPr lang="en-US" sz="2400" dirty="0" err="1">
                <a:solidFill>
                  <a:schemeClr val="accent2">
                    <a:lumMod val="75000"/>
                  </a:schemeClr>
                </a:solidFill>
                <a:cs typeface="B Koodak" panose="00000700000000000000" pitchFamily="2" charset="-78"/>
              </a:rPr>
              <a:t>a,b,c,d</a:t>
            </a:r>
            <a:r>
              <a:rPr lang="fa-IR" sz="2400" dirty="0">
                <a:solidFill>
                  <a:schemeClr val="accent2">
                    <a:lumMod val="75000"/>
                  </a:schemeClr>
                </a:solidFill>
                <a:cs typeface="B Koodak" panose="00000700000000000000" pitchFamily="2" charset="-78"/>
              </a:rPr>
              <a:t>} </a:t>
            </a:r>
          </a:p>
          <a:p>
            <a:pPr algn="r" rtl="1"/>
            <a:endParaRPr lang="fa-IR" sz="24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9" name="Rectangle 8"/>
              <p:cNvSpPr/>
              <p:nvPr/>
            </p:nvSpPr>
            <p:spPr>
              <a:xfrm>
                <a:off x="7014116" y="3257408"/>
                <a:ext cx="122661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10</m:t>
                      </m:r>
                      <m:r>
                        <m:rPr>
                          <m:nor/>
                        </m:rPr>
                        <a:rPr lang="en-US" sz="240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11</m:t>
                      </m:r>
                      <m:r>
                        <m:rPr>
                          <m:nor/>
                        </m:rPr>
                        <a:rPr lang="en-US" sz="2400" i="0"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oMath>
                  </m:oMathPara>
                </a14:m>
                <a:endParaRPr lang="en-US" sz="2400" dirty="0">
                  <a:solidFill>
                    <a:schemeClr val="accent2">
                      <a:lumMod val="75000"/>
                    </a:schemeClr>
                  </a:solidFill>
                  <a:cs typeface="B Koodak" panose="000007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7014116" y="3257408"/>
                <a:ext cx="1226618" cy="461665"/>
              </a:xfrm>
              <a:prstGeom prst="rect">
                <a:avLst/>
              </a:prstGeom>
              <a:blipFill>
                <a:blip r:embed="rId5"/>
                <a:stretch>
                  <a:fillRect l="-995" r="-498" b="-17105"/>
                </a:stretch>
              </a:blipFill>
            </p:spPr>
            <p:txBody>
              <a:bodyPr/>
              <a:lstStyle/>
              <a:p>
                <a:r>
                  <a:rPr lang="en-US">
                    <a:noFill/>
                  </a:rPr>
                  <a:t> </a:t>
                </a:r>
              </a:p>
            </p:txBody>
          </p:sp>
        </mc:Fallback>
      </mc:AlternateContent>
      <p:sp>
        <p:nvSpPr>
          <p:cNvPr id="12" name="Down Arrow 11"/>
          <p:cNvSpPr/>
          <p:nvPr/>
        </p:nvSpPr>
        <p:spPr>
          <a:xfrm rot="5400000">
            <a:off x="6159645" y="3314272"/>
            <a:ext cx="484909" cy="44780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8327394" y="4660178"/>
            <a:ext cx="484909" cy="44780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53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down)">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down)">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p:cTn id="37"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11">
                                            <p:txEl>
                                              <p:pRg st="0" end="0"/>
                                            </p:txEl>
                                          </p:spTgt>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 calcmode="lin" valueType="num">
                                      <p:cBhvr>
                                        <p:cTn id="45" dur="10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46"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47" dur="1000"/>
                                        <p:tgtEl>
                                          <p:spTgt spid="11">
                                            <p:txEl>
                                              <p:pRg st="1" end="1"/>
                                            </p:txEl>
                                          </p:spTgt>
                                        </p:tgtEl>
                                      </p:cBhvr>
                                    </p:animEffect>
                                  </p:childTnLst>
                                </p:cTn>
                              </p:par>
                              <p:par>
                                <p:cTn id="48" presetID="50" presetClass="entr" presetSubtype="0" decel="100000" fill="hold" nodeType="with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 calcmode="lin" valueType="num">
                                      <p:cBhvr>
                                        <p:cTn id="50" dur="10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51"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52" dur="1000"/>
                                        <p:tgtEl>
                                          <p:spTgt spid="11">
                                            <p:txEl>
                                              <p:pRg st="2" end="2"/>
                                            </p:txEl>
                                          </p:spTgt>
                                        </p:tgtEl>
                                      </p:cBhvr>
                                    </p:animEffect>
                                  </p:childTnLst>
                                </p:cTn>
                              </p:par>
                              <p:par>
                                <p:cTn id="53" presetID="50" presetClass="entr" presetSubtype="0" decel="100000" fill="hold" nodeType="with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 calcmode="lin" valueType="num">
                                      <p:cBhvr>
                                        <p:cTn id="55" dur="10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56"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57"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711" y="2136671"/>
            <a:ext cx="11310030" cy="3001569"/>
          </a:xfrm>
        </p:spPr>
        <p:txBody>
          <a:bodyPr>
            <a:normAutofit/>
          </a:bodyPr>
          <a:lstStyle/>
          <a:p>
            <a:pPr marL="0" indent="0" algn="r" rtl="1">
              <a:buNone/>
            </a:pPr>
            <a:r>
              <a:rPr lang="fa-IR" sz="2000" dirty="0">
                <a:latin typeface="B Nazanin"/>
                <a:cs typeface="B Koodak" panose="00000700000000000000" pitchFamily="2" charset="-78"/>
              </a:rPr>
              <a:t>در شکل روبه رو شمارنده های طبیعی عدد 60 را نوشته ایم. </a:t>
            </a:r>
          </a:p>
        </p:txBody>
      </p:sp>
      <p:sp>
        <p:nvSpPr>
          <p:cNvPr id="7" name="Oval 6"/>
          <p:cNvSpPr/>
          <p:nvPr/>
        </p:nvSpPr>
        <p:spPr>
          <a:xfrm>
            <a:off x="1431071" y="1613305"/>
            <a:ext cx="2507624" cy="2243453"/>
          </a:xfrm>
          <a:prstGeom prst="ellipse">
            <a:avLst/>
          </a:prstGeom>
          <a:ln w="38100">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ctr"/>
            <a:r>
              <a:rPr lang="fa-IR" sz="2400" dirty="0">
                <a:cs typeface="B Koodak" panose="00000700000000000000" pitchFamily="2" charset="-78"/>
              </a:rPr>
              <a:t>  1 60   </a:t>
            </a:r>
          </a:p>
          <a:p>
            <a:pPr algn="ctr"/>
            <a:r>
              <a:rPr lang="fa-IR" sz="2400" dirty="0">
                <a:cs typeface="B Koodak" panose="00000700000000000000" pitchFamily="2" charset="-78"/>
              </a:rPr>
              <a:t>  2  </a:t>
            </a:r>
          </a:p>
          <a:p>
            <a:pPr algn="ctr"/>
            <a:r>
              <a:rPr lang="fa-IR" sz="2400" dirty="0">
                <a:cs typeface="B Koodak" panose="00000700000000000000" pitchFamily="2" charset="-78"/>
              </a:rPr>
              <a:t> 3   5  30</a:t>
            </a:r>
          </a:p>
          <a:p>
            <a:pPr algn="ctr"/>
            <a:r>
              <a:rPr lang="fa-IR" sz="2400" dirty="0">
                <a:cs typeface="B Koodak" panose="00000700000000000000" pitchFamily="2" charset="-78"/>
              </a:rPr>
              <a:t>  12     20    6    10    4      15</a:t>
            </a:r>
          </a:p>
        </p:txBody>
      </p:sp>
      <p:sp>
        <p:nvSpPr>
          <p:cNvPr id="5" name="Oval 4"/>
          <p:cNvSpPr/>
          <p:nvPr/>
        </p:nvSpPr>
        <p:spPr>
          <a:xfrm>
            <a:off x="2461206" y="2140442"/>
            <a:ext cx="775278" cy="695617"/>
          </a:xfrm>
          <a:prstGeom prst="ellipse">
            <a:avLst/>
          </a:prstGeom>
          <a:solidFill>
            <a:schemeClr val="accent1">
              <a:alpha val="18000"/>
            </a:schemeClr>
          </a:solidFill>
        </p:spPr>
        <p:style>
          <a:lnRef idx="1">
            <a:schemeClr val="accent5"/>
          </a:lnRef>
          <a:fillRef idx="3">
            <a:schemeClr val="accent5"/>
          </a:fillRef>
          <a:effectRef idx="2">
            <a:schemeClr val="accent5"/>
          </a:effectRef>
          <a:fontRef idx="minor">
            <a:schemeClr val="lt1"/>
          </a:fontRef>
        </p:style>
        <p:txBody>
          <a:bodyPr rtlCol="1" anchor="ctr"/>
          <a:lstStyle/>
          <a:p>
            <a:pPr algn="ctr"/>
            <a:endParaRPr lang="fa-IR"/>
          </a:p>
        </p:txBody>
      </p:sp>
      <p:grpSp>
        <p:nvGrpSpPr>
          <p:cNvPr id="11" name="Group 10"/>
          <p:cNvGrpSpPr/>
          <p:nvPr/>
        </p:nvGrpSpPr>
        <p:grpSpPr>
          <a:xfrm>
            <a:off x="5917364" y="344461"/>
            <a:ext cx="5961377" cy="1188720"/>
            <a:chOff x="5989831" y="167886"/>
            <a:chExt cx="5961377" cy="1188720"/>
          </a:xfrm>
        </p:grpSpPr>
        <p:sp>
          <p:nvSpPr>
            <p:cNvPr id="12" name="Rounded Rectangle 11"/>
            <p:cNvSpPr/>
            <p:nvPr/>
          </p:nvSpPr>
          <p:spPr>
            <a:xfrm>
              <a:off x="5989831" y="314530"/>
              <a:ext cx="5702668" cy="899527"/>
            </a:xfrm>
            <a:prstGeom prst="roundRect">
              <a:avLst>
                <a:gd name="adj" fmla="val 50000"/>
              </a:avLst>
            </a:prstGeom>
            <a:solidFill>
              <a:schemeClr val="accent1">
                <a:lumMod val="20000"/>
                <a:lumOff val="8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dirty="0">
                  <a:solidFill>
                    <a:schemeClr val="accent4">
                      <a:lumMod val="50000"/>
                    </a:schemeClr>
                  </a:solidFill>
                  <a:latin typeface="IRAban" panose="02000503000000020002" pitchFamily="2" charset="-78"/>
                  <a:cs typeface="IRAban" panose="02000503000000020002" pitchFamily="2" charset="-78"/>
                </a:rPr>
                <a:t>                  </a:t>
              </a:r>
              <a:r>
                <a:rPr lang="fa-IR" dirty="0">
                  <a:solidFill>
                    <a:schemeClr val="accent4">
                      <a:lumMod val="50000"/>
                    </a:schemeClr>
                  </a:solidFill>
                  <a:latin typeface="IRAban" panose="02000503000000020002" pitchFamily="2" charset="-78"/>
                  <a:cs typeface="IRAban" panose="02000503000000020002" pitchFamily="2" charset="-78"/>
                </a:rPr>
                <a:t>          </a:t>
              </a:r>
              <a:r>
                <a:rPr lang="fa-IR" sz="3200" dirty="0">
                  <a:solidFill>
                    <a:schemeClr val="accent1">
                      <a:lumMod val="50000"/>
                    </a:schemeClr>
                  </a:solidFill>
                  <a:latin typeface="IRAban" panose="02000503000000020002" pitchFamily="2" charset="-78"/>
                  <a:cs typeface="IRAban" panose="02000503000000020002" pitchFamily="2" charset="-78"/>
                </a:rPr>
                <a:t>معرفی مجموعه</a:t>
              </a:r>
              <a:endParaRPr lang="en-US" sz="3200" dirty="0">
                <a:solidFill>
                  <a:schemeClr val="accent1">
                    <a:lumMod val="50000"/>
                  </a:schemeClr>
                </a:solidFill>
                <a:latin typeface="IRAban" panose="02000503000000020002" pitchFamily="2" charset="-78"/>
                <a:cs typeface="IRAban" panose="02000503000000020002" pitchFamily="2" charset="-78"/>
              </a:endParaRPr>
            </a:p>
          </p:txBody>
        </p:sp>
        <p:sp>
          <p:nvSpPr>
            <p:cNvPr id="13" name="Oval 12"/>
            <p:cNvSpPr/>
            <p:nvPr/>
          </p:nvSpPr>
          <p:spPr>
            <a:xfrm>
              <a:off x="10762488" y="167886"/>
              <a:ext cx="1188720" cy="118872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39125" y1="32215" x2="43375" y2="32215"/>
                          <a14:foregroundMark x1="48875" y1="30034" x2="47500" y2="29027"/>
                          <a14:foregroundMark x1="47000" y1="28020" x2="46375" y2="26342"/>
                          <a14:foregroundMark x1="59375" y1="37081" x2="59375" y2="34564"/>
                          <a14:foregroundMark x1="64500" y1="44799" x2="63000" y2="44799"/>
                          <a14:foregroundMark x1="65000" y1="48322" x2="64500" y2="47148"/>
                          <a14:foregroundMark x1="64500" y1="42282" x2="64500" y2="40772"/>
                          <a14:foregroundMark x1="62750" y1="53691" x2="63125" y2="52517"/>
                          <a14:foregroundMark x1="52250" y1="42785" x2="50750" y2="42450"/>
                          <a14:foregroundMark x1="54125" y1="29027" x2="34375" y2="31544"/>
                          <a14:foregroundMark x1="58125" y1="27181" x2="32500" y2="32047"/>
                          <a14:foregroundMark x1="65250" y1="55034" x2="46000" y2="26678"/>
                          <a14:foregroundMark x1="35500" y1="53188" x2="65625" y2="53020"/>
                          <a14:foregroundMark x1="32500" y1="53020" x2="34375" y2="53020"/>
                        </a14:backgroundRemoval>
                      </a14:imgEffect>
                    </a14:imgLayer>
                  </a14:imgProps>
                </a:ext>
                <a:ext uri="{28A0092B-C50C-407E-A947-70E740481C1C}">
                  <a14:useLocalDpi xmlns:a14="http://schemas.microsoft.com/office/drawing/2010/main" val="0"/>
                </a:ext>
              </a:extLst>
            </a:blip>
            <a:srcRect l="29210" t="22563" r="30410" b="36018"/>
            <a:stretch/>
          </p:blipFill>
          <p:spPr>
            <a:xfrm>
              <a:off x="10904527" y="416604"/>
              <a:ext cx="904642" cy="691283"/>
            </a:xfrm>
            <a:prstGeom prst="rect">
              <a:avLst/>
            </a:prstGeom>
          </p:spPr>
        </p:pic>
      </p:grpSp>
      <p:sp>
        <p:nvSpPr>
          <p:cNvPr id="15" name="TextBox 14"/>
          <p:cNvSpPr txBox="1"/>
          <p:nvPr/>
        </p:nvSpPr>
        <p:spPr>
          <a:xfrm>
            <a:off x="10447104" y="1614500"/>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16" name="Straight Connector 15"/>
          <p:cNvCxnSpPr/>
          <p:nvPr/>
        </p:nvCxnSpPr>
        <p:spPr>
          <a:xfrm flipV="1">
            <a:off x="5384139" y="1845180"/>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550302" y="4283698"/>
                <a:ext cx="11400906" cy="2400657"/>
              </a:xfrm>
              <a:prstGeom prst="rect">
                <a:avLst/>
              </a:prstGeom>
            </p:spPr>
            <p:txBody>
              <a:bodyPr wrap="square">
                <a:spAutoFit/>
              </a:bodyPr>
              <a:lstStyle/>
              <a:p>
                <a:pPr algn="r" rtl="1">
                  <a:lnSpc>
                    <a:spcPct val="150000"/>
                  </a:lnSpc>
                </a:pPr>
                <a:r>
                  <a:rPr lang="fa-IR" sz="2400" dirty="0">
                    <a:cs typeface="B Koodak" panose="00000700000000000000" pitchFamily="2" charset="-78"/>
                  </a:rPr>
                  <a:t>اگر شمارنده </a:t>
                </a:r>
                <a:r>
                  <a:rPr lang="en-US" sz="2400" dirty="0">
                    <a:cs typeface="B Koodak" panose="00000700000000000000" pitchFamily="2" charset="-78"/>
                  </a:rPr>
                  <a:t> </a:t>
                </a:r>
                <a:r>
                  <a:rPr lang="fa-IR" sz="2400" dirty="0">
                    <a:cs typeface="B Koodak" panose="00000700000000000000" pitchFamily="2" charset="-78"/>
                  </a:rPr>
                  <a:t>های طبیعی و اول عدد ٦٠</a:t>
                </a:r>
                <a:r>
                  <a:rPr lang="en-US" sz="2400" dirty="0">
                    <a:cs typeface="B Koodak" panose="00000700000000000000" pitchFamily="2" charset="-78"/>
                  </a:rPr>
                  <a:t> </a:t>
                </a:r>
                <a:r>
                  <a:rPr lang="fa-IR" sz="2400" dirty="0">
                    <a:cs typeface="B Koodak" panose="00000700000000000000" pitchFamily="2" charset="-78"/>
                  </a:rPr>
                  <a:t>یعنی ٣ ،٢و ٥</a:t>
                </a:r>
                <a:r>
                  <a:rPr lang="en-US" sz="2400" dirty="0">
                    <a:cs typeface="B Koodak" panose="00000700000000000000" pitchFamily="2" charset="-78"/>
                  </a:rPr>
                  <a:t> </a:t>
                </a:r>
                <a:r>
                  <a:rPr lang="fa-IR" sz="2400" dirty="0">
                    <a:cs typeface="B Koodak" panose="00000700000000000000" pitchFamily="2" charset="-78"/>
                  </a:rPr>
                  <a:t>را در داخل</a:t>
                </a:r>
                <a:r>
                  <a:rPr lang="en-US" sz="2400" dirty="0">
                    <a:cs typeface="B Koodak" panose="00000700000000000000" pitchFamily="2" charset="-78"/>
                  </a:rPr>
                  <a:t> </a:t>
                </a:r>
                <a:r>
                  <a:rPr lang="fa-IR" sz="2400" dirty="0">
                    <a:cs typeface="B Koodak" panose="00000700000000000000" pitchFamily="2" charset="-78"/>
                  </a:rPr>
                  <a:t>دو آکلاد قرار دهیم و آن را با حروفی چون </a:t>
                </a:r>
                <a:r>
                  <a:rPr lang="en-US" sz="2400" dirty="0">
                    <a:cs typeface="B Koodak" panose="00000700000000000000" pitchFamily="2" charset="-78"/>
                  </a:rPr>
                  <a:t>A</a:t>
                </a:r>
                <a:r>
                  <a:rPr lang="fa-IR" sz="2400" dirty="0">
                    <a:cs typeface="B Koodak" panose="00000700000000000000" pitchFamily="2" charset="-78"/>
                  </a:rPr>
                  <a:t>یا </a:t>
                </a:r>
                <a:r>
                  <a:rPr lang="en-US" sz="2400" dirty="0">
                    <a:cs typeface="B Koodak" panose="00000700000000000000" pitchFamily="2" charset="-78"/>
                  </a:rPr>
                  <a:t>B</a:t>
                </a:r>
                <a:r>
                  <a:rPr lang="fa-IR" sz="2400" dirty="0">
                    <a:cs typeface="B Koodak" panose="00000700000000000000" pitchFamily="2" charset="-78"/>
                  </a:rPr>
                  <a:t>یا … نام</a:t>
                </a:r>
                <a:r>
                  <a:rPr lang="en-US" sz="2400" dirty="0">
                    <a:cs typeface="B Koodak" panose="00000700000000000000" pitchFamily="2" charset="-78"/>
                  </a:rPr>
                  <a:t> </a:t>
                </a:r>
                <a:r>
                  <a:rPr lang="fa-IR" sz="2400" dirty="0">
                    <a:cs typeface="B Koodak" panose="00000700000000000000" pitchFamily="2" charset="-78"/>
                  </a:rPr>
                  <a:t>گذاری کنیم و بنویسیم </a:t>
                </a:r>
                <a14:m>
                  <m:oMath xmlns:m="http://schemas.openxmlformats.org/officeDocument/2006/math">
                    <m:r>
                      <a:rPr lang="en-US" sz="2400" i="1" dirty="0">
                        <a:latin typeface="Cambria Math" panose="02040503050406030204" pitchFamily="18" charset="0"/>
                        <a:cs typeface="B Koodak" panose="00000700000000000000" pitchFamily="2" charset="-78"/>
                      </a:rPr>
                      <m:t>𝐴</m:t>
                    </m:r>
                    <m:r>
                      <a:rPr lang="en-US" sz="2400" i="1" dirty="0">
                        <a:latin typeface="Cambria Math" panose="02040503050406030204" pitchFamily="18" charset="0"/>
                        <a:cs typeface="B Koodak" panose="00000700000000000000" pitchFamily="2" charset="-78"/>
                      </a:rPr>
                      <m:t> = {</m:t>
                    </m:r>
                    <m:r>
                      <a:rPr lang="en-US" sz="2400" i="1" dirty="0">
                        <a:latin typeface="Cambria Math" panose="02040503050406030204" pitchFamily="18" charset="0"/>
                        <a:cs typeface="B Koodak" panose="00000700000000000000" pitchFamily="2" charset="-78"/>
                      </a:rPr>
                      <m:t>2</m:t>
                    </m:r>
                    <m:r>
                      <a:rPr lang="en-US" sz="2400" i="1" dirty="0">
                        <a:latin typeface="Cambria Math" panose="02040503050406030204" pitchFamily="18" charset="0"/>
                        <a:cs typeface="B Koodak" panose="00000700000000000000" pitchFamily="2" charset="-78"/>
                      </a:rPr>
                      <m:t>,</m:t>
                    </m:r>
                    <m:r>
                      <a:rPr lang="en-US" sz="2400" i="1" dirty="0">
                        <a:latin typeface="Cambria Math" panose="02040503050406030204" pitchFamily="18" charset="0"/>
                        <a:cs typeface="B Koodak" panose="00000700000000000000" pitchFamily="2" charset="-78"/>
                      </a:rPr>
                      <m:t>3</m:t>
                    </m:r>
                    <m:r>
                      <a:rPr lang="en-US" sz="2400" i="1" dirty="0">
                        <a:latin typeface="Cambria Math" panose="02040503050406030204" pitchFamily="18" charset="0"/>
                        <a:cs typeface="B Koodak" panose="00000700000000000000" pitchFamily="2" charset="-78"/>
                      </a:rPr>
                      <m:t>,</m:t>
                    </m:r>
                    <m:r>
                      <a:rPr lang="en-US" sz="2400" i="1" dirty="0">
                        <a:latin typeface="Cambria Math" panose="02040503050406030204" pitchFamily="18" charset="0"/>
                        <a:cs typeface="B Koodak" panose="00000700000000000000" pitchFamily="2" charset="-78"/>
                      </a:rPr>
                      <m:t>5</m:t>
                    </m:r>
                    <m:r>
                      <a:rPr lang="fa-IR" sz="2400" i="1" dirty="0">
                        <a:latin typeface="Cambria Math" panose="02040503050406030204" pitchFamily="18" charset="0"/>
                        <a:cs typeface="B Koodak" panose="00000700000000000000" pitchFamily="2" charset="-78"/>
                      </a:rPr>
                      <m:t>}</m:t>
                    </m:r>
                  </m:oMath>
                </a14:m>
                <a:r>
                  <a:rPr lang="en-US" sz="2400" dirty="0">
                    <a:cs typeface="B Koodak" panose="00000700000000000000" pitchFamily="2" charset="-78"/>
                  </a:rPr>
                  <a:t>؛ </a:t>
                </a:r>
                <a:r>
                  <a:rPr lang="fa-IR" sz="2400" dirty="0">
                    <a:cs typeface="B Koodak" panose="00000700000000000000" pitchFamily="2" charset="-78"/>
                  </a:rPr>
                  <a:t>در این</a:t>
                </a:r>
                <a:r>
                  <a:rPr lang="en-US" sz="2400" dirty="0">
                    <a:cs typeface="B Koodak" panose="00000700000000000000" pitchFamily="2" charset="-78"/>
                  </a:rPr>
                  <a:t> </a:t>
                </a:r>
                <a:r>
                  <a:rPr lang="fa-IR" sz="2400" dirty="0">
                    <a:cs typeface="B Koodak" panose="00000700000000000000" pitchFamily="2" charset="-78"/>
                  </a:rPr>
                  <a:t>صورت یک </a:t>
                </a:r>
                <a:r>
                  <a:rPr lang="fa-IR" sz="2400" b="1" dirty="0">
                    <a:cs typeface="B Koodak" panose="00000700000000000000" pitchFamily="2" charset="-78"/>
                  </a:rPr>
                  <a:t>مجموعه </a:t>
                </a:r>
                <a:r>
                  <a:rPr lang="fa-IR" sz="2400" dirty="0">
                    <a:cs typeface="B Koodak" panose="00000700000000000000" pitchFamily="2" charset="-78"/>
                  </a:rPr>
                  <a:t>تشکیل داده</a:t>
                </a:r>
                <a:r>
                  <a:rPr lang="en-US" sz="2400" dirty="0">
                    <a:cs typeface="B Koodak" panose="00000700000000000000" pitchFamily="2" charset="-78"/>
                  </a:rPr>
                  <a:t> </a:t>
                </a:r>
                <a:r>
                  <a:rPr lang="fa-IR" sz="2400" dirty="0">
                    <a:cs typeface="B Koodak" panose="00000700000000000000" pitchFamily="2" charset="-78"/>
                  </a:rPr>
                  <a:t>ایم و به هریک از عددهای ٣ ،٢و ٥یک </a:t>
                </a:r>
                <a:r>
                  <a:rPr lang="fa-IR" sz="2400" b="1" dirty="0">
                    <a:cs typeface="B Koodak" panose="00000700000000000000" pitchFamily="2" charset="-78"/>
                  </a:rPr>
                  <a:t>عضو </a:t>
                </a:r>
                <a:r>
                  <a:rPr lang="fa-IR" sz="2400" dirty="0">
                    <a:cs typeface="B Koodak" panose="00000700000000000000" pitchFamily="2" charset="-78"/>
                  </a:rPr>
                  <a:t>مجموعه </a:t>
                </a:r>
                <a:r>
                  <a:rPr lang="en-US" sz="2400" dirty="0">
                    <a:cs typeface="B Koodak" panose="00000700000000000000" pitchFamily="2" charset="-78"/>
                  </a:rPr>
                  <a:t> A </a:t>
                </a:r>
                <a:r>
                  <a:rPr lang="fa-IR" sz="2400" dirty="0">
                    <a:cs typeface="B Koodak" panose="00000700000000000000" pitchFamily="2" charset="-78"/>
                  </a:rPr>
                  <a:t>می گوییم؛ پس مجموعه </a:t>
                </a:r>
                <a:r>
                  <a:rPr lang="en-US" sz="2400" dirty="0">
                    <a:cs typeface="B Koodak" panose="00000700000000000000" pitchFamily="2" charset="-78"/>
                  </a:rPr>
                  <a:t>A</a:t>
                </a:r>
                <a:r>
                  <a:rPr lang="fa-IR" sz="2400" dirty="0">
                    <a:cs typeface="B Koodak" panose="00000700000000000000" pitchFamily="2" charset="-78"/>
                  </a:rPr>
                  <a:t>دارای ٣عضو است</a:t>
                </a:r>
                <a:r>
                  <a:rPr lang="en-US" sz="2400" dirty="0">
                    <a:cs typeface="B Koodak" panose="00000700000000000000" pitchFamily="2" charset="-78"/>
                  </a:rPr>
                  <a:t>.</a:t>
                </a:r>
                <a:r>
                  <a:rPr lang="fa-IR" sz="2400" dirty="0">
                    <a:cs typeface="B Koodak" panose="00000700000000000000" pitchFamily="2" charset="-78"/>
                  </a:rPr>
                  <a:t/>
                </a:r>
                <a:br>
                  <a:rPr lang="fa-IR" sz="2400" dirty="0">
                    <a:cs typeface="B Koodak" panose="00000700000000000000" pitchFamily="2" charset="-78"/>
                  </a:rPr>
                </a:br>
                <a:endParaRPr lang="fa-IR" sz="2800" dirty="0">
                  <a:latin typeface="B Nazanin"/>
                  <a:cs typeface="B Koodak" panose="000007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550302" y="4283698"/>
                <a:ext cx="11400906" cy="2400657"/>
              </a:xfrm>
              <a:prstGeom prst="rect">
                <a:avLst/>
              </a:prstGeom>
              <a:blipFill>
                <a:blip r:embed="rId4"/>
                <a:stretch>
                  <a:fillRect r="-855"/>
                </a:stretch>
              </a:blipFill>
            </p:spPr>
            <p:txBody>
              <a:bodyPr/>
              <a:lstStyle/>
              <a:p>
                <a:r>
                  <a:rPr lang="en-US">
                    <a:noFill/>
                  </a:rPr>
                  <a:t> </a:t>
                </a:r>
              </a:p>
            </p:txBody>
          </p:sp>
        </mc:Fallback>
      </mc:AlternateContent>
      <p:sp>
        <p:nvSpPr>
          <p:cNvPr id="10" name="Rectangle 9"/>
          <p:cNvSpPr/>
          <p:nvPr/>
        </p:nvSpPr>
        <p:spPr>
          <a:xfrm>
            <a:off x="5782741" y="2602106"/>
            <a:ext cx="6096000" cy="400110"/>
          </a:xfrm>
          <a:prstGeom prst="rect">
            <a:avLst/>
          </a:prstGeom>
        </p:spPr>
        <p:txBody>
          <a:bodyPr>
            <a:spAutoFit/>
          </a:bodyPr>
          <a:lstStyle/>
          <a:p>
            <a:pPr algn="r" rtl="1"/>
            <a:r>
              <a:rPr lang="fa-IR" sz="2000" dirty="0">
                <a:latin typeface="B Nazanin"/>
                <a:cs typeface="B Koodak" panose="00000700000000000000" pitchFamily="2" charset="-78"/>
              </a:rPr>
              <a:t>و بین آن ها شمارنده های اول را مشخص کرده ایم. </a:t>
            </a:r>
          </a:p>
        </p:txBody>
      </p:sp>
      <p:sp>
        <p:nvSpPr>
          <p:cNvPr id="17" name="Rectangle 16"/>
          <p:cNvSpPr/>
          <p:nvPr/>
        </p:nvSpPr>
        <p:spPr>
          <a:xfrm>
            <a:off x="5496866" y="3023812"/>
            <a:ext cx="6381875" cy="400110"/>
          </a:xfrm>
          <a:prstGeom prst="rect">
            <a:avLst/>
          </a:prstGeom>
        </p:spPr>
        <p:txBody>
          <a:bodyPr wrap="none">
            <a:spAutoFit/>
          </a:bodyPr>
          <a:lstStyle/>
          <a:p>
            <a:pPr algn="r" rtl="1"/>
            <a:r>
              <a:rPr lang="fa-IR" sz="2000" dirty="0">
                <a:latin typeface="B Nazanin"/>
                <a:cs typeface="B Koodak" panose="00000700000000000000" pitchFamily="2" charset="-78"/>
              </a:rPr>
              <a:t>شما هم شمارنده های 60 را که اول نیستند در یک منحنی بسته قرار دهید.</a:t>
            </a:r>
          </a:p>
        </p:txBody>
      </p:sp>
      <p:sp>
        <p:nvSpPr>
          <p:cNvPr id="18" name="Pie 17"/>
          <p:cNvSpPr/>
          <p:nvPr/>
        </p:nvSpPr>
        <p:spPr>
          <a:xfrm>
            <a:off x="1579764" y="1731046"/>
            <a:ext cx="2049699" cy="1999100"/>
          </a:xfrm>
          <a:custGeom>
            <a:avLst/>
            <a:gdLst>
              <a:gd name="connsiteX0" fmla="*/ 1884218 w 1884218"/>
              <a:gd name="connsiteY0" fmla="*/ 862902 h 1725803"/>
              <a:gd name="connsiteX1" fmla="*/ 1053118 w 1884218"/>
              <a:gd name="connsiteY1" fmla="*/ 1719793 h 1725803"/>
              <a:gd name="connsiteX2" fmla="*/ 36727 w 1884218"/>
              <a:gd name="connsiteY2" fmla="*/ 1101487 h 1725803"/>
              <a:gd name="connsiteX3" fmla="*/ 613058 w 1884218"/>
              <a:gd name="connsiteY3" fmla="*/ 54344 h 1725803"/>
              <a:gd name="connsiteX4" fmla="*/ 1743399 w 1884218"/>
              <a:gd name="connsiteY4" fmla="*/ 409077 h 1725803"/>
              <a:gd name="connsiteX5" fmla="*/ 942109 w 1884218"/>
              <a:gd name="connsiteY5" fmla="*/ 862902 h 1725803"/>
              <a:gd name="connsiteX6" fmla="*/ 1884218 w 1884218"/>
              <a:gd name="connsiteY6" fmla="*/ 862902 h 1725803"/>
              <a:gd name="connsiteX0" fmla="*/ 1884402 w 1884402"/>
              <a:gd name="connsiteY0" fmla="*/ 862999 h 1725953"/>
              <a:gd name="connsiteX1" fmla="*/ 1053302 w 1884402"/>
              <a:gd name="connsiteY1" fmla="*/ 1719890 h 1725953"/>
              <a:gd name="connsiteX2" fmla="*/ 36911 w 1884402"/>
              <a:gd name="connsiteY2" fmla="*/ 1101584 h 1725953"/>
              <a:gd name="connsiteX3" fmla="*/ 613242 w 1884402"/>
              <a:gd name="connsiteY3" fmla="*/ 54441 h 1725953"/>
              <a:gd name="connsiteX4" fmla="*/ 1743583 w 1884402"/>
              <a:gd name="connsiteY4" fmla="*/ 409174 h 1725953"/>
              <a:gd name="connsiteX5" fmla="*/ 1441056 w 1884402"/>
              <a:gd name="connsiteY5" fmla="*/ 821436 h 1725953"/>
              <a:gd name="connsiteX6" fmla="*/ 1884402 w 1884402"/>
              <a:gd name="connsiteY6" fmla="*/ 862999 h 1725953"/>
              <a:gd name="connsiteX0" fmla="*/ 1872341 w 1872341"/>
              <a:gd name="connsiteY0" fmla="*/ 1072928 h 1935882"/>
              <a:gd name="connsiteX1" fmla="*/ 1041241 w 1872341"/>
              <a:gd name="connsiteY1" fmla="*/ 1929819 h 1935882"/>
              <a:gd name="connsiteX2" fmla="*/ 24850 w 1872341"/>
              <a:gd name="connsiteY2" fmla="*/ 1311513 h 1935882"/>
              <a:gd name="connsiteX3" fmla="*/ 601181 w 1872341"/>
              <a:gd name="connsiteY3" fmla="*/ 264370 h 1935882"/>
              <a:gd name="connsiteX4" fmla="*/ 1565268 w 1872341"/>
              <a:gd name="connsiteY4" fmla="*/ 175757 h 1935882"/>
              <a:gd name="connsiteX5" fmla="*/ 1428995 w 1872341"/>
              <a:gd name="connsiteY5" fmla="*/ 1031365 h 1935882"/>
              <a:gd name="connsiteX6" fmla="*/ 1872341 w 1872341"/>
              <a:gd name="connsiteY6" fmla="*/ 1072928 h 1935882"/>
              <a:gd name="connsiteX0" fmla="*/ 1890452 w 1890452"/>
              <a:gd name="connsiteY0" fmla="*/ 1091198 h 1952514"/>
              <a:gd name="connsiteX1" fmla="*/ 1059352 w 1890452"/>
              <a:gd name="connsiteY1" fmla="*/ 1948089 h 1952514"/>
              <a:gd name="connsiteX2" fmla="*/ 42961 w 1890452"/>
              <a:gd name="connsiteY2" fmla="*/ 1329783 h 1952514"/>
              <a:gd name="connsiteX3" fmla="*/ 328347 w 1890452"/>
              <a:gd name="connsiteY3" fmla="*/ 227222 h 1952514"/>
              <a:gd name="connsiteX4" fmla="*/ 1583379 w 1890452"/>
              <a:gd name="connsiteY4" fmla="*/ 194027 h 1952514"/>
              <a:gd name="connsiteX5" fmla="*/ 1447106 w 1890452"/>
              <a:gd name="connsiteY5" fmla="*/ 1049635 h 1952514"/>
              <a:gd name="connsiteX6" fmla="*/ 1890452 w 1890452"/>
              <a:gd name="connsiteY6" fmla="*/ 1091198 h 1952514"/>
              <a:gd name="connsiteX0" fmla="*/ 1890452 w 1890452"/>
              <a:gd name="connsiteY0" fmla="*/ 1091198 h 1952514"/>
              <a:gd name="connsiteX1" fmla="*/ 1059352 w 1890452"/>
              <a:gd name="connsiteY1" fmla="*/ 1948089 h 1952514"/>
              <a:gd name="connsiteX2" fmla="*/ 42961 w 1890452"/>
              <a:gd name="connsiteY2" fmla="*/ 1329783 h 1952514"/>
              <a:gd name="connsiteX3" fmla="*/ 328347 w 1890452"/>
              <a:gd name="connsiteY3" fmla="*/ 227222 h 1952514"/>
              <a:gd name="connsiteX4" fmla="*/ 1583379 w 1890452"/>
              <a:gd name="connsiteY4" fmla="*/ 194027 h 1952514"/>
              <a:gd name="connsiteX5" fmla="*/ 672887 w 1890452"/>
              <a:gd name="connsiteY5" fmla="*/ 532220 h 1952514"/>
              <a:gd name="connsiteX6" fmla="*/ 1890452 w 1890452"/>
              <a:gd name="connsiteY6" fmla="*/ 1091198 h 1952514"/>
              <a:gd name="connsiteX0" fmla="*/ 1890452 w 1890452"/>
              <a:gd name="connsiteY0" fmla="*/ 1091198 h 1952514"/>
              <a:gd name="connsiteX1" fmla="*/ 1059352 w 1890452"/>
              <a:gd name="connsiteY1" fmla="*/ 1948089 h 1952514"/>
              <a:gd name="connsiteX2" fmla="*/ 42961 w 1890452"/>
              <a:gd name="connsiteY2" fmla="*/ 1329783 h 1952514"/>
              <a:gd name="connsiteX3" fmla="*/ 328347 w 1890452"/>
              <a:gd name="connsiteY3" fmla="*/ 227222 h 1952514"/>
              <a:gd name="connsiteX4" fmla="*/ 1583379 w 1890452"/>
              <a:gd name="connsiteY4" fmla="*/ 194027 h 1952514"/>
              <a:gd name="connsiteX5" fmla="*/ 672887 w 1890452"/>
              <a:gd name="connsiteY5" fmla="*/ 532220 h 1952514"/>
              <a:gd name="connsiteX6" fmla="*/ 1890452 w 1890452"/>
              <a:gd name="connsiteY6" fmla="*/ 1091198 h 1952514"/>
              <a:gd name="connsiteX0" fmla="*/ 1890452 w 1890452"/>
              <a:gd name="connsiteY0" fmla="*/ 1091198 h 1952514"/>
              <a:gd name="connsiteX1" fmla="*/ 1059352 w 1890452"/>
              <a:gd name="connsiteY1" fmla="*/ 1948089 h 1952514"/>
              <a:gd name="connsiteX2" fmla="*/ 42961 w 1890452"/>
              <a:gd name="connsiteY2" fmla="*/ 1329783 h 1952514"/>
              <a:gd name="connsiteX3" fmla="*/ 328347 w 1890452"/>
              <a:gd name="connsiteY3" fmla="*/ 227222 h 1952514"/>
              <a:gd name="connsiteX4" fmla="*/ 1583379 w 1890452"/>
              <a:gd name="connsiteY4" fmla="*/ 194027 h 1952514"/>
              <a:gd name="connsiteX5" fmla="*/ 672887 w 1890452"/>
              <a:gd name="connsiteY5" fmla="*/ 532220 h 1952514"/>
              <a:gd name="connsiteX6" fmla="*/ 1890452 w 1890452"/>
              <a:gd name="connsiteY6" fmla="*/ 1091198 h 1952514"/>
              <a:gd name="connsiteX0" fmla="*/ 1890452 w 1890452"/>
              <a:gd name="connsiteY0" fmla="*/ 1091198 h 1952514"/>
              <a:gd name="connsiteX1" fmla="*/ 1059352 w 1890452"/>
              <a:gd name="connsiteY1" fmla="*/ 1948089 h 1952514"/>
              <a:gd name="connsiteX2" fmla="*/ 42961 w 1890452"/>
              <a:gd name="connsiteY2" fmla="*/ 1329783 h 1952514"/>
              <a:gd name="connsiteX3" fmla="*/ 328347 w 1890452"/>
              <a:gd name="connsiteY3" fmla="*/ 227222 h 1952514"/>
              <a:gd name="connsiteX4" fmla="*/ 1583379 w 1890452"/>
              <a:gd name="connsiteY4" fmla="*/ 194027 h 1952514"/>
              <a:gd name="connsiteX5" fmla="*/ 672887 w 1890452"/>
              <a:gd name="connsiteY5" fmla="*/ 532220 h 1952514"/>
              <a:gd name="connsiteX6" fmla="*/ 1890452 w 1890452"/>
              <a:gd name="connsiteY6" fmla="*/ 1091198 h 1952514"/>
              <a:gd name="connsiteX0" fmla="*/ 1890452 w 1890452"/>
              <a:gd name="connsiteY0" fmla="*/ 1091198 h 1952514"/>
              <a:gd name="connsiteX1" fmla="*/ 1059352 w 1890452"/>
              <a:gd name="connsiteY1" fmla="*/ 1948089 h 1952514"/>
              <a:gd name="connsiteX2" fmla="*/ 42961 w 1890452"/>
              <a:gd name="connsiteY2" fmla="*/ 1329783 h 1952514"/>
              <a:gd name="connsiteX3" fmla="*/ 328347 w 1890452"/>
              <a:gd name="connsiteY3" fmla="*/ 227222 h 1952514"/>
              <a:gd name="connsiteX4" fmla="*/ 1583379 w 1890452"/>
              <a:gd name="connsiteY4" fmla="*/ 194027 h 1952514"/>
              <a:gd name="connsiteX5" fmla="*/ 767966 w 1890452"/>
              <a:gd name="connsiteY5" fmla="*/ 630110 h 1952514"/>
              <a:gd name="connsiteX6" fmla="*/ 1890452 w 1890452"/>
              <a:gd name="connsiteY6" fmla="*/ 1091198 h 1952514"/>
              <a:gd name="connsiteX0" fmla="*/ 1890452 w 1890452"/>
              <a:gd name="connsiteY0" fmla="*/ 1091198 h 1952514"/>
              <a:gd name="connsiteX1" fmla="*/ 1059352 w 1890452"/>
              <a:gd name="connsiteY1" fmla="*/ 1948089 h 1952514"/>
              <a:gd name="connsiteX2" fmla="*/ 42961 w 1890452"/>
              <a:gd name="connsiteY2" fmla="*/ 1329783 h 1952514"/>
              <a:gd name="connsiteX3" fmla="*/ 328347 w 1890452"/>
              <a:gd name="connsiteY3" fmla="*/ 227222 h 1952514"/>
              <a:gd name="connsiteX4" fmla="*/ 1583379 w 1890452"/>
              <a:gd name="connsiteY4" fmla="*/ 194027 h 1952514"/>
              <a:gd name="connsiteX5" fmla="*/ 767966 w 1890452"/>
              <a:gd name="connsiteY5" fmla="*/ 630110 h 1952514"/>
              <a:gd name="connsiteX6" fmla="*/ 1890452 w 1890452"/>
              <a:gd name="connsiteY6" fmla="*/ 1091198 h 1952514"/>
              <a:gd name="connsiteX0" fmla="*/ 1890452 w 1890452"/>
              <a:gd name="connsiteY0" fmla="*/ 1091198 h 1952514"/>
              <a:gd name="connsiteX1" fmla="*/ 1059352 w 1890452"/>
              <a:gd name="connsiteY1" fmla="*/ 1948089 h 1952514"/>
              <a:gd name="connsiteX2" fmla="*/ 42961 w 1890452"/>
              <a:gd name="connsiteY2" fmla="*/ 1329783 h 1952514"/>
              <a:gd name="connsiteX3" fmla="*/ 328347 w 1890452"/>
              <a:gd name="connsiteY3" fmla="*/ 227222 h 1952514"/>
              <a:gd name="connsiteX4" fmla="*/ 1583379 w 1890452"/>
              <a:gd name="connsiteY4" fmla="*/ 194027 h 1952514"/>
              <a:gd name="connsiteX5" fmla="*/ 767966 w 1890452"/>
              <a:gd name="connsiteY5" fmla="*/ 630110 h 1952514"/>
              <a:gd name="connsiteX6" fmla="*/ 1890452 w 1890452"/>
              <a:gd name="connsiteY6" fmla="*/ 1091198 h 1952514"/>
              <a:gd name="connsiteX0" fmla="*/ 1887609 w 1887609"/>
              <a:gd name="connsiteY0" fmla="*/ 1101642 h 1963005"/>
              <a:gd name="connsiteX1" fmla="*/ 1056509 w 1887609"/>
              <a:gd name="connsiteY1" fmla="*/ 1958533 h 1963005"/>
              <a:gd name="connsiteX2" fmla="*/ 40118 w 1887609"/>
              <a:gd name="connsiteY2" fmla="*/ 1340227 h 1963005"/>
              <a:gd name="connsiteX3" fmla="*/ 339087 w 1887609"/>
              <a:gd name="connsiteY3" fmla="*/ 209698 h 1963005"/>
              <a:gd name="connsiteX4" fmla="*/ 1580536 w 1887609"/>
              <a:gd name="connsiteY4" fmla="*/ 204471 h 1963005"/>
              <a:gd name="connsiteX5" fmla="*/ 765123 w 1887609"/>
              <a:gd name="connsiteY5" fmla="*/ 640554 h 1963005"/>
              <a:gd name="connsiteX6" fmla="*/ 1887609 w 1887609"/>
              <a:gd name="connsiteY6" fmla="*/ 1101642 h 1963005"/>
              <a:gd name="connsiteX0" fmla="*/ 1891334 w 1891334"/>
              <a:gd name="connsiteY0" fmla="*/ 1106053 h 1967417"/>
              <a:gd name="connsiteX1" fmla="*/ 1060234 w 1891334"/>
              <a:gd name="connsiteY1" fmla="*/ 1962944 h 1967417"/>
              <a:gd name="connsiteX2" fmla="*/ 43843 w 1891334"/>
              <a:gd name="connsiteY2" fmla="*/ 1344638 h 1967417"/>
              <a:gd name="connsiteX3" fmla="*/ 342812 w 1891334"/>
              <a:gd name="connsiteY3" fmla="*/ 214109 h 1967417"/>
              <a:gd name="connsiteX4" fmla="*/ 1584261 w 1891334"/>
              <a:gd name="connsiteY4" fmla="*/ 208882 h 1967417"/>
              <a:gd name="connsiteX5" fmla="*/ 768848 w 1891334"/>
              <a:gd name="connsiteY5" fmla="*/ 644965 h 1967417"/>
              <a:gd name="connsiteX6" fmla="*/ 1891334 w 1891334"/>
              <a:gd name="connsiteY6" fmla="*/ 1106053 h 1967417"/>
              <a:gd name="connsiteX0" fmla="*/ 1889498 w 1889498"/>
              <a:gd name="connsiteY0" fmla="*/ 1123241 h 1984605"/>
              <a:gd name="connsiteX1" fmla="*/ 1058398 w 1889498"/>
              <a:gd name="connsiteY1" fmla="*/ 1980132 h 1984605"/>
              <a:gd name="connsiteX2" fmla="*/ 42007 w 1889498"/>
              <a:gd name="connsiteY2" fmla="*/ 1361826 h 1984605"/>
              <a:gd name="connsiteX3" fmla="*/ 340976 w 1889498"/>
              <a:gd name="connsiteY3" fmla="*/ 231297 h 1984605"/>
              <a:gd name="connsiteX4" fmla="*/ 1582425 w 1889498"/>
              <a:gd name="connsiteY4" fmla="*/ 226070 h 1984605"/>
              <a:gd name="connsiteX5" fmla="*/ 767012 w 1889498"/>
              <a:gd name="connsiteY5" fmla="*/ 662153 h 1984605"/>
              <a:gd name="connsiteX6" fmla="*/ 1889498 w 1889498"/>
              <a:gd name="connsiteY6" fmla="*/ 1123241 h 19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498" h="1984605">
                <a:moveTo>
                  <a:pt x="1889498" y="1123241"/>
                </a:moveTo>
                <a:cubicBezTo>
                  <a:pt x="1889498" y="1560479"/>
                  <a:pt x="1532445" y="1928612"/>
                  <a:pt x="1058398" y="1980132"/>
                </a:cubicBezTo>
                <a:cubicBezTo>
                  <a:pt x="599965" y="2029955"/>
                  <a:pt x="161577" y="1653298"/>
                  <a:pt x="42007" y="1361826"/>
                </a:cubicBezTo>
                <a:cubicBezTo>
                  <a:pt x="-77563" y="1070354"/>
                  <a:pt x="69316" y="416014"/>
                  <a:pt x="340976" y="231297"/>
                </a:cubicBezTo>
                <a:cubicBezTo>
                  <a:pt x="716555" y="-24080"/>
                  <a:pt x="1346167" y="-123882"/>
                  <a:pt x="1582425" y="226070"/>
                </a:cubicBezTo>
                <a:cubicBezTo>
                  <a:pt x="1278928" y="338801"/>
                  <a:pt x="812436" y="269740"/>
                  <a:pt x="767012" y="662153"/>
                </a:cubicBezTo>
                <a:cubicBezTo>
                  <a:pt x="836558" y="1501205"/>
                  <a:pt x="1575462" y="1123241"/>
                  <a:pt x="1889498" y="1123241"/>
                </a:cubicBezTo>
                <a:close/>
              </a:path>
            </a:pathLst>
          </a:custGeom>
          <a:solidFill>
            <a:schemeClr val="accent4">
              <a:lumMod val="60000"/>
              <a:lumOff val="40000"/>
              <a:alpha val="5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846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out)">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0" grpId="0"/>
      <p:bldP spid="17" grpId="0"/>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9085" y="1243537"/>
            <a:ext cx="9368883" cy="1015663"/>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در سال های گذشته با عددهای طبیعی آشنا شده اید.از این عددها برای شمارش استفاده می کنیم.</a:t>
            </a:r>
          </a:p>
          <a:p>
            <a:pPr algn="r" rtl="1">
              <a:lnSpc>
                <a:spcPct val="150000"/>
              </a:lnSpc>
            </a:pPr>
            <a:r>
              <a:rPr lang="fa-IR" sz="2000" dirty="0">
                <a:cs typeface="B Koodak" panose="00000700000000000000" pitchFamily="2" charset="-78"/>
              </a:rPr>
              <a:t>مجموعه عددهای  طبیعی را با </a:t>
            </a:r>
            <a:r>
              <a:rPr lang="en-US" sz="2000" dirty="0">
                <a:cs typeface="B Koodak" panose="00000700000000000000" pitchFamily="2" charset="-78"/>
              </a:rPr>
              <a:t>N</a:t>
            </a:r>
            <a:r>
              <a:rPr lang="fa-IR" sz="2000" dirty="0">
                <a:cs typeface="B Koodak" panose="00000700000000000000" pitchFamily="2" charset="-78"/>
              </a:rPr>
              <a:t> نشان می دهیم وآن را به صورت زیر می نویسیم:</a:t>
            </a:r>
          </a:p>
        </p:txBody>
      </p:sp>
      <p:sp>
        <p:nvSpPr>
          <p:cNvPr id="5" name="TextBox 4"/>
          <p:cNvSpPr txBox="1"/>
          <p:nvPr/>
        </p:nvSpPr>
        <p:spPr>
          <a:xfrm>
            <a:off x="1243013" y="1888183"/>
            <a:ext cx="2214214" cy="461665"/>
          </a:xfrm>
          <a:prstGeom prst="rect">
            <a:avLst/>
          </a:prstGeom>
          <a:noFill/>
        </p:spPr>
        <p:txBody>
          <a:bodyPr wrap="square" rtlCol="1">
            <a:spAutoFit/>
          </a:bodyPr>
          <a:lstStyle/>
          <a:p>
            <a:pPr algn="r" rtl="1"/>
            <a:r>
              <a:rPr lang="fa-IR" sz="2400" dirty="0">
                <a:solidFill>
                  <a:schemeClr val="accent2">
                    <a:lumMod val="50000"/>
                  </a:schemeClr>
                </a:solidFill>
                <a:cs typeface="B Koodak" panose="00000700000000000000" pitchFamily="2" charset="-78"/>
              </a:rPr>
              <a:t>{...،1،2،3،4،5}=</a:t>
            </a:r>
            <a:r>
              <a:rPr lang="en-US" sz="2400" dirty="0">
                <a:solidFill>
                  <a:schemeClr val="accent2">
                    <a:lumMod val="50000"/>
                  </a:schemeClr>
                </a:solidFill>
                <a:cs typeface="B Koodak" panose="00000700000000000000" pitchFamily="2" charset="-78"/>
              </a:rPr>
              <a:t>N</a:t>
            </a:r>
            <a:endParaRPr lang="fa-IR" sz="2400" dirty="0">
              <a:solidFill>
                <a:schemeClr val="accent2">
                  <a:lumMod val="50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6" name="TextBox 5"/>
              <p:cNvSpPr txBox="1"/>
              <p:nvPr/>
            </p:nvSpPr>
            <p:spPr>
              <a:xfrm>
                <a:off x="249382" y="2190989"/>
                <a:ext cx="11558586" cy="4401205"/>
              </a:xfrm>
              <a:prstGeom prst="rect">
                <a:avLst/>
              </a:prstGeom>
              <a:noFill/>
            </p:spPr>
            <p:txBody>
              <a:bodyPr wrap="square" rtlCol="1">
                <a:spAutoFit/>
              </a:bodyPr>
              <a:lstStyle/>
              <a:p>
                <a:pPr algn="r" rtl="1">
                  <a:lnSpc>
                    <a:spcPct val="200000"/>
                  </a:lnSpc>
                </a:pPr>
                <a:r>
                  <a:rPr lang="fa-IR" sz="2000" dirty="0">
                    <a:cs typeface="B Koodak" panose="00000700000000000000" pitchFamily="2" charset="-78"/>
                  </a:rPr>
                  <a:t>تاکنون نمایش مجموعه هارا با عضوها و نمودار ون آموخته اید.یک روش دیگر برای نمایش مجموعه ها استفاده از نمادهای ریاضی است.</a:t>
                </a:r>
              </a:p>
              <a:p>
                <a:pPr algn="r" rtl="1">
                  <a:lnSpc>
                    <a:spcPct val="200000"/>
                  </a:lnSpc>
                </a:pPr>
                <a:r>
                  <a:rPr lang="fa-IR" sz="2000" dirty="0">
                    <a:cs typeface="B Koodak" panose="00000700000000000000" pitchFamily="2" charset="-78"/>
                  </a:rPr>
                  <a:t>برای مثال:</a:t>
                </a:r>
              </a:p>
              <a:p>
                <a:pPr algn="r" rtl="1">
                  <a:lnSpc>
                    <a:spcPct val="200000"/>
                  </a:lnSpc>
                </a:pPr>
                <a:r>
                  <a:rPr lang="fa-IR" sz="2000" dirty="0">
                    <a:cs typeface="B Koodak" panose="00000700000000000000" pitchFamily="2" charset="-78"/>
                  </a:rPr>
                  <a:t>مجموعه عددهای طبیعی زوج{...،2،4،6،8}=</a:t>
                </a:r>
                <a:r>
                  <a:rPr lang="en-US" sz="2000" dirty="0">
                    <a:cs typeface="B Koodak" panose="00000700000000000000" pitchFamily="2" charset="-78"/>
                  </a:rPr>
                  <a:t>E</a:t>
                </a:r>
                <a:r>
                  <a:rPr lang="fa-IR" sz="2000" dirty="0">
                    <a:cs typeface="B Koodak" panose="00000700000000000000" pitchFamily="2" charset="-78"/>
                  </a:rPr>
                  <a:t>را در نظر بگیرید.می دانیم عضوهای این مجموعه خاصیت مشترکی دارند.یعنی همگی آنها مضرب 2استو ازقبل می دانیم که هرعدد زوج طبیعی به صورت</a:t>
                </a:r>
                <a:r>
                  <a:rPr lang="en-US" sz="2000" dirty="0">
                    <a:cs typeface="B Koodak" panose="00000700000000000000" pitchFamily="2" charset="-78"/>
                  </a:rPr>
                  <a:t>k</a:t>
                </a:r>
                <a:r>
                  <a:rPr lang="fa-IR" sz="2000" dirty="0">
                    <a:cs typeface="B Koodak" panose="00000700000000000000" pitchFamily="2" charset="-78"/>
                  </a:rPr>
                  <a:t>2قابل نمایش است که در آن</a:t>
                </a:r>
                <a:r>
                  <a:rPr lang="en-US" sz="2000" dirty="0">
                    <a:cs typeface="B Koodak" panose="00000700000000000000" pitchFamily="2" charset="-78"/>
                  </a:rPr>
                  <a:t>k</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oMath>
                </a14:m>
                <a:r>
                  <a:rPr lang="fa-IR" sz="2000" dirty="0">
                    <a:cs typeface="B Koodak" panose="00000700000000000000" pitchFamily="2" charset="-78"/>
                  </a:rPr>
                  <a:t>پس می نویسیم:</a:t>
                </a:r>
              </a:p>
              <a:p>
                <a:pPr algn="r" rtl="1">
                  <a:lnSpc>
                    <a:spcPct val="200000"/>
                  </a:lnSpc>
                </a:pPr>
                <a:r>
                  <a:rPr lang="fa-IR" sz="2000" dirty="0">
                    <a:cs typeface="B Koodak" panose="00000700000000000000" pitchFamily="2" charset="-78"/>
                  </a:rPr>
                  <a:t>                                                                                                                                                   </a:t>
                </a:r>
              </a:p>
              <a:p>
                <a:pPr algn="r" rtl="1">
                  <a:lnSpc>
                    <a:spcPct val="200000"/>
                  </a:lnSpc>
                </a:pPr>
                <a:r>
                  <a:rPr lang="fa-IR" sz="2000" dirty="0">
                    <a:cs typeface="B Koodak" panose="00000700000000000000" pitchFamily="2" charset="-78"/>
                  </a:rPr>
                  <a:t>و می خوانیم </a:t>
                </a:r>
                <a:r>
                  <a:rPr lang="en-US" sz="2000" dirty="0">
                    <a:cs typeface="B Koodak" panose="00000700000000000000" pitchFamily="2" charset="-78"/>
                  </a:rPr>
                  <a:t>E</a:t>
                </a:r>
                <a:r>
                  <a:rPr lang="fa-IR" sz="2000" dirty="0">
                    <a:cs typeface="B Koodak" panose="00000700000000000000" pitchFamily="2" charset="-78"/>
                  </a:rPr>
                  <a:t>برابر است با مجموعه عددهایی به شکل</a:t>
                </a:r>
                <a:r>
                  <a:rPr lang="en-US" sz="2000" dirty="0">
                    <a:cs typeface="B Koodak" panose="00000700000000000000" pitchFamily="2" charset="-78"/>
                  </a:rPr>
                  <a:t>K</a:t>
                </a:r>
                <a:r>
                  <a:rPr lang="fa-IR" sz="2000" dirty="0">
                    <a:cs typeface="B Koodak" panose="00000700000000000000" pitchFamily="2" charset="-78"/>
                  </a:rPr>
                  <a:t>2 به طوری که </a:t>
                </a:r>
                <a:r>
                  <a:rPr lang="en-US" sz="2000" dirty="0">
                    <a:cs typeface="B Koodak" panose="00000700000000000000" pitchFamily="2" charset="-78"/>
                  </a:rPr>
                  <a:t>K</a:t>
                </a:r>
                <a:r>
                  <a:rPr lang="fa-IR" sz="2000" dirty="0">
                    <a:cs typeface="B Koodak" panose="00000700000000000000" pitchFamily="2" charset="-78"/>
                  </a:rPr>
                  <a:t> متعلق به مجموعه عددهای طبیعی است.در مجموعه  </a:t>
                </a:r>
                <a:r>
                  <a:rPr lang="en-US" sz="2000" dirty="0">
                    <a:cs typeface="B Koodak" panose="00000700000000000000" pitchFamily="2" charset="-78"/>
                  </a:rPr>
                  <a:t>E</a:t>
                </a:r>
                <a:r>
                  <a:rPr lang="fa-IR" sz="2000" dirty="0">
                    <a:cs typeface="B Koodak" panose="00000700000000000000" pitchFamily="2" charset="-78"/>
                  </a:rPr>
                  <a:t> علامت (</a:t>
                </a:r>
                <a14:m>
                  <m:oMath xmlns:m="http://schemas.openxmlformats.org/officeDocument/2006/math">
                    <m:r>
                      <a:rPr lang="fa-IR" sz="2000" smtClean="0">
                        <a:latin typeface="Cambria Math" panose="02040503050406030204" pitchFamily="18" charset="0"/>
                      </a:rPr>
                      <m:t>|</m:t>
                    </m:r>
                  </m:oMath>
                </a14:m>
                <a:r>
                  <a:rPr lang="fa-IR" sz="2000" dirty="0">
                    <a:cs typeface="B Koodak" panose="00000700000000000000" pitchFamily="2" charset="-78"/>
                  </a:rPr>
                  <a:t>) خوانده می شود</a:t>
                </a:r>
                <a:r>
                  <a:rPr lang="fa-IR" sz="2000" dirty="0">
                    <a:cs typeface="B Koodak" panose="00000700000000000000" pitchFamily="2" charset="-78"/>
                    <a:sym typeface="Wingdings" panose="05000000000000000000" pitchFamily="2" charset="2"/>
                  </a:rPr>
                  <a:t>((به طوریکه)).</a:t>
                </a:r>
              </a:p>
            </p:txBody>
          </p:sp>
        </mc:Choice>
        <mc:Fallback xmlns="">
          <p:sp>
            <p:nvSpPr>
              <p:cNvPr id="6" name="TextBox 5"/>
              <p:cNvSpPr txBox="1">
                <a:spLocks noRot="1" noChangeAspect="1" noMove="1" noResize="1" noEditPoints="1" noAdjustHandles="1" noChangeArrowheads="1" noChangeShapeType="1" noTextEdit="1"/>
              </p:cNvSpPr>
              <p:nvPr/>
            </p:nvSpPr>
            <p:spPr>
              <a:xfrm>
                <a:off x="249382" y="2190989"/>
                <a:ext cx="11558586" cy="4401205"/>
              </a:xfrm>
              <a:prstGeom prst="rect">
                <a:avLst/>
              </a:prstGeom>
              <a:blipFill>
                <a:blip r:embed="rId2"/>
                <a:stretch>
                  <a:fillRect l="-738" r="-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85439" y="5028094"/>
                <a:ext cx="4664694" cy="575799"/>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sz="2800" b="0" i="0" dirty="0" smtClean="0">
                          <a:solidFill>
                            <a:schemeClr val="tx2">
                              <a:lumMod val="50000"/>
                            </a:schemeClr>
                          </a:solidFill>
                          <a:latin typeface="Cambria Math" panose="02040503050406030204" pitchFamily="18" charset="0"/>
                          <a:cs typeface="B Koodak" panose="00000700000000000000" pitchFamily="2" charset="-78"/>
                        </a:rPr>
                        <m:t>E</m:t>
                      </m:r>
                      <m:r>
                        <m:rPr>
                          <m:nor/>
                        </m:rPr>
                        <a:rPr lang="fa-IR" sz="2800" b="0" i="0" dirty="0" smtClean="0">
                          <a:solidFill>
                            <a:schemeClr val="tx2">
                              <a:lumMod val="50000"/>
                            </a:schemeClr>
                          </a:solidFill>
                          <a:latin typeface="Cambria Math" panose="02040503050406030204" pitchFamily="18" charset="0"/>
                          <a:cs typeface="B Koodak" panose="00000700000000000000" pitchFamily="2" charset="-78"/>
                        </a:rPr>
                        <m:t>={</m:t>
                      </m:r>
                      <m:r>
                        <m:rPr>
                          <m:nor/>
                        </m:rPr>
                        <a:rPr lang="fa-IR" sz="2800" i="0" dirty="0" smtClean="0">
                          <a:solidFill>
                            <a:schemeClr val="tx2">
                              <a:lumMod val="50000"/>
                            </a:schemeClr>
                          </a:solidFill>
                          <a:latin typeface="Cambria Math" panose="02040503050406030204" pitchFamily="18" charset="0"/>
                          <a:cs typeface="B Koodak" panose="00000700000000000000" pitchFamily="2" charset="-78"/>
                        </a:rPr>
                        <m:t>2</m:t>
                      </m:r>
                      <m:r>
                        <m:rPr>
                          <m:nor/>
                        </m:rPr>
                        <a:rPr lang="fa-IR" sz="2800" i="0" dirty="0" smtClean="0">
                          <a:solidFill>
                            <a:schemeClr val="tx2">
                              <a:lumMod val="50000"/>
                            </a:schemeClr>
                          </a:solidFill>
                          <a:latin typeface="Cambria Math" panose="02040503050406030204" pitchFamily="18" charset="0"/>
                          <a:cs typeface="B Koodak" panose="00000700000000000000" pitchFamily="2" charset="-78"/>
                        </a:rPr>
                        <m:t>k</m:t>
                      </m:r>
                      <m:r>
                        <a:rPr lang="fa-IR" sz="2800">
                          <a:latin typeface="Cambria Math" panose="02040503050406030204" pitchFamily="18" charset="0"/>
                        </a:rPr>
                        <m:t>|</m:t>
                      </m:r>
                      <m:r>
                        <m:rPr>
                          <m:nor/>
                        </m:rPr>
                        <a:rPr lang="fa-IR" sz="2800" i="0" dirty="0" smtClean="0">
                          <a:solidFill>
                            <a:schemeClr val="tx2">
                              <a:lumMod val="50000"/>
                            </a:schemeClr>
                          </a:solidFill>
                          <a:latin typeface="Cambria Math" panose="02040503050406030204" pitchFamily="18" charset="0"/>
                          <a:cs typeface="B Koodak" panose="00000700000000000000" pitchFamily="2" charset="-78"/>
                        </a:rPr>
                        <m:t>k</m:t>
                      </m:r>
                      <m:r>
                        <m:rPr>
                          <m:nor/>
                        </m:rPr>
                        <a:rPr lang="fa-IR" sz="2800" i="0" dirty="0" smtClean="0">
                          <a:solidFill>
                            <a:schemeClr val="tx2">
                              <a:lumMod val="50000"/>
                            </a:schemeClr>
                          </a:solidFill>
                          <a:latin typeface="Cambria Math" panose="02040503050406030204" pitchFamily="18" charset="0"/>
                          <a:cs typeface="B Koodak" panose="00000700000000000000" pitchFamily="2" charset="-78"/>
                        </a:rPr>
                        <m:t>∈</m:t>
                      </m:r>
                      <m:r>
                        <m:rPr>
                          <m:nor/>
                        </m:rPr>
                        <a:rPr lang="fa-IR" sz="2800" i="0" dirty="0" smtClean="0">
                          <a:solidFill>
                            <a:schemeClr val="tx2">
                              <a:lumMod val="50000"/>
                            </a:schemeClr>
                          </a:solidFill>
                          <a:latin typeface="Cambria Math" panose="02040503050406030204" pitchFamily="18" charset="0"/>
                          <a:cs typeface="B Koodak" panose="00000700000000000000" pitchFamily="2" charset="-78"/>
                        </a:rPr>
                        <m:t>N</m:t>
                      </m:r>
                      <m:r>
                        <m:rPr>
                          <m:nor/>
                        </m:rPr>
                        <a:rPr lang="fa-IR" sz="2800" b="0" i="0" dirty="0" smtClean="0">
                          <a:solidFill>
                            <a:schemeClr val="tx2">
                              <a:lumMod val="50000"/>
                            </a:schemeClr>
                          </a:solidFill>
                          <a:latin typeface="Cambria Math" panose="02040503050406030204" pitchFamily="18" charset="0"/>
                          <a:cs typeface="B Koodak" panose="00000700000000000000" pitchFamily="2" charset="-78"/>
                        </a:rPr>
                        <m:t>}</m:t>
                      </m:r>
                    </m:oMath>
                  </m:oMathPara>
                </a14:m>
                <a:endParaRPr lang="fa-IR" sz="2800" dirty="0">
                  <a:solidFill>
                    <a:schemeClr val="tx2">
                      <a:lumMod val="50000"/>
                    </a:schemeClr>
                  </a:solidFill>
                  <a:cs typeface="B Koodak" panose="000007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585439" y="5028094"/>
                <a:ext cx="4664694" cy="575799"/>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4079255" y="5244653"/>
            <a:ext cx="585439" cy="430887"/>
          </a:xfrm>
          <a:prstGeom prst="rect">
            <a:avLst/>
          </a:prstGeom>
          <a:noFill/>
        </p:spPr>
        <p:txBody>
          <a:bodyPr wrap="square" lIns="0" tIns="0" rIns="0" bIns="0" rtlCol="1">
            <a:spAutoFit/>
          </a:bodyPr>
          <a:lstStyle/>
          <a:p>
            <a:endParaRPr lang="fa-IR" sz="2800" dirty="0"/>
          </a:p>
        </p:txBody>
      </p:sp>
      <p:sp>
        <p:nvSpPr>
          <p:cNvPr id="11" name="Title 1"/>
          <p:cNvSpPr txBox="1">
            <a:spLocks/>
          </p:cNvSpPr>
          <p:nvPr/>
        </p:nvSpPr>
        <p:spPr>
          <a:xfrm>
            <a:off x="3271838" y="131173"/>
            <a:ext cx="6809305" cy="1229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dirty="0">
                <a:solidFill>
                  <a:schemeClr val="accent2">
                    <a:lumMod val="75000"/>
                  </a:schemeClr>
                </a:solidFill>
                <a:latin typeface="IRAban" panose="02000503000000020002" pitchFamily="2" charset="-78"/>
                <a:cs typeface="IRAban" panose="02000503000000020002" pitchFamily="2" charset="-78"/>
              </a:rPr>
              <a:t>نمایش مجموعه های اعداد</a:t>
            </a:r>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t="22727" b="42467"/>
          <a:stretch/>
        </p:blipFill>
        <p:spPr>
          <a:xfrm>
            <a:off x="9802257" y="413221"/>
            <a:ext cx="2389743" cy="665404"/>
          </a:xfrm>
          <a:prstGeom prst="rect">
            <a:avLst/>
          </a:prstGeom>
        </p:spPr>
      </p:pic>
    </p:spTree>
    <p:extLst>
      <p:ext uri="{BB962C8B-B14F-4D97-AF65-F5344CB8AC3E}">
        <p14:creationId xmlns:p14="http://schemas.microsoft.com/office/powerpoint/2010/main" val="5579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dissolv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dissolve">
                                      <p:cBhvr>
                                        <p:cTn id="29" dur="500"/>
                                        <p:tgtEl>
                                          <p:spTgt spid="6">
                                            <p:txEl>
                                              <p:pRg st="1" end="1"/>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dissolve">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8541" y="462583"/>
            <a:ext cx="5424101" cy="400110"/>
          </a:xfrm>
          <a:prstGeom prst="rect">
            <a:avLst/>
          </a:prstGeom>
          <a:noFill/>
        </p:spPr>
        <p:txBody>
          <a:bodyPr wrap="square" rtlCol="1">
            <a:spAutoFit/>
          </a:bodyPr>
          <a:lstStyle/>
          <a:p>
            <a:pPr algn="r" rtl="1"/>
            <a:r>
              <a:rPr lang="fa-IR" sz="2000" dirty="0">
                <a:cs typeface="B Koodak" panose="00000700000000000000" pitchFamily="2" charset="-78"/>
              </a:rPr>
              <a:t>در زیر چند مجموعه را با نمادهای ریاضی نوشته ایم:</a:t>
            </a:r>
          </a:p>
        </p:txBody>
      </p:sp>
      <p:sp>
        <p:nvSpPr>
          <p:cNvPr id="5" name="TextBox 4"/>
          <p:cNvSpPr txBox="1"/>
          <p:nvPr/>
        </p:nvSpPr>
        <p:spPr>
          <a:xfrm>
            <a:off x="4181437" y="2367946"/>
            <a:ext cx="7721205" cy="400110"/>
          </a:xfrm>
          <a:prstGeom prst="rect">
            <a:avLst/>
          </a:prstGeom>
          <a:noFill/>
        </p:spPr>
        <p:txBody>
          <a:bodyPr wrap="square" rtlCol="1">
            <a:spAutoFit/>
          </a:bodyPr>
          <a:lstStyle/>
          <a:p>
            <a:pPr algn="r" rtl="1"/>
            <a:r>
              <a:rPr lang="fa-IR" sz="2000" dirty="0">
                <a:cs typeface="B Koodak" panose="00000700000000000000" pitchFamily="2" charset="-78"/>
              </a:rPr>
              <a:t>ج)زیرمجموعه ای از</a:t>
            </a:r>
            <a:r>
              <a:rPr lang="en-US" sz="2000" dirty="0">
                <a:cs typeface="B Koodak" panose="00000700000000000000" pitchFamily="2" charset="-78"/>
              </a:rPr>
              <a:t>N</a:t>
            </a:r>
            <a:r>
              <a:rPr lang="fa-IR" sz="2000" dirty="0">
                <a:cs typeface="B Koodak" panose="00000700000000000000" pitchFamily="2" charset="-78"/>
              </a:rPr>
              <a:t>که عضوهای آن همگی بر3 بخش پذیر است:   </a:t>
            </a:r>
          </a:p>
        </p:txBody>
      </p:sp>
      <mc:AlternateContent xmlns:mc="http://schemas.openxmlformats.org/markup-compatibility/2006" xmlns:a14="http://schemas.microsoft.com/office/drawing/2010/main">
        <mc:Choice Requires="a14">
          <p:sp>
            <p:nvSpPr>
              <p:cNvPr id="8" name="Rectangle 7"/>
              <p:cNvSpPr/>
              <p:nvPr/>
            </p:nvSpPr>
            <p:spPr>
              <a:xfrm>
                <a:off x="6478541" y="1162034"/>
                <a:ext cx="4004322" cy="437684"/>
              </a:xfrm>
              <a:prstGeom prst="rect">
                <a:avLst/>
              </a:prstGeom>
            </p:spPr>
            <p:txBody>
              <a:bodyPr wrap="square">
                <a:spAutoFit/>
              </a:bodyPr>
              <a:lstStyle/>
              <a:p>
                <a:r>
                  <a:rPr lang="en-US" sz="2000" b="0" dirty="0">
                    <a:solidFill>
                      <a:schemeClr val="tx1">
                        <a:lumMod val="95000"/>
                        <a:lumOff val="5000"/>
                      </a:schemeClr>
                    </a:solidFill>
                    <a:cs typeface="B Koodak" panose="00000700000000000000" pitchFamily="2" charset="-78"/>
                  </a:rPr>
                  <a:t>O=</a:t>
                </a:r>
                <a14:m>
                  <m:oMath xmlns:m="http://schemas.openxmlformats.org/officeDocument/2006/math">
                    <m:r>
                      <m:rPr>
                        <m:nor/>
                      </m:rPr>
                      <a:rPr lang="fa-IR" sz="2000" b="0" i="0" smtClean="0">
                        <a:solidFill>
                          <a:schemeClr val="tx1">
                            <a:lumMod val="95000"/>
                            <a:lumOff val="5000"/>
                          </a:schemeClr>
                        </a:solidFill>
                        <a:latin typeface="Cambria Math" panose="02040503050406030204" pitchFamily="18" charset="0"/>
                        <a:cs typeface="B Koodak" panose="00000700000000000000" pitchFamily="2" charset="-78"/>
                      </a:rPr>
                      <m:t>{</m:t>
                    </m:r>
                    <m:r>
                      <m:rPr>
                        <m:nor/>
                      </m:rPr>
                      <a:rPr lang="fa-IR" sz="2000">
                        <a:solidFill>
                          <a:schemeClr val="tx1">
                            <a:lumMod val="95000"/>
                            <a:lumOff val="5000"/>
                          </a:schemeClr>
                        </a:solidFill>
                        <a:latin typeface="Cambria Math" panose="02040503050406030204" pitchFamily="18" charset="0"/>
                        <a:cs typeface="B Koodak" panose="00000700000000000000" pitchFamily="2" charset="-78"/>
                      </a:rPr>
                      <m:t>2</m:t>
                    </m:r>
                    <m:r>
                      <m:rPr>
                        <m:nor/>
                      </m:rPr>
                      <a:rPr lang="fa-IR" sz="2000">
                        <a:solidFill>
                          <a:schemeClr val="tx1">
                            <a:lumMod val="95000"/>
                            <a:lumOff val="5000"/>
                          </a:schemeClr>
                        </a:solidFill>
                        <a:latin typeface="Cambria Math" panose="02040503050406030204" pitchFamily="18" charset="0"/>
                        <a:cs typeface="B Koodak" panose="00000700000000000000" pitchFamily="2" charset="-78"/>
                      </a:rPr>
                      <m:t>k</m:t>
                    </m:r>
                    <m:r>
                      <m:rPr>
                        <m:nor/>
                      </m:rPr>
                      <a:rPr lang="fa-IR" sz="2000">
                        <a:solidFill>
                          <a:schemeClr val="tx1">
                            <a:lumMod val="95000"/>
                            <a:lumOff val="5000"/>
                          </a:schemeClr>
                        </a:solidFill>
                        <a:latin typeface="Cambria Math" panose="02040503050406030204" pitchFamily="18" charset="0"/>
                        <a:cs typeface="B Koodak" panose="00000700000000000000" pitchFamily="2" charset="-78"/>
                      </a:rPr>
                      <m:t>−</m:t>
                    </m:r>
                    <m:r>
                      <m:rPr>
                        <m:nor/>
                      </m:rPr>
                      <a:rPr lang="fa-IR" sz="2000">
                        <a:solidFill>
                          <a:schemeClr val="tx1">
                            <a:lumMod val="95000"/>
                            <a:lumOff val="5000"/>
                          </a:schemeClr>
                        </a:solidFill>
                        <a:latin typeface="Cambria Math" panose="02040503050406030204" pitchFamily="18" charset="0"/>
                        <a:cs typeface="B Koodak" panose="00000700000000000000" pitchFamily="2" charset="-78"/>
                      </a:rPr>
                      <m:t>1</m:t>
                    </m:r>
                    <m:r>
                      <a:rPr lang="fa-IR" sz="2000" smtClean="0">
                        <a:solidFill>
                          <a:schemeClr val="tx1">
                            <a:lumMod val="95000"/>
                            <a:lumOff val="5000"/>
                          </a:schemeClr>
                        </a:solidFill>
                        <a:latin typeface="Cambria Math" panose="02040503050406030204" pitchFamily="18" charset="0"/>
                      </a:rPr>
                      <m:t>|</m:t>
                    </m:r>
                    <m:r>
                      <m:rPr>
                        <m:nor/>
                      </m:rPr>
                      <a:rPr lang="fa-IR" sz="2000">
                        <a:solidFill>
                          <a:schemeClr val="tx1">
                            <a:lumMod val="95000"/>
                            <a:lumOff val="5000"/>
                          </a:schemeClr>
                        </a:solidFill>
                        <a:latin typeface="Cambria Math" panose="02040503050406030204" pitchFamily="18" charset="0"/>
                        <a:cs typeface="B Koodak" panose="00000700000000000000" pitchFamily="2" charset="-78"/>
                      </a:rPr>
                      <m:t>k</m:t>
                    </m:r>
                    <m:r>
                      <a:rPr lang="fa-IR" sz="2000" i="1" smtClean="0">
                        <a:solidFill>
                          <a:schemeClr val="tx1">
                            <a:lumMod val="95000"/>
                            <a:lumOff val="5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000">
                        <a:solidFill>
                          <a:schemeClr val="tx1">
                            <a:lumMod val="95000"/>
                            <a:lumOff val="5000"/>
                          </a:schemeClr>
                        </a:solidFill>
                        <a:latin typeface="Cambria Math" panose="02040503050406030204" pitchFamily="18" charset="0"/>
                        <a:cs typeface="B Koodak" panose="00000700000000000000" pitchFamily="2" charset="-78"/>
                      </a:rPr>
                      <m:t>N</m:t>
                    </m:r>
                    <m:r>
                      <m:rPr>
                        <m:nor/>
                      </m:rPr>
                      <a:rPr lang="fa-IR" sz="2000" b="0" i="0" smtClean="0">
                        <a:solidFill>
                          <a:schemeClr val="tx1">
                            <a:lumMod val="95000"/>
                            <a:lumOff val="5000"/>
                          </a:schemeClr>
                        </a:solidFill>
                        <a:latin typeface="Cambria Math" panose="02040503050406030204" pitchFamily="18" charset="0"/>
                        <a:cs typeface="B Koodak" panose="00000700000000000000" pitchFamily="2" charset="-78"/>
                      </a:rPr>
                      <m:t>}</m:t>
                    </m:r>
                  </m:oMath>
                </a14:m>
                <a:endParaRPr lang="fa-IR" sz="2000" dirty="0">
                  <a:solidFill>
                    <a:schemeClr val="tx1">
                      <a:lumMod val="95000"/>
                      <a:lumOff val="5000"/>
                    </a:schemeClr>
                  </a:solidFill>
                  <a:cs typeface="B Koodak" panose="000007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6478541" y="1162034"/>
                <a:ext cx="4004322" cy="437684"/>
              </a:xfrm>
              <a:prstGeom prst="rect">
                <a:avLst/>
              </a:prstGeom>
              <a:blipFill>
                <a:blip r:embed="rId2"/>
                <a:stretch>
                  <a:fillRect l="-1674" t="-9859" b="-18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286583" y="1783777"/>
                <a:ext cx="3286908" cy="400110"/>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sz="2000" b="0" dirty="0" smtClean="0">
                          <a:latin typeface="Arial" panose="020B0604020202020204" pitchFamily="34" charset="0"/>
                          <a:cs typeface="Arial" panose="020B0604020202020204" pitchFamily="34" charset="0"/>
                        </a:rPr>
                        <m:t>A</m:t>
                      </m:r>
                      <m:r>
                        <m:rPr>
                          <m:nor/>
                        </m:rPr>
                        <a:rPr lang="en-US" sz="2000" b="0" dirty="0" smtClean="0">
                          <a:latin typeface="Arial" panose="020B0604020202020204" pitchFamily="34"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𝑋</m:t>
                      </m:r>
                      <m:r>
                        <a:rPr lang="en-US" sz="200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N</m:t>
                      </m:r>
                      <m:r>
                        <a:rPr lang="fa-IR" sz="2000" b="0" i="0" dirty="0" smtClean="0">
                          <a:latin typeface="Cambria Math" panose="02040503050406030204" pitchFamily="18" charset="0"/>
                          <a:ea typeface="Cambria Math" panose="02040503050406030204" pitchFamily="18" charset="0"/>
                        </a:rPr>
                        <m:t> </m:t>
                      </m:r>
                      <m:r>
                        <a:rPr lang="fa-IR" sz="2000" i="0" dirty="0" smtClean="0">
                          <a:latin typeface="Cambria Math" panose="02040503050406030204" pitchFamily="18" charset="0"/>
                        </a:rPr>
                        <m:t>|</m:t>
                      </m:r>
                      <m:r>
                        <m:rPr>
                          <m:nor/>
                        </m:rPr>
                        <a:rPr lang="fa-IR" sz="2000" b="0" i="0" dirty="0" smtClean="0">
                          <a:latin typeface="Cambria Math" panose="02040503050406030204" pitchFamily="18" charset="0"/>
                        </a:rPr>
                        <m:t> </m:t>
                      </m:r>
                      <m:r>
                        <m:rPr>
                          <m:nor/>
                        </m:rPr>
                        <a:rPr lang="fa-IR" sz="2000" b="0" i="0" dirty="0" smtClean="0">
                          <a:latin typeface="Cambria Math" panose="02040503050406030204" pitchFamily="18" charset="0"/>
                          <a:cs typeface="B Koodak" panose="00000700000000000000" pitchFamily="2" charset="-78"/>
                        </a:rPr>
                        <m:t>6</m:t>
                      </m:r>
                      <m:r>
                        <a:rPr lang="fa-IR" sz="2000" i="1" dirty="0">
                          <a:latin typeface="Cambria Math" panose="02040503050406030204" pitchFamily="18" charset="0"/>
                          <a:cs typeface="Arial" panose="020B0604020202020204" pitchFamily="34" charset="0"/>
                        </a:rPr>
                        <m:t>&lt;</m:t>
                      </m:r>
                      <m:r>
                        <a:rPr lang="en-US" sz="2000" b="0" i="1" dirty="0" smtClean="0">
                          <a:latin typeface="Cambria Math" panose="02040503050406030204" pitchFamily="18" charset="0"/>
                          <a:cs typeface="Arial" panose="020B0604020202020204" pitchFamily="34" charset="0"/>
                        </a:rPr>
                        <m:t>𝑋</m:t>
                      </m:r>
                      <m:r>
                        <a:rPr lang="fa-IR" sz="2000" i="1" dirty="0">
                          <a:latin typeface="Cambria Math" panose="02040503050406030204" pitchFamily="18" charset="0"/>
                          <a:cs typeface="Arial" panose="020B0604020202020204" pitchFamily="34" charset="0"/>
                        </a:rPr>
                        <m:t>&lt;</m:t>
                      </m:r>
                      <m:r>
                        <m:rPr>
                          <m:nor/>
                        </m:rPr>
                        <a:rPr lang="fa-IR" sz="2000" i="0" dirty="0">
                          <a:latin typeface="Arial" panose="020B0604020202020204" pitchFamily="34" charset="0"/>
                          <a:cs typeface="B Koodak" panose="00000700000000000000" pitchFamily="2" charset="-78"/>
                        </a:rPr>
                        <m:t>11</m:t>
                      </m:r>
                      <m:r>
                        <m:rPr>
                          <m:nor/>
                        </m:rPr>
                        <a:rPr lang="fa-IR" sz="2000" b="0" dirty="0" smtClean="0">
                          <a:latin typeface="Arial" panose="020B0604020202020204" pitchFamily="34" charset="0"/>
                          <a:cs typeface="Arial" panose="020B0604020202020204" pitchFamily="34" charset="0"/>
                        </a:rPr>
                        <m:t>}</m:t>
                      </m:r>
                    </m:oMath>
                  </m:oMathPara>
                </a14:m>
                <a:endParaRPr lang="fa-IR" sz="2000" dirty="0">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286583" y="1783777"/>
                <a:ext cx="3286908" cy="400110"/>
              </a:xfrm>
              <a:prstGeom prst="rect">
                <a:avLst/>
              </a:prstGeom>
              <a:blipFill>
                <a:blip r:embed="rId3"/>
                <a:stretch>
                  <a:fillRect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934615" y="2367946"/>
                <a:ext cx="1988970" cy="400110"/>
              </a:xfrm>
              <a:prstGeom prst="rect">
                <a:avLst/>
              </a:prstGeom>
            </p:spPr>
            <p:txBody>
              <a:bodyPr wrap="square">
                <a:spAutoFit/>
              </a:bodyPr>
              <a:lstStyle/>
              <a:p>
                <a:pPr algn="r" rtl="1"/>
                <a14:m>
                  <m:oMath xmlns:m="http://schemas.openxmlformats.org/officeDocument/2006/math">
                    <m:r>
                      <m:rPr>
                        <m:nor/>
                      </m:rPr>
                      <a:rPr lang="fa-IR" sz="2000" dirty="0">
                        <a:latin typeface="Cambria Math" panose="02040503050406030204" pitchFamily="18" charset="0"/>
                        <a:cs typeface="B Koodak" panose="00000700000000000000" pitchFamily="2" charset="-78"/>
                      </a:rPr>
                      <m:t>{</m:t>
                    </m:r>
                    <m:r>
                      <m:rPr>
                        <m:nor/>
                      </m:rPr>
                      <a:rPr lang="fa-IR" sz="2000" i="0" dirty="0" smtClean="0">
                        <a:latin typeface="Cambria Math" panose="02040503050406030204" pitchFamily="18" charset="0"/>
                        <a:cs typeface="B Koodak" panose="00000700000000000000" pitchFamily="2" charset="-78"/>
                      </a:rPr>
                      <m:t>3</m:t>
                    </m:r>
                    <m:r>
                      <m:rPr>
                        <m:nor/>
                      </m:rPr>
                      <a:rPr lang="fa-IR" sz="2000" i="0" dirty="0">
                        <a:latin typeface="Cambria Math" panose="02040503050406030204" pitchFamily="18" charset="0"/>
                        <a:cs typeface="B Koodak" panose="00000700000000000000" pitchFamily="2" charset="-78"/>
                      </a:rPr>
                      <m:t>k</m:t>
                    </m:r>
                    <m:r>
                      <a:rPr lang="en-US" sz="2000" b="0" i="0" dirty="0" smtClean="0">
                        <a:latin typeface="Cambria Math" panose="02040503050406030204" pitchFamily="18" charset="0"/>
                      </a:rPr>
                      <m:t>|</m:t>
                    </m:r>
                    <m:r>
                      <m:rPr>
                        <m:nor/>
                      </m:rPr>
                      <a:rPr lang="en-US" sz="2000" b="0" i="0" dirty="0" smtClean="0">
                        <a:latin typeface="Cambria Math" panose="02040503050406030204" pitchFamily="18" charset="0"/>
                        <a:cs typeface="B Koodak" panose="00000700000000000000" pitchFamily="2" charset="-78"/>
                      </a:rPr>
                      <m:t>K</m:t>
                    </m:r>
                    <m:r>
                      <m:rPr>
                        <m:nor/>
                      </m:rPr>
                      <a:rPr lang="en-US" sz="2000" dirty="0">
                        <a:latin typeface="Cambria Math" panose="02040503050406030204" pitchFamily="18" charset="0"/>
                        <a:cs typeface="B Koodak" panose="00000700000000000000" pitchFamily="2" charset="-78"/>
                      </a:rPr>
                      <m:t>∈</m:t>
                    </m:r>
                  </m:oMath>
                </a14:m>
                <a:r>
                  <a:rPr lang="en-US" sz="2000" dirty="0">
                    <a:cs typeface="B Koodak" panose="00000700000000000000" pitchFamily="2" charset="-78"/>
                  </a:rPr>
                  <a:t>N}</a:t>
                </a:r>
                <a:endParaRPr lang="fa-IR" sz="2000" dirty="0">
                  <a:cs typeface="B Koodak" panose="000007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2934615" y="2367946"/>
                <a:ext cx="1988970" cy="400110"/>
              </a:xfrm>
              <a:prstGeom prst="rect">
                <a:avLst/>
              </a:prstGeom>
              <a:blipFill>
                <a:blip r:embed="rId4"/>
                <a:stretch>
                  <a:fillRect t="-15152" r="-3364"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10418" y="1887796"/>
                <a:ext cx="2768368"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sty m:val="p"/>
                        </m:rPr>
                        <a:rPr lang="en-US" sz="2000" b="0" i="0" dirty="0" smtClean="0">
                          <a:latin typeface="Cambria Math" panose="02040503050406030204" pitchFamily="18" charset="0"/>
                          <a:cs typeface="Arial" panose="020B0604020202020204" pitchFamily="34" charset="0"/>
                        </a:rPr>
                        <m:t>A</m:t>
                      </m:r>
                      <m:r>
                        <a:rPr lang="fa-IR" sz="2000" b="0" i="0" dirty="0" smtClean="0">
                          <a:latin typeface="Cambria Math" panose="02040503050406030204" pitchFamily="18" charset="0"/>
                          <a:cs typeface="Arial" panose="020B0604020202020204" pitchFamily="34" charset="0"/>
                        </a:rPr>
                        <m:t>={</m:t>
                      </m:r>
                      <m:r>
                        <m:rPr>
                          <m:sty m:val="p"/>
                        </m:rPr>
                        <a:rPr lang="en-US" sz="2000" i="0" dirty="0">
                          <a:latin typeface="Cambria Math" panose="02040503050406030204" pitchFamily="18" charset="0"/>
                          <a:cs typeface="Arial" panose="020B0604020202020204" pitchFamily="34" charset="0"/>
                        </a:rPr>
                        <m:t>X</m:t>
                      </m:r>
                      <m:r>
                        <a:rPr lang="en-US" sz="2000" i="0" dirty="0">
                          <a:latin typeface="Cambria Math" panose="02040503050406030204" pitchFamily="18" charset="0"/>
                          <a:cs typeface="Arial" panose="020B0604020202020204" pitchFamily="34" charset="0"/>
                        </a:rPr>
                        <m:t>∈</m:t>
                      </m:r>
                      <m:r>
                        <m:rPr>
                          <m:sty m:val="p"/>
                        </m:rPr>
                        <a:rPr lang="en-US" sz="2000" i="0" dirty="0">
                          <a:latin typeface="Cambria Math" panose="02040503050406030204" pitchFamily="18" charset="0"/>
                          <a:cs typeface="Arial" panose="020B0604020202020204" pitchFamily="34" charset="0"/>
                        </a:rPr>
                        <m:t>N</m:t>
                      </m:r>
                      <m:r>
                        <a:rPr lang="fa-IR" sz="2000" i="0" dirty="0" smtClean="0">
                          <a:latin typeface="Cambria Math" panose="02040503050406030204" pitchFamily="18" charset="0"/>
                        </a:rPr>
                        <m:t>|</m:t>
                      </m:r>
                      <m:r>
                        <m:rPr>
                          <m:nor/>
                        </m:rPr>
                        <a:rPr lang="fa-IR" sz="2000" b="0" i="0" dirty="0" smtClean="0">
                          <a:latin typeface="Cambria Math" panose="02040503050406030204" pitchFamily="18" charset="0"/>
                          <a:cs typeface="B Koodak" panose="00000700000000000000" pitchFamily="2" charset="-78"/>
                        </a:rPr>
                        <m:t>7</m:t>
                      </m:r>
                      <m:r>
                        <a:rPr lang="fa-IR" sz="2000" i="0" dirty="0">
                          <a:latin typeface="Cambria Math" panose="02040503050406030204" pitchFamily="18" charset="0"/>
                          <a:cs typeface="Arial" panose="020B0604020202020204" pitchFamily="34" charset="0"/>
                        </a:rPr>
                        <m:t>≤</m:t>
                      </m:r>
                      <m:r>
                        <m:rPr>
                          <m:sty m:val="p"/>
                        </m:rPr>
                        <a:rPr lang="fa-IR" sz="2000" i="0" dirty="0">
                          <a:latin typeface="Cambria Math" panose="02040503050406030204" pitchFamily="18" charset="0"/>
                          <a:cs typeface="Arial" panose="020B0604020202020204" pitchFamily="34" charset="0"/>
                        </a:rPr>
                        <m:t>x</m:t>
                      </m:r>
                      <m:r>
                        <a:rPr lang="fa-IR" sz="2000" i="0" dirty="0">
                          <a:latin typeface="Cambria Math" panose="02040503050406030204" pitchFamily="18" charset="0"/>
                          <a:cs typeface="Arial" panose="020B0604020202020204" pitchFamily="34" charset="0"/>
                        </a:rPr>
                        <m:t>≤</m:t>
                      </m:r>
                      <m:r>
                        <m:rPr>
                          <m:nor/>
                        </m:rPr>
                        <a:rPr lang="fa-IR" sz="2000" i="0" dirty="0">
                          <a:latin typeface="Arial" panose="020B0604020202020204" pitchFamily="34" charset="0"/>
                          <a:cs typeface="B Koodak" panose="00000700000000000000" pitchFamily="2" charset="-78"/>
                        </a:rPr>
                        <m:t>10</m:t>
                      </m:r>
                      <m:r>
                        <a:rPr lang="fa-IR" sz="2000" b="0" i="0" dirty="0" smtClean="0">
                          <a:latin typeface="Cambria Math" panose="02040503050406030204" pitchFamily="18" charset="0"/>
                          <a:cs typeface="Arial" panose="020B0604020202020204" pitchFamily="34" charset="0"/>
                        </a:rPr>
                        <m:t>}</m:t>
                      </m:r>
                    </m:oMath>
                  </m:oMathPara>
                </a14:m>
                <a:endParaRPr lang="fa-IR" sz="2000" dirty="0">
                  <a:latin typeface="Arial" panose="020B0604020202020204" pitchFamily="34" charset="0"/>
                  <a:cs typeface="B Koodak" panose="00000700000000000000" pitchFamily="2" charset="-7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610418" y="1887796"/>
                <a:ext cx="2768368" cy="307777"/>
              </a:xfrm>
              <a:prstGeom prst="rect">
                <a:avLst/>
              </a:prstGeom>
              <a:blipFill>
                <a:blip r:embed="rId5"/>
                <a:stretch>
                  <a:fillRect t="-14000" r="-1322" b="-26000"/>
                </a:stretch>
              </a:blipFill>
            </p:spPr>
            <p:txBody>
              <a:bodyPr/>
              <a:lstStyle/>
              <a:p>
                <a:r>
                  <a:rPr lang="en-US">
                    <a:noFill/>
                  </a:rPr>
                  <a:t> </a:t>
                </a:r>
              </a:p>
            </p:txBody>
          </p:sp>
        </mc:Fallback>
      </mc:AlternateContent>
      <p:sp>
        <p:nvSpPr>
          <p:cNvPr id="15" name="Rectangle 14"/>
          <p:cNvSpPr/>
          <p:nvPr/>
        </p:nvSpPr>
        <p:spPr>
          <a:xfrm>
            <a:off x="10054059" y="1759220"/>
            <a:ext cx="1848583" cy="400110"/>
          </a:xfrm>
          <a:prstGeom prst="rect">
            <a:avLst/>
          </a:prstGeom>
        </p:spPr>
        <p:txBody>
          <a:bodyPr wrap="none">
            <a:spAutoFit/>
          </a:bodyPr>
          <a:lstStyle/>
          <a:p>
            <a:pPr algn="r" rtl="1"/>
            <a:r>
              <a:rPr lang="fa-IR" sz="2000" dirty="0">
                <a:cs typeface="B Koodak" panose="00000700000000000000" pitchFamily="2" charset="-78"/>
              </a:rPr>
              <a:t>ب){7،8،9،10}=</a:t>
            </a:r>
            <a:r>
              <a:rPr lang="en-US" sz="2000" dirty="0">
                <a:cs typeface="B Koodak" panose="00000700000000000000" pitchFamily="2" charset="-78"/>
              </a:rPr>
              <a:t>A</a:t>
            </a:r>
            <a:endParaRPr lang="fa-IR" sz="2000" dirty="0">
              <a:cs typeface="B Koodak" panose="00000700000000000000" pitchFamily="2" charset="-78"/>
            </a:endParaRPr>
          </a:p>
        </p:txBody>
      </p:sp>
      <p:sp>
        <p:nvSpPr>
          <p:cNvPr id="16" name="Rectangle 15"/>
          <p:cNvSpPr/>
          <p:nvPr/>
        </p:nvSpPr>
        <p:spPr>
          <a:xfrm>
            <a:off x="8821350" y="1162034"/>
            <a:ext cx="3081292" cy="400110"/>
          </a:xfrm>
          <a:prstGeom prst="rect">
            <a:avLst/>
          </a:prstGeom>
        </p:spPr>
        <p:txBody>
          <a:bodyPr wrap="none">
            <a:spAutoFit/>
          </a:bodyPr>
          <a:lstStyle/>
          <a:p>
            <a:pPr algn="r" rtl="1"/>
            <a:r>
              <a:rPr lang="fa-IR" sz="2000" dirty="0">
                <a:cs typeface="B Koodak" panose="00000700000000000000" pitchFamily="2" charset="-78"/>
              </a:rPr>
              <a:t>الف)مجموعه عددهای طبیعی فرد  </a:t>
            </a:r>
          </a:p>
        </p:txBody>
      </p:sp>
      <mc:AlternateContent xmlns:mc="http://schemas.openxmlformats.org/markup-compatibility/2006" xmlns:a14="http://schemas.microsoft.com/office/drawing/2010/main">
        <mc:Choice Requires="a14">
          <p:sp>
            <p:nvSpPr>
              <p:cNvPr id="17" name="Title 1"/>
              <p:cNvSpPr>
                <a:spLocks noGrp="1"/>
              </p:cNvSpPr>
              <p:nvPr>
                <p:ph type="title"/>
              </p:nvPr>
            </p:nvSpPr>
            <p:spPr>
              <a:xfrm>
                <a:off x="1387042" y="3274580"/>
                <a:ext cx="10515600" cy="738347"/>
              </a:xfrm>
            </p:spPr>
            <p:txBody>
              <a:bodyPr>
                <a:normAutofit/>
              </a:bodyPr>
              <a:lstStyle/>
              <a:p>
                <a:pPr algn="r" rtl="1"/>
                <a:r>
                  <a:rPr lang="fa-IR" sz="2000" dirty="0">
                    <a:solidFill>
                      <a:schemeClr val="tx1"/>
                    </a:solidFill>
                    <a:latin typeface="IRAban" panose="02000503000000020002" pitchFamily="2" charset="-78"/>
                    <a:cs typeface="IRAban" panose="02000503000000020002" pitchFamily="2" charset="-78"/>
                  </a:rPr>
                  <a:t>مثال:</a:t>
                </a:r>
                <a:r>
                  <a:rPr lang="fa-IR" sz="2000" dirty="0">
                    <a:solidFill>
                      <a:schemeClr val="tx1"/>
                    </a:solidFill>
                    <a:cs typeface="B Koodak" panose="00000700000000000000" pitchFamily="2" charset="-78"/>
                  </a:rPr>
                  <a:t>مجموعه{</a:t>
                </a:r>
                <a:r>
                  <a:rPr lang="en-US" sz="2000" dirty="0">
                    <a:solidFill>
                      <a:schemeClr val="tx1"/>
                    </a:solidFill>
                    <a:cs typeface="B Koodak" panose="00000700000000000000" pitchFamily="2" charset="-78"/>
                  </a:rPr>
                  <a:t>n</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𝑁</m:t>
                    </m:r>
                  </m:oMath>
                </a14:m>
                <a:r>
                  <a:rPr lang="fa-IR" sz="2000" dirty="0">
                    <a:solidFill>
                      <a:schemeClr val="tx1"/>
                    </a:solidFill>
                    <a:cs typeface="B Koodak" panose="00000700000000000000" pitchFamily="2" charset="-78"/>
                  </a:rPr>
                  <a:t>،</a:t>
                </a:r>
                <a14:m>
                  <m:oMath xmlns:m="http://schemas.openxmlformats.org/officeDocument/2006/math">
                    <m:r>
                      <a:rPr lang="fa-IR" sz="2000" dirty="0">
                        <a:solidFill>
                          <a:schemeClr val="tx1"/>
                        </a:solidFill>
                        <a:latin typeface="Cambria Math" panose="02040503050406030204" pitchFamily="18" charset="0"/>
                      </a:rPr>
                      <m:t>{</m:t>
                    </m:r>
                    <m:r>
                      <m:rPr>
                        <m:nor/>
                      </m:rPr>
                      <a:rPr lang="fa-IR" sz="2000" dirty="0">
                        <a:solidFill>
                          <a:schemeClr val="tx1"/>
                        </a:solidFill>
                        <a:latin typeface="Cambria Math" panose="02040503050406030204" pitchFamily="18" charset="0"/>
                        <a:cs typeface="B Koodak" panose="00000700000000000000" pitchFamily="2" charset="-78"/>
                      </a:rPr>
                      <m:t>5</m:t>
                    </m:r>
                    <m:r>
                      <m:rPr>
                        <m:nor/>
                      </m:rPr>
                      <a:rPr lang="fa-IR" sz="2000" dirty="0">
                        <a:solidFill>
                          <a:schemeClr val="tx1"/>
                        </a:solidFill>
                        <a:latin typeface="Cambria Math" panose="02040503050406030204" pitchFamily="18" charset="0"/>
                        <a:cs typeface="B Koodak" panose="00000700000000000000" pitchFamily="2" charset="-78"/>
                      </a:rPr>
                      <m:t>n</m:t>
                    </m:r>
                    <m:r>
                      <m:rPr>
                        <m:nor/>
                      </m:rPr>
                      <a:rPr lang="fa-IR" sz="2000" dirty="0">
                        <a:solidFill>
                          <a:schemeClr val="tx1"/>
                        </a:solidFill>
                        <a:latin typeface="Cambria Math" panose="02040503050406030204" pitchFamily="18" charset="0"/>
                        <a:cs typeface="B Koodak" panose="00000700000000000000" pitchFamily="2" charset="-78"/>
                      </a:rPr>
                      <m:t>+</m:t>
                    </m:r>
                    <m:r>
                      <m:rPr>
                        <m:nor/>
                      </m:rPr>
                      <a:rPr lang="fa-IR" sz="2000" dirty="0">
                        <a:solidFill>
                          <a:schemeClr val="tx1"/>
                        </a:solidFill>
                        <a:latin typeface="Cambria Math" panose="02040503050406030204" pitchFamily="18" charset="0"/>
                        <a:cs typeface="B Koodak" panose="00000700000000000000" pitchFamily="2" charset="-78"/>
                      </a:rPr>
                      <m:t>3</m:t>
                    </m:r>
                  </m:oMath>
                </a14:m>
                <a:r>
                  <a:rPr lang="fa-IR" sz="2000" dirty="0">
                    <a:solidFill>
                      <a:schemeClr val="tx1"/>
                    </a:solidFill>
                    <a:cs typeface="B Koodak" panose="00000700000000000000" pitchFamily="2" charset="-78"/>
                  </a:rPr>
                  <a:t>=</a:t>
                </a:r>
                <a:r>
                  <a:rPr lang="en-US" sz="2000" dirty="0">
                    <a:solidFill>
                      <a:schemeClr val="tx1"/>
                    </a:solidFill>
                    <a:cs typeface="B Koodak" panose="00000700000000000000" pitchFamily="2" charset="-78"/>
                  </a:rPr>
                  <a:t>A</a:t>
                </a:r>
                <a:r>
                  <a:rPr lang="fa-IR" sz="2000" dirty="0">
                    <a:solidFill>
                      <a:schemeClr val="tx1"/>
                    </a:solidFill>
                    <a:cs typeface="B Koodak" panose="00000700000000000000" pitchFamily="2" charset="-78"/>
                  </a:rPr>
                  <a:t> را با عضوهایش مشخص کنید:</a:t>
                </a:r>
                <a:endParaRPr lang="fa-IR" sz="2000" dirty="0">
                  <a:solidFill>
                    <a:schemeClr val="tx1"/>
                  </a:solidFill>
                  <a:latin typeface="IRAban" panose="02000503000000020002" pitchFamily="2" charset="-78"/>
                  <a:cs typeface="IRAban" panose="02000503000000020002" pitchFamily="2" charset="-78"/>
                </a:endParaRPr>
              </a:p>
            </p:txBody>
          </p:sp>
        </mc:Choice>
        <mc:Fallback xmlns="">
          <p:sp>
            <p:nvSpPr>
              <p:cNvPr id="17" name="Title 1"/>
              <p:cNvSpPr>
                <a:spLocks noGrp="1" noRot="1" noChangeAspect="1" noMove="1" noResize="1" noEditPoints="1" noAdjustHandles="1" noChangeArrowheads="1" noChangeShapeType="1" noTextEdit="1"/>
              </p:cNvSpPr>
              <p:nvPr>
                <p:ph type="title"/>
              </p:nvPr>
            </p:nvSpPr>
            <p:spPr>
              <a:xfrm>
                <a:off x="1387042" y="3274580"/>
                <a:ext cx="10515600" cy="738347"/>
              </a:xfrm>
              <a:blipFill>
                <a:blip r:embed="rId7"/>
                <a:stretch>
                  <a:fillRect r="-580"/>
                </a:stretch>
              </a:blipFill>
            </p:spPr>
            <p:txBody>
              <a:bodyPr/>
              <a:lstStyle/>
              <a:p>
                <a:r>
                  <a:rPr lang="en-US">
                    <a:noFill/>
                  </a:rPr>
                  <a:t> </a:t>
                </a:r>
              </a:p>
            </p:txBody>
          </p:sp>
        </mc:Fallback>
      </mc:AlternateContent>
      <p:sp>
        <p:nvSpPr>
          <p:cNvPr id="18" name="TextBox 17"/>
          <p:cNvSpPr txBox="1"/>
          <p:nvPr/>
        </p:nvSpPr>
        <p:spPr>
          <a:xfrm>
            <a:off x="2934615" y="3988087"/>
            <a:ext cx="8956288" cy="400110"/>
          </a:xfrm>
          <a:prstGeom prst="rect">
            <a:avLst/>
          </a:prstGeom>
          <a:noFill/>
        </p:spPr>
        <p:txBody>
          <a:bodyPr wrap="square" rtlCol="1">
            <a:spAutoFit/>
          </a:bodyPr>
          <a:lstStyle/>
          <a:p>
            <a:pPr algn="r" rtl="1"/>
            <a:r>
              <a:rPr lang="fa-IR" sz="2000" dirty="0">
                <a:cs typeface="B Koodak" panose="00000700000000000000" pitchFamily="2" charset="-78"/>
              </a:rPr>
              <a:t>برای این منظور جدول زیررا کامل کنیدو در هر مرحله به جای</a:t>
            </a:r>
            <a:r>
              <a:rPr lang="en-US" sz="2000" dirty="0">
                <a:cs typeface="B Koodak" panose="00000700000000000000" pitchFamily="2" charset="-78"/>
              </a:rPr>
              <a:t>n</a:t>
            </a:r>
            <a:r>
              <a:rPr lang="fa-IR" sz="2000" dirty="0">
                <a:cs typeface="B Koodak" panose="00000700000000000000" pitchFamily="2" charset="-78"/>
              </a:rPr>
              <a:t>یک عدد طبیعی در</a:t>
            </a:r>
            <a:r>
              <a:rPr lang="en-US" sz="2000" dirty="0">
                <a:cs typeface="B Koodak" panose="00000700000000000000" pitchFamily="2" charset="-78"/>
              </a:rPr>
              <a:t>5n+3</a:t>
            </a:r>
            <a:r>
              <a:rPr lang="fa-IR" sz="2000" dirty="0">
                <a:cs typeface="B Koodak" panose="00000700000000000000" pitchFamily="2" charset="-78"/>
              </a:rPr>
              <a:t>قرهر دهید.</a:t>
            </a:r>
          </a:p>
        </p:txBody>
      </p:sp>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582591186"/>
                  </p:ext>
                </p:extLst>
              </p:nvPr>
            </p:nvGraphicFramePr>
            <p:xfrm>
              <a:off x="601659" y="4726434"/>
              <a:ext cx="8219691" cy="1159730"/>
            </p:xfrm>
            <a:graphic>
              <a:graphicData uri="http://schemas.openxmlformats.org/drawingml/2006/table">
                <a:tbl>
                  <a:tblPr rtl="1" firstRow="1" bandRow="1">
                    <a:tableStyleId>{C4B1156A-380E-4F78-BDF5-A606A8083BF9}</a:tableStyleId>
                  </a:tblPr>
                  <a:tblGrid>
                    <a:gridCol w="913299">
                      <a:extLst>
                        <a:ext uri="{9D8B030D-6E8A-4147-A177-3AD203B41FA5}">
                          <a16:colId xmlns:a16="http://schemas.microsoft.com/office/drawing/2014/main" val="2091092887"/>
                        </a:ext>
                      </a:extLst>
                    </a:gridCol>
                    <a:gridCol w="913299">
                      <a:extLst>
                        <a:ext uri="{9D8B030D-6E8A-4147-A177-3AD203B41FA5}">
                          <a16:colId xmlns:a16="http://schemas.microsoft.com/office/drawing/2014/main" val="46952096"/>
                        </a:ext>
                      </a:extLst>
                    </a:gridCol>
                    <a:gridCol w="913299">
                      <a:extLst>
                        <a:ext uri="{9D8B030D-6E8A-4147-A177-3AD203B41FA5}">
                          <a16:colId xmlns:a16="http://schemas.microsoft.com/office/drawing/2014/main" val="3498920850"/>
                        </a:ext>
                      </a:extLst>
                    </a:gridCol>
                    <a:gridCol w="913299">
                      <a:extLst>
                        <a:ext uri="{9D8B030D-6E8A-4147-A177-3AD203B41FA5}">
                          <a16:colId xmlns:a16="http://schemas.microsoft.com/office/drawing/2014/main" val="1474099480"/>
                        </a:ext>
                      </a:extLst>
                    </a:gridCol>
                    <a:gridCol w="913299">
                      <a:extLst>
                        <a:ext uri="{9D8B030D-6E8A-4147-A177-3AD203B41FA5}">
                          <a16:colId xmlns:a16="http://schemas.microsoft.com/office/drawing/2014/main" val="1990080422"/>
                        </a:ext>
                      </a:extLst>
                    </a:gridCol>
                    <a:gridCol w="913299">
                      <a:extLst>
                        <a:ext uri="{9D8B030D-6E8A-4147-A177-3AD203B41FA5}">
                          <a16:colId xmlns:a16="http://schemas.microsoft.com/office/drawing/2014/main" val="3032890391"/>
                        </a:ext>
                      </a:extLst>
                    </a:gridCol>
                    <a:gridCol w="913299">
                      <a:extLst>
                        <a:ext uri="{9D8B030D-6E8A-4147-A177-3AD203B41FA5}">
                          <a16:colId xmlns:a16="http://schemas.microsoft.com/office/drawing/2014/main" val="814041352"/>
                        </a:ext>
                      </a:extLst>
                    </a:gridCol>
                    <a:gridCol w="913299">
                      <a:extLst>
                        <a:ext uri="{9D8B030D-6E8A-4147-A177-3AD203B41FA5}">
                          <a16:colId xmlns:a16="http://schemas.microsoft.com/office/drawing/2014/main" val="3208297185"/>
                        </a:ext>
                      </a:extLst>
                    </a:gridCol>
                    <a:gridCol w="913299">
                      <a:extLst>
                        <a:ext uri="{9D8B030D-6E8A-4147-A177-3AD203B41FA5}">
                          <a16:colId xmlns:a16="http://schemas.microsoft.com/office/drawing/2014/main" val="1028147686"/>
                        </a:ext>
                      </a:extLst>
                    </a:gridCol>
                  </a:tblGrid>
                  <a:tr h="427611">
                    <a:tc>
                      <a:txBody>
                        <a:bodyPr/>
                        <a:lstStyle/>
                        <a:p>
                          <a:pPr algn="ctr" rtl="1"/>
                          <a:r>
                            <a:rPr lang="fa-IR"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a:cs typeface="B Koodak" panose="00000700000000000000" pitchFamily="2" charset="-78"/>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a:cs typeface="B Koodak" panose="00000700000000000000" pitchFamily="2" charset="-78"/>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a:cs typeface="B Koodak" panose="00000700000000000000" pitchFamily="2" charset="-78"/>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a:cs typeface="B Koodak" panose="00000700000000000000" pitchFamily="2" charset="-78"/>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a:cs typeface="B Koodak" panose="00000700000000000000" pitchFamily="2" charset="-78"/>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a:cs typeface="B Koodak" panose="00000700000000000000" pitchFamily="2" charset="-78"/>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a:cs typeface="B Koodak" panose="00000700000000000000" pitchFamily="2" charset="-78"/>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en-US" dirty="0"/>
                            <a:t>n</a:t>
                          </a:r>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23149564"/>
                      </a:ext>
                    </a:extLst>
                  </a:tr>
                  <a:tr h="732119">
                    <a:tc>
                      <a:txBody>
                        <a:bodyPr/>
                        <a:lstStyle/>
                        <a:p>
                          <a:pPr algn="ctr" rtl="1"/>
                          <a:endParaRPr lang="fa-I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14:m>
                            <m:oMathPara xmlns:m="http://schemas.openxmlformats.org/officeDocument/2006/math">
                              <m:oMathParaPr>
                                <m:jc m:val="left"/>
                              </m:oMathParaPr>
                              <m:oMath xmlns:m="http://schemas.openxmlformats.org/officeDocument/2006/math">
                                <m:r>
                                  <m:rPr>
                                    <m:nor/>
                                  </m:rPr>
                                  <a:rPr lang="fa-IR" sz="2400" i="0" dirty="0" smtClean="0">
                                    <a:latin typeface="Cambria Math" panose="02040503050406030204" pitchFamily="18" charset="0"/>
                                    <a:cs typeface="B Koodak" panose="00000700000000000000" pitchFamily="2" charset="-78"/>
                                  </a:rPr>
                                  <m:t>5</m:t>
                                </m:r>
                                <m:r>
                                  <m:rPr>
                                    <m:nor/>
                                  </m:rPr>
                                  <a:rPr lang="fa-IR" sz="2400" i="0" dirty="0">
                                    <a:latin typeface="Cambria Math" panose="02040503050406030204" pitchFamily="18" charset="0"/>
                                    <a:cs typeface="B Koodak" panose="00000700000000000000" pitchFamily="2" charset="-78"/>
                                  </a:rPr>
                                  <m:t>n</m:t>
                                </m:r>
                                <m:r>
                                  <m:rPr>
                                    <m:nor/>
                                  </m:rPr>
                                  <a:rPr lang="fa-IR" sz="2400" i="0" dirty="0">
                                    <a:latin typeface="Cambria Math" panose="02040503050406030204" pitchFamily="18" charset="0"/>
                                    <a:cs typeface="B Koodak" panose="00000700000000000000" pitchFamily="2" charset="-78"/>
                                  </a:rPr>
                                  <m:t>+</m:t>
                                </m:r>
                                <m:r>
                                  <m:rPr>
                                    <m:nor/>
                                  </m:rPr>
                                  <a:rPr lang="fa-IR" sz="2400" i="0" dirty="0">
                                    <a:latin typeface="Cambria Math" panose="02040503050406030204" pitchFamily="18" charset="0"/>
                                    <a:cs typeface="B Koodak" panose="00000700000000000000" pitchFamily="2" charset="-78"/>
                                  </a:rPr>
                                  <m:t>3</m:t>
                                </m:r>
                              </m:oMath>
                            </m:oMathPara>
                          </a14:m>
                          <a:endParaRPr lang="fa-IR" sz="2400" dirty="0">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57756977"/>
                      </a:ext>
                    </a:extLst>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582591186"/>
                  </p:ext>
                </p:extLst>
              </p:nvPr>
            </p:nvGraphicFramePr>
            <p:xfrm>
              <a:off x="601659" y="4726434"/>
              <a:ext cx="8219691" cy="1159730"/>
            </p:xfrm>
            <a:graphic>
              <a:graphicData uri="http://schemas.openxmlformats.org/drawingml/2006/table">
                <a:tbl>
                  <a:tblPr rtl="1" firstRow="1" bandRow="1">
                    <a:tableStyleId>{C4B1156A-380E-4F78-BDF5-A606A8083BF9}</a:tableStyleId>
                  </a:tblPr>
                  <a:tblGrid>
                    <a:gridCol w="913299">
                      <a:extLst>
                        <a:ext uri="{9D8B030D-6E8A-4147-A177-3AD203B41FA5}">
                          <a16:colId xmlns:a16="http://schemas.microsoft.com/office/drawing/2014/main" val="2091092887"/>
                        </a:ext>
                      </a:extLst>
                    </a:gridCol>
                    <a:gridCol w="913299">
                      <a:extLst>
                        <a:ext uri="{9D8B030D-6E8A-4147-A177-3AD203B41FA5}">
                          <a16:colId xmlns:a16="http://schemas.microsoft.com/office/drawing/2014/main" val="46952096"/>
                        </a:ext>
                      </a:extLst>
                    </a:gridCol>
                    <a:gridCol w="913299">
                      <a:extLst>
                        <a:ext uri="{9D8B030D-6E8A-4147-A177-3AD203B41FA5}">
                          <a16:colId xmlns:a16="http://schemas.microsoft.com/office/drawing/2014/main" val="3498920850"/>
                        </a:ext>
                      </a:extLst>
                    </a:gridCol>
                    <a:gridCol w="913299">
                      <a:extLst>
                        <a:ext uri="{9D8B030D-6E8A-4147-A177-3AD203B41FA5}">
                          <a16:colId xmlns:a16="http://schemas.microsoft.com/office/drawing/2014/main" val="1474099480"/>
                        </a:ext>
                      </a:extLst>
                    </a:gridCol>
                    <a:gridCol w="913299">
                      <a:extLst>
                        <a:ext uri="{9D8B030D-6E8A-4147-A177-3AD203B41FA5}">
                          <a16:colId xmlns:a16="http://schemas.microsoft.com/office/drawing/2014/main" val="1990080422"/>
                        </a:ext>
                      </a:extLst>
                    </a:gridCol>
                    <a:gridCol w="913299">
                      <a:extLst>
                        <a:ext uri="{9D8B030D-6E8A-4147-A177-3AD203B41FA5}">
                          <a16:colId xmlns:a16="http://schemas.microsoft.com/office/drawing/2014/main" val="3032890391"/>
                        </a:ext>
                      </a:extLst>
                    </a:gridCol>
                    <a:gridCol w="913299">
                      <a:extLst>
                        <a:ext uri="{9D8B030D-6E8A-4147-A177-3AD203B41FA5}">
                          <a16:colId xmlns:a16="http://schemas.microsoft.com/office/drawing/2014/main" val="814041352"/>
                        </a:ext>
                      </a:extLst>
                    </a:gridCol>
                    <a:gridCol w="913299">
                      <a:extLst>
                        <a:ext uri="{9D8B030D-6E8A-4147-A177-3AD203B41FA5}">
                          <a16:colId xmlns:a16="http://schemas.microsoft.com/office/drawing/2014/main" val="3208297185"/>
                        </a:ext>
                      </a:extLst>
                    </a:gridCol>
                    <a:gridCol w="913299">
                      <a:extLst>
                        <a:ext uri="{9D8B030D-6E8A-4147-A177-3AD203B41FA5}">
                          <a16:colId xmlns:a16="http://schemas.microsoft.com/office/drawing/2014/main" val="1028147686"/>
                        </a:ext>
                      </a:extLst>
                    </a:gridCol>
                  </a:tblGrid>
                  <a:tr h="427611">
                    <a:tc>
                      <a:txBody>
                        <a:bodyPr/>
                        <a:lstStyle/>
                        <a:p>
                          <a:pPr algn="ctr" rtl="1"/>
                          <a:r>
                            <a:rPr lang="fa-IR" dirty="0" smtClean="0"/>
                            <a:t>...</a:t>
                          </a:r>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smtClean="0">
                              <a:cs typeface="B Koodak" panose="00000700000000000000" pitchFamily="2" charset="-78"/>
                            </a:rPr>
                            <a:t>7</a:t>
                          </a:r>
                          <a:endParaRPr lang="fa-IR" dirty="0">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smtClean="0">
                              <a:cs typeface="B Koodak" panose="00000700000000000000" pitchFamily="2" charset="-78"/>
                            </a:rPr>
                            <a:t>6</a:t>
                          </a:r>
                          <a:endParaRPr lang="fa-IR" dirty="0">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smtClean="0">
                              <a:cs typeface="B Koodak" panose="00000700000000000000" pitchFamily="2" charset="-78"/>
                            </a:rPr>
                            <a:t>5</a:t>
                          </a:r>
                          <a:endParaRPr lang="fa-IR" dirty="0">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smtClean="0">
                              <a:cs typeface="B Koodak" panose="00000700000000000000" pitchFamily="2" charset="-78"/>
                            </a:rPr>
                            <a:t>4</a:t>
                          </a:r>
                          <a:endParaRPr lang="fa-IR" dirty="0">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smtClean="0">
                              <a:cs typeface="B Koodak" panose="00000700000000000000" pitchFamily="2" charset="-78"/>
                            </a:rPr>
                            <a:t>3</a:t>
                          </a:r>
                          <a:endParaRPr lang="fa-IR" dirty="0">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smtClean="0">
                              <a:cs typeface="B Koodak" panose="00000700000000000000" pitchFamily="2" charset="-78"/>
                            </a:rPr>
                            <a:t>2</a:t>
                          </a:r>
                          <a:endParaRPr lang="fa-IR" dirty="0">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fa-IR" dirty="0" smtClean="0">
                              <a:cs typeface="B Koodak" panose="00000700000000000000" pitchFamily="2" charset="-78"/>
                            </a:rPr>
                            <a:t>1</a:t>
                          </a:r>
                          <a:endParaRPr lang="fa-IR" dirty="0">
                            <a:cs typeface="B Koodak" panose="00000700000000000000" pitchFamily="2" charset="-7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en-US" dirty="0" smtClean="0"/>
                            <a:t>n</a:t>
                          </a:r>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23149564"/>
                      </a:ext>
                    </a:extLst>
                  </a:tr>
                  <a:tr h="732119">
                    <a:tc>
                      <a:txBody>
                        <a:bodyPr/>
                        <a:lstStyle/>
                        <a:p>
                          <a:pPr algn="ctr" rtl="1"/>
                          <a:endParaRPr lang="fa-I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8"/>
                          <a:stretch>
                            <a:fillRect l="-801333" t="-60331" r="-2667" b="-4132"/>
                          </a:stretch>
                        </a:blipFill>
                      </a:tcPr>
                    </a:tc>
                    <a:extLst>
                      <a:ext uri="{0D108BD9-81ED-4DB2-BD59-A6C34878D82A}">
                        <a16:rowId xmlns:a16="http://schemas.microsoft.com/office/drawing/2014/main" val="757756977"/>
                      </a:ext>
                    </a:extLst>
                  </a:tr>
                </a:tbl>
              </a:graphicData>
            </a:graphic>
          </p:graphicFrame>
        </mc:Fallback>
      </mc:AlternateContent>
      <p:sp>
        <p:nvSpPr>
          <p:cNvPr id="20" name="TextBox 19"/>
          <p:cNvSpPr txBox="1"/>
          <p:nvPr/>
        </p:nvSpPr>
        <p:spPr>
          <a:xfrm>
            <a:off x="4672395" y="6086716"/>
            <a:ext cx="7105185" cy="400110"/>
          </a:xfrm>
          <a:prstGeom prst="rect">
            <a:avLst/>
          </a:prstGeom>
          <a:noFill/>
        </p:spPr>
        <p:txBody>
          <a:bodyPr wrap="square" rtlCol="1">
            <a:spAutoFit/>
          </a:bodyPr>
          <a:lstStyle/>
          <a:p>
            <a:pPr algn="r" rtl="1"/>
            <a:r>
              <a:rPr lang="fa-IR" sz="2000" dirty="0">
                <a:solidFill>
                  <a:srgbClr val="002060"/>
                </a:solidFill>
                <a:cs typeface="B Koodak" panose="00000700000000000000" pitchFamily="2" charset="-78"/>
              </a:rPr>
              <a:t>بنا براین داریم:{...،8،13،18،23،28،33،38}=</a:t>
            </a:r>
            <a:r>
              <a:rPr lang="en-US" sz="2000" dirty="0">
                <a:solidFill>
                  <a:srgbClr val="002060"/>
                </a:solidFill>
                <a:cs typeface="B Koodak" panose="00000700000000000000" pitchFamily="2" charset="-78"/>
              </a:rPr>
              <a:t>A</a:t>
            </a:r>
            <a:endParaRPr lang="fa-IR" sz="2000" dirty="0">
              <a:solidFill>
                <a:srgbClr val="002060"/>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7" name="Rectangle 6"/>
              <p:cNvSpPr/>
              <p:nvPr/>
            </p:nvSpPr>
            <p:spPr>
              <a:xfrm>
                <a:off x="1560022" y="5306299"/>
                <a:ext cx="781396" cy="400110"/>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5</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1</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3</m:t>
                      </m:r>
                    </m:oMath>
                  </m:oMathPara>
                </a14:m>
                <a:endParaRPr lang="fa-IR" sz="2000" dirty="0">
                  <a:solidFill>
                    <a:schemeClr val="accent6">
                      <a:lumMod val="50000"/>
                    </a:schemeClr>
                  </a:solidFill>
                  <a:cs typeface="B Koodak" panose="000007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1560022" y="5306299"/>
                <a:ext cx="781396" cy="400110"/>
              </a:xfrm>
              <a:prstGeom prst="rect">
                <a:avLst/>
              </a:prstGeom>
              <a:blipFill>
                <a:blip r:embed="rId9"/>
                <a:stretch>
                  <a:fillRect r="-10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518385" y="5306299"/>
                <a:ext cx="781396" cy="400110"/>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5</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2</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3</m:t>
                      </m:r>
                    </m:oMath>
                  </m:oMathPara>
                </a14:m>
                <a:endParaRPr lang="fa-IR" sz="2000" dirty="0">
                  <a:solidFill>
                    <a:schemeClr val="accent6">
                      <a:lumMod val="50000"/>
                    </a:schemeClr>
                  </a:solidFill>
                  <a:cs typeface="B Koodak" panose="000007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2518385" y="5306299"/>
                <a:ext cx="781396" cy="400110"/>
              </a:xfrm>
              <a:prstGeom prst="rect">
                <a:avLst/>
              </a:prstGeom>
              <a:blipFill>
                <a:blip r:embed="rId10"/>
                <a:stretch>
                  <a:fillRect r="-10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400041" y="5306299"/>
                <a:ext cx="781396" cy="400110"/>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5</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3</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3</m:t>
                      </m:r>
                    </m:oMath>
                  </m:oMathPara>
                </a14:m>
                <a:endParaRPr lang="fa-IR" sz="2000" dirty="0">
                  <a:solidFill>
                    <a:schemeClr val="accent6">
                      <a:lumMod val="50000"/>
                    </a:schemeClr>
                  </a:solidFill>
                  <a:cs typeface="B Koodak" panose="000007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3400041" y="5306299"/>
                <a:ext cx="781396" cy="400110"/>
              </a:xfrm>
              <a:prstGeom prst="rect">
                <a:avLst/>
              </a:prstGeom>
              <a:blipFill>
                <a:blip r:embed="rId11"/>
                <a:stretch>
                  <a:fillRect r="-10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281697" y="5330552"/>
                <a:ext cx="781396" cy="400110"/>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5</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4</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3</m:t>
                      </m:r>
                    </m:oMath>
                  </m:oMathPara>
                </a14:m>
                <a:endParaRPr lang="fa-IR" sz="2000" dirty="0">
                  <a:solidFill>
                    <a:schemeClr val="accent6">
                      <a:lumMod val="50000"/>
                    </a:schemeClr>
                  </a:solidFill>
                  <a:cs typeface="B Koodak" panose="00000700000000000000" pitchFamily="2" charset="-78"/>
                </a:endParaRPr>
              </a:p>
            </p:txBody>
          </p:sp>
        </mc:Choice>
        <mc:Fallback xmlns="">
          <p:sp>
            <p:nvSpPr>
              <p:cNvPr id="23" name="Rectangle 22"/>
              <p:cNvSpPr>
                <a:spLocks noRot="1" noChangeAspect="1" noMove="1" noResize="1" noEditPoints="1" noAdjustHandles="1" noChangeArrowheads="1" noChangeShapeType="1" noTextEdit="1"/>
              </p:cNvSpPr>
              <p:nvPr/>
            </p:nvSpPr>
            <p:spPr>
              <a:xfrm>
                <a:off x="4281697" y="5330552"/>
                <a:ext cx="781396" cy="400110"/>
              </a:xfrm>
              <a:prstGeom prst="rect">
                <a:avLst/>
              </a:prstGeom>
              <a:blipFill>
                <a:blip r:embed="rId12"/>
                <a:stretch>
                  <a:fillRect r="-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240060" y="5327096"/>
                <a:ext cx="781396" cy="400110"/>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5</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5</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3</m:t>
                      </m:r>
                    </m:oMath>
                  </m:oMathPara>
                </a14:m>
                <a:endParaRPr lang="fa-IR" sz="2000" dirty="0">
                  <a:solidFill>
                    <a:schemeClr val="accent6">
                      <a:lumMod val="50000"/>
                    </a:schemeClr>
                  </a:solidFill>
                  <a:cs typeface="B Koodak" panose="000007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5240060" y="5327096"/>
                <a:ext cx="781396" cy="400110"/>
              </a:xfrm>
              <a:prstGeom prst="rect">
                <a:avLst/>
              </a:prstGeom>
              <a:blipFill>
                <a:blip r:embed="rId13"/>
                <a:stretch>
                  <a:fillRect r="-10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160825" y="5327096"/>
                <a:ext cx="781396" cy="400110"/>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5</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6</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3</m:t>
                      </m:r>
                    </m:oMath>
                  </m:oMathPara>
                </a14:m>
                <a:endParaRPr lang="fa-IR" sz="2000" dirty="0">
                  <a:solidFill>
                    <a:schemeClr val="accent6">
                      <a:lumMod val="50000"/>
                    </a:schemeClr>
                  </a:solidFill>
                  <a:cs typeface="B Koodak" panose="000007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6160825" y="5327096"/>
                <a:ext cx="781396" cy="400110"/>
              </a:xfrm>
              <a:prstGeom prst="rect">
                <a:avLst/>
              </a:prstGeom>
              <a:blipFill>
                <a:blip r:embed="rId14"/>
                <a:stretch>
                  <a:fillRect r="-10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033176" y="5309637"/>
                <a:ext cx="781396" cy="400110"/>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5</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7</m:t>
                      </m:r>
                      <m:r>
                        <m:rPr>
                          <m:nor/>
                        </m:rPr>
                        <a:rPr lang="fa-IR" sz="2000" b="0" i="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m:t>
                      </m:r>
                      <m:r>
                        <m:rPr>
                          <m:nor/>
                        </m:rPr>
                        <a:rPr lang="fa-IR" sz="2000" dirty="0" smtClean="0">
                          <a:solidFill>
                            <a:schemeClr val="accent6">
                              <a:lumMod val="50000"/>
                            </a:schemeClr>
                          </a:solidFill>
                          <a:latin typeface="Cambria Math" panose="02040503050406030204" pitchFamily="18" charset="0"/>
                          <a:cs typeface="B Koodak" panose="00000700000000000000" pitchFamily="2" charset="-78"/>
                        </a:rPr>
                        <m:t>3</m:t>
                      </m:r>
                    </m:oMath>
                  </m:oMathPara>
                </a14:m>
                <a:endParaRPr lang="fa-IR" sz="2000" dirty="0">
                  <a:solidFill>
                    <a:schemeClr val="accent6">
                      <a:lumMod val="50000"/>
                    </a:schemeClr>
                  </a:solidFill>
                  <a:cs typeface="B Koodak" panose="00000700000000000000" pitchFamily="2" charset="-78"/>
                </a:endParaRPr>
              </a:p>
            </p:txBody>
          </p:sp>
        </mc:Choice>
        <mc:Fallback xmlns="">
          <p:sp>
            <p:nvSpPr>
              <p:cNvPr id="26" name="Rectangle 25"/>
              <p:cNvSpPr>
                <a:spLocks noRot="1" noChangeAspect="1" noMove="1" noResize="1" noEditPoints="1" noAdjustHandles="1" noChangeArrowheads="1" noChangeShapeType="1" noTextEdit="1"/>
              </p:cNvSpPr>
              <p:nvPr/>
            </p:nvSpPr>
            <p:spPr>
              <a:xfrm>
                <a:off x="7033176" y="5309637"/>
                <a:ext cx="781396" cy="400110"/>
              </a:xfrm>
              <a:prstGeom prst="rect">
                <a:avLst/>
              </a:prstGeom>
              <a:blipFill>
                <a:blip r:embed="rId15"/>
                <a:stretch>
                  <a:fillRect r="-10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97239" y="5213966"/>
                <a:ext cx="306962" cy="584775"/>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3200" b="0" i="0" dirty="0" smtClean="0">
                          <a:solidFill>
                            <a:srgbClr val="FF0000"/>
                          </a:solidFill>
                          <a:latin typeface="Cambria Math" panose="02040503050406030204" pitchFamily="18" charset="0"/>
                          <a:cs typeface="B Koodak" panose="00000700000000000000" pitchFamily="2" charset="-78"/>
                        </a:rPr>
                        <m:t>8</m:t>
                      </m:r>
                    </m:oMath>
                  </m:oMathPara>
                </a14:m>
                <a:endParaRPr lang="fa-IR" dirty="0">
                  <a:cs typeface="B Koodak" panose="000007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1797239" y="5213966"/>
                <a:ext cx="306962" cy="584775"/>
              </a:xfrm>
              <a:prstGeom prst="rect">
                <a:avLst/>
              </a:prstGeom>
              <a:blipFill>
                <a:blip r:embed="rId16"/>
                <a:stretch>
                  <a:fillRect l="-12000" r="-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627653" y="5213493"/>
                <a:ext cx="306962" cy="584775"/>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3200" b="0" i="0" dirty="0" smtClean="0">
                          <a:solidFill>
                            <a:srgbClr val="FF0000"/>
                          </a:solidFill>
                          <a:latin typeface="Cambria Math" panose="02040503050406030204" pitchFamily="18" charset="0"/>
                          <a:cs typeface="B Koodak" panose="00000700000000000000" pitchFamily="2" charset="-78"/>
                        </a:rPr>
                        <m:t>13</m:t>
                      </m:r>
                    </m:oMath>
                  </m:oMathPara>
                </a14:m>
                <a:endParaRPr lang="fa-IR" dirty="0">
                  <a:cs typeface="B Koodak" panose="00000700000000000000" pitchFamily="2" charset="-78"/>
                </a:endParaRPr>
              </a:p>
            </p:txBody>
          </p:sp>
        </mc:Choice>
        <mc:Fallback xmlns="">
          <p:sp>
            <p:nvSpPr>
              <p:cNvPr id="29" name="Rectangle 28"/>
              <p:cNvSpPr>
                <a:spLocks noRot="1" noChangeAspect="1" noMove="1" noResize="1" noEditPoints="1" noAdjustHandles="1" noChangeArrowheads="1" noChangeShapeType="1" noTextEdit="1"/>
              </p:cNvSpPr>
              <p:nvPr/>
            </p:nvSpPr>
            <p:spPr>
              <a:xfrm>
                <a:off x="2627653" y="5213493"/>
                <a:ext cx="306962" cy="584775"/>
              </a:xfrm>
              <a:prstGeom prst="rect">
                <a:avLst/>
              </a:prstGeom>
              <a:blipFill>
                <a:blip r:embed="rId17"/>
                <a:stretch>
                  <a:fillRect l="-12000" r="-1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476748" y="5213493"/>
                <a:ext cx="306962" cy="584775"/>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3200" b="0" i="0" dirty="0" smtClean="0">
                          <a:solidFill>
                            <a:srgbClr val="FF0000"/>
                          </a:solidFill>
                          <a:latin typeface="Cambria Math" panose="02040503050406030204" pitchFamily="18" charset="0"/>
                          <a:cs typeface="B Koodak" panose="00000700000000000000" pitchFamily="2" charset="-78"/>
                        </a:rPr>
                        <m:t>18</m:t>
                      </m:r>
                    </m:oMath>
                  </m:oMathPara>
                </a14:m>
                <a:endParaRPr lang="fa-IR" dirty="0">
                  <a:cs typeface="B Koodak" panose="00000700000000000000" pitchFamily="2" charset="-78"/>
                </a:endParaRPr>
              </a:p>
            </p:txBody>
          </p:sp>
        </mc:Choice>
        <mc:Fallback xmlns="">
          <p:sp>
            <p:nvSpPr>
              <p:cNvPr id="31" name="Rectangle 30"/>
              <p:cNvSpPr>
                <a:spLocks noRot="1" noChangeAspect="1" noMove="1" noResize="1" noEditPoints="1" noAdjustHandles="1" noChangeArrowheads="1" noChangeShapeType="1" noTextEdit="1"/>
              </p:cNvSpPr>
              <p:nvPr/>
            </p:nvSpPr>
            <p:spPr>
              <a:xfrm>
                <a:off x="3476748" y="5213493"/>
                <a:ext cx="306962" cy="584775"/>
              </a:xfrm>
              <a:prstGeom prst="rect">
                <a:avLst/>
              </a:prstGeom>
              <a:blipFill>
                <a:blip r:embed="rId18"/>
                <a:stretch>
                  <a:fillRect l="-11765" r="-1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416608" y="5246584"/>
                <a:ext cx="306962" cy="584775"/>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3200" b="0" i="0" dirty="0" smtClean="0">
                          <a:solidFill>
                            <a:srgbClr val="FF0000"/>
                          </a:solidFill>
                          <a:latin typeface="Cambria Math" panose="02040503050406030204" pitchFamily="18" charset="0"/>
                          <a:cs typeface="B Koodak" panose="00000700000000000000" pitchFamily="2" charset="-78"/>
                        </a:rPr>
                        <m:t>23</m:t>
                      </m:r>
                    </m:oMath>
                  </m:oMathPara>
                </a14:m>
                <a:endParaRPr lang="fa-IR" dirty="0">
                  <a:cs typeface="B Koodak" panose="000007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4416608" y="5246584"/>
                <a:ext cx="306962" cy="584775"/>
              </a:xfrm>
              <a:prstGeom prst="rect">
                <a:avLst/>
              </a:prstGeom>
              <a:blipFill>
                <a:blip r:embed="rId19"/>
                <a:stretch>
                  <a:fillRect l="-14000" r="-1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372157" y="5246584"/>
                <a:ext cx="306962" cy="584775"/>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3200" b="0" i="0" dirty="0" smtClean="0">
                          <a:solidFill>
                            <a:srgbClr val="FF0000"/>
                          </a:solidFill>
                          <a:latin typeface="Cambria Math" panose="02040503050406030204" pitchFamily="18" charset="0"/>
                          <a:cs typeface="B Koodak" panose="00000700000000000000" pitchFamily="2" charset="-78"/>
                        </a:rPr>
                        <m:t>28</m:t>
                      </m:r>
                    </m:oMath>
                  </m:oMathPara>
                </a14:m>
                <a:endParaRPr lang="fa-IR" dirty="0">
                  <a:cs typeface="B Koodak" panose="00000700000000000000" pitchFamily="2" charset="-78"/>
                </a:endParaRPr>
              </a:p>
            </p:txBody>
          </p:sp>
        </mc:Choice>
        <mc:Fallback xmlns="">
          <p:sp>
            <p:nvSpPr>
              <p:cNvPr id="33" name="Rectangle 32"/>
              <p:cNvSpPr>
                <a:spLocks noRot="1" noChangeAspect="1" noMove="1" noResize="1" noEditPoints="1" noAdjustHandles="1" noChangeArrowheads="1" noChangeShapeType="1" noTextEdit="1"/>
              </p:cNvSpPr>
              <p:nvPr/>
            </p:nvSpPr>
            <p:spPr>
              <a:xfrm>
                <a:off x="5372157" y="5246584"/>
                <a:ext cx="306962" cy="584775"/>
              </a:xfrm>
              <a:prstGeom prst="rect">
                <a:avLst/>
              </a:prstGeom>
              <a:blipFill>
                <a:blip r:embed="rId20"/>
                <a:stretch>
                  <a:fillRect l="-13725" r="-1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328942" y="5212316"/>
                <a:ext cx="306962" cy="584775"/>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3200" b="0" i="0" dirty="0" smtClean="0">
                          <a:solidFill>
                            <a:srgbClr val="FF0000"/>
                          </a:solidFill>
                          <a:latin typeface="Cambria Math" panose="02040503050406030204" pitchFamily="18" charset="0"/>
                          <a:cs typeface="B Koodak" panose="00000700000000000000" pitchFamily="2" charset="-78"/>
                        </a:rPr>
                        <m:t>33</m:t>
                      </m:r>
                    </m:oMath>
                  </m:oMathPara>
                </a14:m>
                <a:endParaRPr lang="fa-IR" dirty="0">
                  <a:cs typeface="B Koodak" panose="00000700000000000000" pitchFamily="2" charset="-78"/>
                </a:endParaRPr>
              </a:p>
            </p:txBody>
          </p:sp>
        </mc:Choice>
        <mc:Fallback xmlns="">
          <p:sp>
            <p:nvSpPr>
              <p:cNvPr id="34" name="Rectangle 33"/>
              <p:cNvSpPr>
                <a:spLocks noRot="1" noChangeAspect="1" noMove="1" noResize="1" noEditPoints="1" noAdjustHandles="1" noChangeArrowheads="1" noChangeShapeType="1" noTextEdit="1"/>
              </p:cNvSpPr>
              <p:nvPr/>
            </p:nvSpPr>
            <p:spPr>
              <a:xfrm>
                <a:off x="6328942" y="5212316"/>
                <a:ext cx="306962" cy="584775"/>
              </a:xfrm>
              <a:prstGeom prst="rect">
                <a:avLst/>
              </a:prstGeom>
              <a:blipFill>
                <a:blip r:embed="rId21"/>
                <a:stretch>
                  <a:fillRect l="-11765" r="-1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7186012" y="5246584"/>
                <a:ext cx="306962" cy="584775"/>
              </a:xfrm>
              <a:prstGeom prst="rect">
                <a:avLst/>
              </a:prstGeom>
            </p:spPr>
            <p:txBody>
              <a:bodyPr wrap="square">
                <a:spAutoFit/>
              </a:bodyPr>
              <a:lstStyle/>
              <a:p>
                <a:pPr algn="ctr" rtl="1"/>
                <a14:m>
                  <m:oMathPara xmlns:m="http://schemas.openxmlformats.org/officeDocument/2006/math">
                    <m:oMathParaPr>
                      <m:jc m:val="left"/>
                    </m:oMathParaPr>
                    <m:oMath xmlns:m="http://schemas.openxmlformats.org/officeDocument/2006/math">
                      <m:r>
                        <m:rPr>
                          <m:nor/>
                        </m:rPr>
                        <a:rPr lang="fa-IR" sz="3200" b="0" i="0" dirty="0" smtClean="0">
                          <a:solidFill>
                            <a:srgbClr val="FF0000"/>
                          </a:solidFill>
                          <a:latin typeface="Cambria Math" panose="02040503050406030204" pitchFamily="18" charset="0"/>
                          <a:cs typeface="B Koodak" panose="00000700000000000000" pitchFamily="2" charset="-78"/>
                        </a:rPr>
                        <m:t>38</m:t>
                      </m:r>
                    </m:oMath>
                  </m:oMathPara>
                </a14:m>
                <a:endParaRPr lang="fa-IR" dirty="0">
                  <a:cs typeface="B Koodak" panose="00000700000000000000" pitchFamily="2" charset="-78"/>
                </a:endParaRPr>
              </a:p>
            </p:txBody>
          </p:sp>
        </mc:Choice>
        <mc:Fallback xmlns="">
          <p:sp>
            <p:nvSpPr>
              <p:cNvPr id="35" name="Rectangle 34"/>
              <p:cNvSpPr>
                <a:spLocks noRot="1" noChangeAspect="1" noMove="1" noResize="1" noEditPoints="1" noAdjustHandles="1" noChangeArrowheads="1" noChangeShapeType="1" noTextEdit="1"/>
              </p:cNvSpPr>
              <p:nvPr/>
            </p:nvSpPr>
            <p:spPr>
              <a:xfrm>
                <a:off x="7186012" y="5246584"/>
                <a:ext cx="306962" cy="584775"/>
              </a:xfrm>
              <a:prstGeom prst="rect">
                <a:avLst/>
              </a:prstGeom>
              <a:blipFill>
                <a:blip r:embed="rId22"/>
                <a:stretch>
                  <a:fillRect l="-14000" r="-116000"/>
                </a:stretch>
              </a:blipFill>
            </p:spPr>
            <p:txBody>
              <a:bodyPr/>
              <a:lstStyle/>
              <a:p>
                <a:r>
                  <a:rPr lang="en-US">
                    <a:noFill/>
                  </a:rPr>
                  <a:t> </a:t>
                </a:r>
              </a:p>
            </p:txBody>
          </p:sp>
        </mc:Fallback>
      </mc:AlternateContent>
    </p:spTree>
    <p:extLst>
      <p:ext uri="{BB962C8B-B14F-4D97-AF65-F5344CB8AC3E}">
        <p14:creationId xmlns:p14="http://schemas.microsoft.com/office/powerpoint/2010/main" val="327446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p:cTn id="33"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ssolve">
                                      <p:cBhvr>
                                        <p:cTn id="59" dur="500"/>
                                        <p:tgtEl>
                                          <p:spTgt spid="18"/>
                                        </p:tgtEl>
                                      </p:cBhvr>
                                    </p:animEffect>
                                  </p:childTnLst>
                                </p:cTn>
                              </p:par>
                              <p:par>
                                <p:cTn id="60" presetID="9"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dissolv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grpId="1" nodeType="clickEffect">
                                  <p:stCondLst>
                                    <p:cond delay="0"/>
                                  </p:stCondLst>
                                  <p:childTnLst>
                                    <p:anim calcmode="lin" valueType="num">
                                      <p:cBhvr>
                                        <p:cTn id="73" dur="500"/>
                                        <p:tgtEl>
                                          <p:spTgt spid="7"/>
                                        </p:tgtEl>
                                        <p:attrNameLst>
                                          <p:attrName>ppt_w</p:attrName>
                                        </p:attrNameLst>
                                      </p:cBhvr>
                                      <p:tavLst>
                                        <p:tav tm="0">
                                          <p:val>
                                            <p:strVal val="ppt_w"/>
                                          </p:val>
                                        </p:tav>
                                        <p:tav tm="100000">
                                          <p:val>
                                            <p:fltVal val="0"/>
                                          </p:val>
                                        </p:tav>
                                      </p:tavLst>
                                    </p:anim>
                                    <p:anim calcmode="lin" valueType="num">
                                      <p:cBhvr>
                                        <p:cTn id="74" dur="500"/>
                                        <p:tgtEl>
                                          <p:spTgt spid="7"/>
                                        </p:tgtEl>
                                        <p:attrNameLst>
                                          <p:attrName>ppt_h</p:attrName>
                                        </p:attrNameLst>
                                      </p:cBhvr>
                                      <p:tavLst>
                                        <p:tav tm="0">
                                          <p:val>
                                            <p:strVal val="ppt_h"/>
                                          </p:val>
                                        </p:tav>
                                        <p:tav tm="100000">
                                          <p:val>
                                            <p:fltVal val="0"/>
                                          </p:val>
                                        </p:tav>
                                      </p:tavLst>
                                    </p:anim>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53" presetClass="entr" presetSubtype="16"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xit" presetSubtype="32" fill="hold" grpId="1" nodeType="clickEffect">
                                  <p:stCondLst>
                                    <p:cond delay="0"/>
                                  </p:stCondLst>
                                  <p:childTnLst>
                                    <p:anim calcmode="lin" valueType="num">
                                      <p:cBhvr>
                                        <p:cTn id="92" dur="500"/>
                                        <p:tgtEl>
                                          <p:spTgt spid="21"/>
                                        </p:tgtEl>
                                        <p:attrNameLst>
                                          <p:attrName>ppt_w</p:attrName>
                                        </p:attrNameLst>
                                      </p:cBhvr>
                                      <p:tavLst>
                                        <p:tav tm="0">
                                          <p:val>
                                            <p:strVal val="ppt_w"/>
                                          </p:val>
                                        </p:tav>
                                        <p:tav tm="100000">
                                          <p:val>
                                            <p:fltVal val="0"/>
                                          </p:val>
                                        </p:tav>
                                      </p:tavLst>
                                    </p:anim>
                                    <p:anim calcmode="lin" valueType="num">
                                      <p:cBhvr>
                                        <p:cTn id="93" dur="500"/>
                                        <p:tgtEl>
                                          <p:spTgt spid="21"/>
                                        </p:tgtEl>
                                        <p:attrNameLst>
                                          <p:attrName>ppt_h</p:attrName>
                                        </p:attrNameLst>
                                      </p:cBhvr>
                                      <p:tavLst>
                                        <p:tav tm="0">
                                          <p:val>
                                            <p:strVal val="ppt_h"/>
                                          </p:val>
                                        </p:tav>
                                        <p:tav tm="100000">
                                          <p:val>
                                            <p:fltVal val="0"/>
                                          </p:val>
                                        </p:tav>
                                      </p:tavLst>
                                    </p:anim>
                                    <p:animEffect transition="out" filter="fade">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par>
                                <p:cTn id="96" presetID="53" presetClass="entr" presetSubtype="16"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p:cTn id="98" dur="500" fill="hold"/>
                                        <p:tgtEl>
                                          <p:spTgt spid="29"/>
                                        </p:tgtEl>
                                        <p:attrNameLst>
                                          <p:attrName>ppt_w</p:attrName>
                                        </p:attrNameLst>
                                      </p:cBhvr>
                                      <p:tavLst>
                                        <p:tav tm="0">
                                          <p:val>
                                            <p:fltVal val="0"/>
                                          </p:val>
                                        </p:tav>
                                        <p:tav tm="100000">
                                          <p:val>
                                            <p:strVal val="#ppt_w"/>
                                          </p:val>
                                        </p:tav>
                                      </p:tavLst>
                                    </p:anim>
                                    <p:anim calcmode="lin" valueType="num">
                                      <p:cBhvr>
                                        <p:cTn id="99" dur="500" fill="hold"/>
                                        <p:tgtEl>
                                          <p:spTgt spid="29"/>
                                        </p:tgtEl>
                                        <p:attrNameLst>
                                          <p:attrName>ppt_h</p:attrName>
                                        </p:attrNameLst>
                                      </p:cBhvr>
                                      <p:tavLst>
                                        <p:tav tm="0">
                                          <p:val>
                                            <p:fltVal val="0"/>
                                          </p:val>
                                        </p:tav>
                                        <p:tav tm="100000">
                                          <p:val>
                                            <p:strVal val="#ppt_h"/>
                                          </p:val>
                                        </p:tav>
                                      </p:tavLst>
                                    </p:anim>
                                    <p:animEffect transition="in" filter="fade">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xit" presetSubtype="32" fill="hold" grpId="1" nodeType="clickEffect">
                                  <p:stCondLst>
                                    <p:cond delay="0"/>
                                  </p:stCondLst>
                                  <p:childTnLst>
                                    <p:anim calcmode="lin" valueType="num">
                                      <p:cBhvr>
                                        <p:cTn id="111" dur="500"/>
                                        <p:tgtEl>
                                          <p:spTgt spid="22"/>
                                        </p:tgtEl>
                                        <p:attrNameLst>
                                          <p:attrName>ppt_w</p:attrName>
                                        </p:attrNameLst>
                                      </p:cBhvr>
                                      <p:tavLst>
                                        <p:tav tm="0">
                                          <p:val>
                                            <p:strVal val="ppt_w"/>
                                          </p:val>
                                        </p:tav>
                                        <p:tav tm="100000">
                                          <p:val>
                                            <p:fltVal val="0"/>
                                          </p:val>
                                        </p:tav>
                                      </p:tavLst>
                                    </p:anim>
                                    <p:anim calcmode="lin" valueType="num">
                                      <p:cBhvr>
                                        <p:cTn id="112" dur="500"/>
                                        <p:tgtEl>
                                          <p:spTgt spid="22"/>
                                        </p:tgtEl>
                                        <p:attrNameLst>
                                          <p:attrName>ppt_h</p:attrName>
                                        </p:attrNameLst>
                                      </p:cBhvr>
                                      <p:tavLst>
                                        <p:tav tm="0">
                                          <p:val>
                                            <p:strVal val="ppt_h"/>
                                          </p:val>
                                        </p:tav>
                                        <p:tav tm="100000">
                                          <p:val>
                                            <p:fltVal val="0"/>
                                          </p:val>
                                        </p:tav>
                                      </p:tavLst>
                                    </p:anim>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par>
                                <p:cTn id="115" presetID="53" presetClass="entr" presetSubtype="16"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500" fill="hold"/>
                                        <p:tgtEl>
                                          <p:spTgt spid="31"/>
                                        </p:tgtEl>
                                        <p:attrNameLst>
                                          <p:attrName>ppt_w</p:attrName>
                                        </p:attrNameLst>
                                      </p:cBhvr>
                                      <p:tavLst>
                                        <p:tav tm="0">
                                          <p:val>
                                            <p:fltVal val="0"/>
                                          </p:val>
                                        </p:tav>
                                        <p:tav tm="100000">
                                          <p:val>
                                            <p:strVal val="#ppt_w"/>
                                          </p:val>
                                        </p:tav>
                                      </p:tavLst>
                                    </p:anim>
                                    <p:anim calcmode="lin" valueType="num">
                                      <p:cBhvr>
                                        <p:cTn id="118" dur="500" fill="hold"/>
                                        <p:tgtEl>
                                          <p:spTgt spid="31"/>
                                        </p:tgtEl>
                                        <p:attrNameLst>
                                          <p:attrName>ppt_h</p:attrName>
                                        </p:attrNameLst>
                                      </p:cBhvr>
                                      <p:tavLst>
                                        <p:tav tm="0">
                                          <p:val>
                                            <p:fltVal val="0"/>
                                          </p:val>
                                        </p:tav>
                                        <p:tav tm="100000">
                                          <p:val>
                                            <p:strVal val="#ppt_h"/>
                                          </p:val>
                                        </p:tav>
                                      </p:tavLst>
                                    </p:anim>
                                    <p:animEffect transition="in" filter="fade">
                                      <p:cBhvr>
                                        <p:cTn id="119" dur="5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p:cTn id="124" dur="500" fill="hold"/>
                                        <p:tgtEl>
                                          <p:spTgt spid="23"/>
                                        </p:tgtEl>
                                        <p:attrNameLst>
                                          <p:attrName>ppt_w</p:attrName>
                                        </p:attrNameLst>
                                      </p:cBhvr>
                                      <p:tavLst>
                                        <p:tav tm="0">
                                          <p:val>
                                            <p:fltVal val="0"/>
                                          </p:val>
                                        </p:tav>
                                        <p:tav tm="100000">
                                          <p:val>
                                            <p:strVal val="#ppt_w"/>
                                          </p:val>
                                        </p:tav>
                                      </p:tavLst>
                                    </p:anim>
                                    <p:anim calcmode="lin" valueType="num">
                                      <p:cBhvr>
                                        <p:cTn id="125" dur="500" fill="hold"/>
                                        <p:tgtEl>
                                          <p:spTgt spid="23"/>
                                        </p:tgtEl>
                                        <p:attrNameLst>
                                          <p:attrName>ppt_h</p:attrName>
                                        </p:attrNameLst>
                                      </p:cBhvr>
                                      <p:tavLst>
                                        <p:tav tm="0">
                                          <p:val>
                                            <p:fltVal val="0"/>
                                          </p:val>
                                        </p:tav>
                                        <p:tav tm="100000">
                                          <p:val>
                                            <p:strVal val="#ppt_h"/>
                                          </p:val>
                                        </p:tav>
                                      </p:tavLst>
                                    </p:anim>
                                    <p:animEffect transition="in" filter="fade">
                                      <p:cBhvr>
                                        <p:cTn id="126" dur="500"/>
                                        <p:tgtEl>
                                          <p:spTgt spid="23"/>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xit" presetSubtype="32" fill="hold" grpId="1" nodeType="clickEffect">
                                  <p:stCondLst>
                                    <p:cond delay="0"/>
                                  </p:stCondLst>
                                  <p:childTnLst>
                                    <p:anim calcmode="lin" valueType="num">
                                      <p:cBhvr>
                                        <p:cTn id="130" dur="500"/>
                                        <p:tgtEl>
                                          <p:spTgt spid="23"/>
                                        </p:tgtEl>
                                        <p:attrNameLst>
                                          <p:attrName>ppt_w</p:attrName>
                                        </p:attrNameLst>
                                      </p:cBhvr>
                                      <p:tavLst>
                                        <p:tav tm="0">
                                          <p:val>
                                            <p:strVal val="ppt_w"/>
                                          </p:val>
                                        </p:tav>
                                        <p:tav tm="100000">
                                          <p:val>
                                            <p:fltVal val="0"/>
                                          </p:val>
                                        </p:tav>
                                      </p:tavLst>
                                    </p:anim>
                                    <p:anim calcmode="lin" valueType="num">
                                      <p:cBhvr>
                                        <p:cTn id="131" dur="500"/>
                                        <p:tgtEl>
                                          <p:spTgt spid="23"/>
                                        </p:tgtEl>
                                        <p:attrNameLst>
                                          <p:attrName>ppt_h</p:attrName>
                                        </p:attrNameLst>
                                      </p:cBhvr>
                                      <p:tavLst>
                                        <p:tav tm="0">
                                          <p:val>
                                            <p:strVal val="ppt_h"/>
                                          </p:val>
                                        </p:tav>
                                        <p:tav tm="100000">
                                          <p:val>
                                            <p:fltVal val="0"/>
                                          </p:val>
                                        </p:tav>
                                      </p:tavLst>
                                    </p:anim>
                                    <p:animEffect transition="out" filter="fade">
                                      <p:cBhvr>
                                        <p:cTn id="132" dur="500"/>
                                        <p:tgtEl>
                                          <p:spTgt spid="23"/>
                                        </p:tgtEl>
                                      </p:cBhvr>
                                    </p:animEffect>
                                    <p:set>
                                      <p:cBhvr>
                                        <p:cTn id="133" dur="1" fill="hold">
                                          <p:stCondLst>
                                            <p:cond delay="499"/>
                                          </p:stCondLst>
                                        </p:cTn>
                                        <p:tgtEl>
                                          <p:spTgt spid="23"/>
                                        </p:tgtEl>
                                        <p:attrNameLst>
                                          <p:attrName>style.visibility</p:attrName>
                                        </p:attrNameLst>
                                      </p:cBhvr>
                                      <p:to>
                                        <p:strVal val="hidden"/>
                                      </p:to>
                                    </p:set>
                                  </p:childTnLst>
                                </p:cTn>
                              </p:par>
                              <p:par>
                                <p:cTn id="134" presetID="53" presetClass="entr" presetSubtype="16" fill="hold" grpId="0" nodeType="withEffect">
                                  <p:stCondLst>
                                    <p:cond delay="0"/>
                                  </p:stCondLst>
                                  <p:childTnLst>
                                    <p:set>
                                      <p:cBhvr>
                                        <p:cTn id="135" dur="1" fill="hold">
                                          <p:stCondLst>
                                            <p:cond delay="0"/>
                                          </p:stCondLst>
                                        </p:cTn>
                                        <p:tgtEl>
                                          <p:spTgt spid="32"/>
                                        </p:tgtEl>
                                        <p:attrNameLst>
                                          <p:attrName>style.visibility</p:attrName>
                                        </p:attrNameLst>
                                      </p:cBhvr>
                                      <p:to>
                                        <p:strVal val="visible"/>
                                      </p:to>
                                    </p:set>
                                    <p:anim calcmode="lin" valueType="num">
                                      <p:cBhvr>
                                        <p:cTn id="136" dur="500" fill="hold"/>
                                        <p:tgtEl>
                                          <p:spTgt spid="32"/>
                                        </p:tgtEl>
                                        <p:attrNameLst>
                                          <p:attrName>ppt_w</p:attrName>
                                        </p:attrNameLst>
                                      </p:cBhvr>
                                      <p:tavLst>
                                        <p:tav tm="0">
                                          <p:val>
                                            <p:fltVal val="0"/>
                                          </p:val>
                                        </p:tav>
                                        <p:tav tm="100000">
                                          <p:val>
                                            <p:strVal val="#ppt_w"/>
                                          </p:val>
                                        </p:tav>
                                      </p:tavLst>
                                    </p:anim>
                                    <p:anim calcmode="lin" valueType="num">
                                      <p:cBhvr>
                                        <p:cTn id="137" dur="500" fill="hold"/>
                                        <p:tgtEl>
                                          <p:spTgt spid="32"/>
                                        </p:tgtEl>
                                        <p:attrNameLst>
                                          <p:attrName>ppt_h</p:attrName>
                                        </p:attrNameLst>
                                      </p:cBhvr>
                                      <p:tavLst>
                                        <p:tav tm="0">
                                          <p:val>
                                            <p:fltVal val="0"/>
                                          </p:val>
                                        </p:tav>
                                        <p:tav tm="100000">
                                          <p:val>
                                            <p:strVal val="#ppt_h"/>
                                          </p:val>
                                        </p:tav>
                                      </p:tavLst>
                                    </p:anim>
                                    <p:animEffect transition="in" filter="fade">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p:cTn id="143" dur="500" fill="hold"/>
                                        <p:tgtEl>
                                          <p:spTgt spid="24"/>
                                        </p:tgtEl>
                                        <p:attrNameLst>
                                          <p:attrName>ppt_w</p:attrName>
                                        </p:attrNameLst>
                                      </p:cBhvr>
                                      <p:tavLst>
                                        <p:tav tm="0">
                                          <p:val>
                                            <p:fltVal val="0"/>
                                          </p:val>
                                        </p:tav>
                                        <p:tav tm="100000">
                                          <p:val>
                                            <p:strVal val="#ppt_w"/>
                                          </p:val>
                                        </p:tav>
                                      </p:tavLst>
                                    </p:anim>
                                    <p:anim calcmode="lin" valueType="num">
                                      <p:cBhvr>
                                        <p:cTn id="144" dur="500" fill="hold"/>
                                        <p:tgtEl>
                                          <p:spTgt spid="24"/>
                                        </p:tgtEl>
                                        <p:attrNameLst>
                                          <p:attrName>ppt_h</p:attrName>
                                        </p:attrNameLst>
                                      </p:cBhvr>
                                      <p:tavLst>
                                        <p:tav tm="0">
                                          <p:val>
                                            <p:fltVal val="0"/>
                                          </p:val>
                                        </p:tav>
                                        <p:tav tm="100000">
                                          <p:val>
                                            <p:strVal val="#ppt_h"/>
                                          </p:val>
                                        </p:tav>
                                      </p:tavLst>
                                    </p:anim>
                                    <p:animEffect transition="in" filter="fade">
                                      <p:cBhvr>
                                        <p:cTn id="145" dur="500"/>
                                        <p:tgtEl>
                                          <p:spTgt spid="24"/>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xit" presetSubtype="32" fill="hold" grpId="1" nodeType="clickEffect">
                                  <p:stCondLst>
                                    <p:cond delay="0"/>
                                  </p:stCondLst>
                                  <p:childTnLst>
                                    <p:anim calcmode="lin" valueType="num">
                                      <p:cBhvr>
                                        <p:cTn id="149" dur="500"/>
                                        <p:tgtEl>
                                          <p:spTgt spid="24"/>
                                        </p:tgtEl>
                                        <p:attrNameLst>
                                          <p:attrName>ppt_w</p:attrName>
                                        </p:attrNameLst>
                                      </p:cBhvr>
                                      <p:tavLst>
                                        <p:tav tm="0">
                                          <p:val>
                                            <p:strVal val="ppt_w"/>
                                          </p:val>
                                        </p:tav>
                                        <p:tav tm="100000">
                                          <p:val>
                                            <p:fltVal val="0"/>
                                          </p:val>
                                        </p:tav>
                                      </p:tavLst>
                                    </p:anim>
                                    <p:anim calcmode="lin" valueType="num">
                                      <p:cBhvr>
                                        <p:cTn id="150" dur="500"/>
                                        <p:tgtEl>
                                          <p:spTgt spid="24"/>
                                        </p:tgtEl>
                                        <p:attrNameLst>
                                          <p:attrName>ppt_h</p:attrName>
                                        </p:attrNameLst>
                                      </p:cBhvr>
                                      <p:tavLst>
                                        <p:tav tm="0">
                                          <p:val>
                                            <p:strVal val="ppt_h"/>
                                          </p:val>
                                        </p:tav>
                                        <p:tav tm="100000">
                                          <p:val>
                                            <p:fltVal val="0"/>
                                          </p:val>
                                        </p:tav>
                                      </p:tavLst>
                                    </p:anim>
                                    <p:animEffect transition="out" filter="fade">
                                      <p:cBhvr>
                                        <p:cTn id="151" dur="500"/>
                                        <p:tgtEl>
                                          <p:spTgt spid="24"/>
                                        </p:tgtEl>
                                      </p:cBhvr>
                                    </p:animEffect>
                                    <p:set>
                                      <p:cBhvr>
                                        <p:cTn id="152" dur="1" fill="hold">
                                          <p:stCondLst>
                                            <p:cond delay="499"/>
                                          </p:stCondLst>
                                        </p:cTn>
                                        <p:tgtEl>
                                          <p:spTgt spid="24"/>
                                        </p:tgtEl>
                                        <p:attrNameLst>
                                          <p:attrName>style.visibility</p:attrName>
                                        </p:attrNameLst>
                                      </p:cBhvr>
                                      <p:to>
                                        <p:strVal val="hidden"/>
                                      </p:to>
                                    </p:set>
                                  </p:childTnLst>
                                </p:cTn>
                              </p:par>
                              <p:par>
                                <p:cTn id="153" presetID="53" presetClass="entr" presetSubtype="16" fill="hold" grpId="0" nodeType="with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p:cTn id="155" dur="500" fill="hold"/>
                                        <p:tgtEl>
                                          <p:spTgt spid="33"/>
                                        </p:tgtEl>
                                        <p:attrNameLst>
                                          <p:attrName>ppt_w</p:attrName>
                                        </p:attrNameLst>
                                      </p:cBhvr>
                                      <p:tavLst>
                                        <p:tav tm="0">
                                          <p:val>
                                            <p:fltVal val="0"/>
                                          </p:val>
                                        </p:tav>
                                        <p:tav tm="100000">
                                          <p:val>
                                            <p:strVal val="#ppt_w"/>
                                          </p:val>
                                        </p:tav>
                                      </p:tavLst>
                                    </p:anim>
                                    <p:anim calcmode="lin" valueType="num">
                                      <p:cBhvr>
                                        <p:cTn id="156" dur="500" fill="hold"/>
                                        <p:tgtEl>
                                          <p:spTgt spid="33"/>
                                        </p:tgtEl>
                                        <p:attrNameLst>
                                          <p:attrName>ppt_h</p:attrName>
                                        </p:attrNameLst>
                                      </p:cBhvr>
                                      <p:tavLst>
                                        <p:tav tm="0">
                                          <p:val>
                                            <p:fltVal val="0"/>
                                          </p:val>
                                        </p:tav>
                                        <p:tav tm="100000">
                                          <p:val>
                                            <p:strVal val="#ppt_h"/>
                                          </p:val>
                                        </p:tav>
                                      </p:tavLst>
                                    </p:anim>
                                    <p:animEffect transition="in" filter="fade">
                                      <p:cBhvr>
                                        <p:cTn id="157" dur="500"/>
                                        <p:tgtEl>
                                          <p:spTgt spid="33"/>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25"/>
                                        </p:tgtEl>
                                        <p:attrNameLst>
                                          <p:attrName>style.visibility</p:attrName>
                                        </p:attrNameLst>
                                      </p:cBhvr>
                                      <p:to>
                                        <p:strVal val="visible"/>
                                      </p:to>
                                    </p:set>
                                    <p:anim calcmode="lin" valueType="num">
                                      <p:cBhvr>
                                        <p:cTn id="162" dur="500" fill="hold"/>
                                        <p:tgtEl>
                                          <p:spTgt spid="25"/>
                                        </p:tgtEl>
                                        <p:attrNameLst>
                                          <p:attrName>ppt_w</p:attrName>
                                        </p:attrNameLst>
                                      </p:cBhvr>
                                      <p:tavLst>
                                        <p:tav tm="0">
                                          <p:val>
                                            <p:fltVal val="0"/>
                                          </p:val>
                                        </p:tav>
                                        <p:tav tm="100000">
                                          <p:val>
                                            <p:strVal val="#ppt_w"/>
                                          </p:val>
                                        </p:tav>
                                      </p:tavLst>
                                    </p:anim>
                                    <p:anim calcmode="lin" valueType="num">
                                      <p:cBhvr>
                                        <p:cTn id="163" dur="500" fill="hold"/>
                                        <p:tgtEl>
                                          <p:spTgt spid="25"/>
                                        </p:tgtEl>
                                        <p:attrNameLst>
                                          <p:attrName>ppt_h</p:attrName>
                                        </p:attrNameLst>
                                      </p:cBhvr>
                                      <p:tavLst>
                                        <p:tav tm="0">
                                          <p:val>
                                            <p:fltVal val="0"/>
                                          </p:val>
                                        </p:tav>
                                        <p:tav tm="100000">
                                          <p:val>
                                            <p:strVal val="#ppt_h"/>
                                          </p:val>
                                        </p:tav>
                                      </p:tavLst>
                                    </p:anim>
                                    <p:animEffect transition="in" filter="fade">
                                      <p:cBhvr>
                                        <p:cTn id="164" dur="500"/>
                                        <p:tgtEl>
                                          <p:spTgt spid="25"/>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xit" presetSubtype="32" fill="hold" grpId="1" nodeType="clickEffect">
                                  <p:stCondLst>
                                    <p:cond delay="0"/>
                                  </p:stCondLst>
                                  <p:childTnLst>
                                    <p:anim calcmode="lin" valueType="num">
                                      <p:cBhvr>
                                        <p:cTn id="168" dur="500"/>
                                        <p:tgtEl>
                                          <p:spTgt spid="25"/>
                                        </p:tgtEl>
                                        <p:attrNameLst>
                                          <p:attrName>ppt_w</p:attrName>
                                        </p:attrNameLst>
                                      </p:cBhvr>
                                      <p:tavLst>
                                        <p:tav tm="0">
                                          <p:val>
                                            <p:strVal val="ppt_w"/>
                                          </p:val>
                                        </p:tav>
                                        <p:tav tm="100000">
                                          <p:val>
                                            <p:fltVal val="0"/>
                                          </p:val>
                                        </p:tav>
                                      </p:tavLst>
                                    </p:anim>
                                    <p:anim calcmode="lin" valueType="num">
                                      <p:cBhvr>
                                        <p:cTn id="169" dur="500"/>
                                        <p:tgtEl>
                                          <p:spTgt spid="25"/>
                                        </p:tgtEl>
                                        <p:attrNameLst>
                                          <p:attrName>ppt_h</p:attrName>
                                        </p:attrNameLst>
                                      </p:cBhvr>
                                      <p:tavLst>
                                        <p:tav tm="0">
                                          <p:val>
                                            <p:strVal val="ppt_h"/>
                                          </p:val>
                                        </p:tav>
                                        <p:tav tm="100000">
                                          <p:val>
                                            <p:fltVal val="0"/>
                                          </p:val>
                                        </p:tav>
                                      </p:tavLst>
                                    </p:anim>
                                    <p:animEffect transition="out" filter="fade">
                                      <p:cBhvr>
                                        <p:cTn id="170" dur="500"/>
                                        <p:tgtEl>
                                          <p:spTgt spid="25"/>
                                        </p:tgtEl>
                                      </p:cBhvr>
                                    </p:animEffect>
                                    <p:set>
                                      <p:cBhvr>
                                        <p:cTn id="171" dur="1" fill="hold">
                                          <p:stCondLst>
                                            <p:cond delay="499"/>
                                          </p:stCondLst>
                                        </p:cTn>
                                        <p:tgtEl>
                                          <p:spTgt spid="25"/>
                                        </p:tgtEl>
                                        <p:attrNameLst>
                                          <p:attrName>style.visibility</p:attrName>
                                        </p:attrNameLst>
                                      </p:cBhvr>
                                      <p:to>
                                        <p:strVal val="hidden"/>
                                      </p:to>
                                    </p:set>
                                  </p:childTnLst>
                                </p:cTn>
                              </p:par>
                              <p:par>
                                <p:cTn id="172" presetID="53" presetClass="entr" presetSubtype="16" fill="hold" grpId="0" nodeType="withEffect">
                                  <p:stCondLst>
                                    <p:cond delay="0"/>
                                  </p:stCondLst>
                                  <p:childTnLst>
                                    <p:set>
                                      <p:cBhvr>
                                        <p:cTn id="173" dur="1" fill="hold">
                                          <p:stCondLst>
                                            <p:cond delay="0"/>
                                          </p:stCondLst>
                                        </p:cTn>
                                        <p:tgtEl>
                                          <p:spTgt spid="34"/>
                                        </p:tgtEl>
                                        <p:attrNameLst>
                                          <p:attrName>style.visibility</p:attrName>
                                        </p:attrNameLst>
                                      </p:cBhvr>
                                      <p:to>
                                        <p:strVal val="visible"/>
                                      </p:to>
                                    </p:set>
                                    <p:anim calcmode="lin" valueType="num">
                                      <p:cBhvr>
                                        <p:cTn id="174" dur="500" fill="hold"/>
                                        <p:tgtEl>
                                          <p:spTgt spid="34"/>
                                        </p:tgtEl>
                                        <p:attrNameLst>
                                          <p:attrName>ppt_w</p:attrName>
                                        </p:attrNameLst>
                                      </p:cBhvr>
                                      <p:tavLst>
                                        <p:tav tm="0">
                                          <p:val>
                                            <p:fltVal val="0"/>
                                          </p:val>
                                        </p:tav>
                                        <p:tav tm="100000">
                                          <p:val>
                                            <p:strVal val="#ppt_w"/>
                                          </p:val>
                                        </p:tav>
                                      </p:tavLst>
                                    </p:anim>
                                    <p:anim calcmode="lin" valueType="num">
                                      <p:cBhvr>
                                        <p:cTn id="175" dur="500" fill="hold"/>
                                        <p:tgtEl>
                                          <p:spTgt spid="34"/>
                                        </p:tgtEl>
                                        <p:attrNameLst>
                                          <p:attrName>ppt_h</p:attrName>
                                        </p:attrNameLst>
                                      </p:cBhvr>
                                      <p:tavLst>
                                        <p:tav tm="0">
                                          <p:val>
                                            <p:fltVal val="0"/>
                                          </p:val>
                                        </p:tav>
                                        <p:tav tm="100000">
                                          <p:val>
                                            <p:strVal val="#ppt_h"/>
                                          </p:val>
                                        </p:tav>
                                      </p:tavLst>
                                    </p:anim>
                                    <p:animEffect transition="in" filter="fade">
                                      <p:cBhvr>
                                        <p:cTn id="176" dur="500"/>
                                        <p:tgtEl>
                                          <p:spTgt spid="34"/>
                                        </p:tgtEl>
                                      </p:cBhvr>
                                    </p:animEffect>
                                  </p:childTnLst>
                                </p:cTn>
                              </p:par>
                            </p:childTnLst>
                          </p:cTn>
                        </p:par>
                      </p:childTnLst>
                    </p:cTn>
                  </p:par>
                  <p:par>
                    <p:cTn id="177" fill="hold">
                      <p:stCondLst>
                        <p:cond delay="indefinite"/>
                      </p:stCondLst>
                      <p:childTnLst>
                        <p:par>
                          <p:cTn id="178" fill="hold">
                            <p:stCondLst>
                              <p:cond delay="0"/>
                            </p:stCondLst>
                            <p:childTnLst>
                              <p:par>
                                <p:cTn id="179" presetID="53" presetClass="entr" presetSubtype="16" fill="hold" nodeType="clickEffect">
                                  <p:stCondLst>
                                    <p:cond delay="0"/>
                                  </p:stCondLst>
                                  <p:childTnLst>
                                    <p:set>
                                      <p:cBhvr>
                                        <p:cTn id="180" dur="1" fill="hold">
                                          <p:stCondLst>
                                            <p:cond delay="0"/>
                                          </p:stCondLst>
                                        </p:cTn>
                                        <p:tgtEl>
                                          <p:spTgt spid="26">
                                            <p:txEl>
                                              <p:pRg st="0" end="0"/>
                                            </p:txEl>
                                          </p:spTgt>
                                        </p:tgtEl>
                                        <p:attrNameLst>
                                          <p:attrName>style.visibility</p:attrName>
                                        </p:attrNameLst>
                                      </p:cBhvr>
                                      <p:to>
                                        <p:strVal val="visible"/>
                                      </p:to>
                                    </p:set>
                                    <p:anim calcmode="lin" valueType="num">
                                      <p:cBhvr>
                                        <p:cTn id="181"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82"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83" dur="500"/>
                                        <p:tgtEl>
                                          <p:spTgt spid="26">
                                            <p:txEl>
                                              <p:pRg st="0" end="0"/>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xit" presetSubtype="32" fill="hold" grpId="0" nodeType="clickEffect">
                                  <p:stCondLst>
                                    <p:cond delay="0"/>
                                  </p:stCondLst>
                                  <p:childTnLst>
                                    <p:anim calcmode="lin" valueType="num">
                                      <p:cBhvr>
                                        <p:cTn id="187" dur="500"/>
                                        <p:tgtEl>
                                          <p:spTgt spid="26">
                                            <p:txEl>
                                              <p:pRg st="0" end="0"/>
                                            </p:txEl>
                                          </p:spTgt>
                                        </p:tgtEl>
                                        <p:attrNameLst>
                                          <p:attrName>ppt_w</p:attrName>
                                        </p:attrNameLst>
                                      </p:cBhvr>
                                      <p:tavLst>
                                        <p:tav tm="0">
                                          <p:val>
                                            <p:strVal val="ppt_w"/>
                                          </p:val>
                                        </p:tav>
                                        <p:tav tm="100000">
                                          <p:val>
                                            <p:fltVal val="0"/>
                                          </p:val>
                                        </p:tav>
                                      </p:tavLst>
                                    </p:anim>
                                    <p:anim calcmode="lin" valueType="num">
                                      <p:cBhvr>
                                        <p:cTn id="188" dur="500"/>
                                        <p:tgtEl>
                                          <p:spTgt spid="26">
                                            <p:txEl>
                                              <p:pRg st="0" end="0"/>
                                            </p:txEl>
                                          </p:spTgt>
                                        </p:tgtEl>
                                        <p:attrNameLst>
                                          <p:attrName>ppt_h</p:attrName>
                                        </p:attrNameLst>
                                      </p:cBhvr>
                                      <p:tavLst>
                                        <p:tav tm="0">
                                          <p:val>
                                            <p:strVal val="ppt_h"/>
                                          </p:val>
                                        </p:tav>
                                        <p:tav tm="100000">
                                          <p:val>
                                            <p:fltVal val="0"/>
                                          </p:val>
                                        </p:tav>
                                      </p:tavLst>
                                    </p:anim>
                                    <p:animEffect transition="out" filter="fade">
                                      <p:cBhvr>
                                        <p:cTn id="189" dur="500"/>
                                        <p:tgtEl>
                                          <p:spTgt spid="26">
                                            <p:txEl>
                                              <p:pRg st="0" end="0"/>
                                            </p:txEl>
                                          </p:spTgt>
                                        </p:tgtEl>
                                      </p:cBhvr>
                                    </p:animEffect>
                                    <p:set>
                                      <p:cBhvr>
                                        <p:cTn id="190" dur="1" fill="hold">
                                          <p:stCondLst>
                                            <p:cond delay="499"/>
                                          </p:stCondLst>
                                        </p:cTn>
                                        <p:tgtEl>
                                          <p:spTgt spid="26">
                                            <p:txEl>
                                              <p:pRg st="0" end="0"/>
                                            </p:txEl>
                                          </p:spTgt>
                                        </p:tgtEl>
                                        <p:attrNameLst>
                                          <p:attrName>style.visibility</p:attrName>
                                        </p:attrNameLst>
                                      </p:cBhvr>
                                      <p:to>
                                        <p:strVal val="hidden"/>
                                      </p:to>
                                    </p:set>
                                  </p:childTnLst>
                                </p:cTn>
                              </p:par>
                              <p:par>
                                <p:cTn id="191" presetID="53" presetClass="entr" presetSubtype="16" fill="hold" grpId="0" nodeType="withEffect">
                                  <p:stCondLst>
                                    <p:cond delay="0"/>
                                  </p:stCondLst>
                                  <p:childTnLst>
                                    <p:set>
                                      <p:cBhvr>
                                        <p:cTn id="192" dur="1" fill="hold">
                                          <p:stCondLst>
                                            <p:cond delay="0"/>
                                          </p:stCondLst>
                                        </p:cTn>
                                        <p:tgtEl>
                                          <p:spTgt spid="35"/>
                                        </p:tgtEl>
                                        <p:attrNameLst>
                                          <p:attrName>style.visibility</p:attrName>
                                        </p:attrNameLst>
                                      </p:cBhvr>
                                      <p:to>
                                        <p:strVal val="visible"/>
                                      </p:to>
                                    </p:set>
                                    <p:anim calcmode="lin" valueType="num">
                                      <p:cBhvr>
                                        <p:cTn id="193" dur="500" fill="hold"/>
                                        <p:tgtEl>
                                          <p:spTgt spid="35"/>
                                        </p:tgtEl>
                                        <p:attrNameLst>
                                          <p:attrName>ppt_w</p:attrName>
                                        </p:attrNameLst>
                                      </p:cBhvr>
                                      <p:tavLst>
                                        <p:tav tm="0">
                                          <p:val>
                                            <p:fltVal val="0"/>
                                          </p:val>
                                        </p:tav>
                                        <p:tav tm="100000">
                                          <p:val>
                                            <p:strVal val="#ppt_w"/>
                                          </p:val>
                                        </p:tav>
                                      </p:tavLst>
                                    </p:anim>
                                    <p:anim calcmode="lin" valueType="num">
                                      <p:cBhvr>
                                        <p:cTn id="194" dur="500" fill="hold"/>
                                        <p:tgtEl>
                                          <p:spTgt spid="35"/>
                                        </p:tgtEl>
                                        <p:attrNameLst>
                                          <p:attrName>ppt_h</p:attrName>
                                        </p:attrNameLst>
                                      </p:cBhvr>
                                      <p:tavLst>
                                        <p:tav tm="0">
                                          <p:val>
                                            <p:fltVal val="0"/>
                                          </p:val>
                                        </p:tav>
                                        <p:tav tm="100000">
                                          <p:val>
                                            <p:strVal val="#ppt_h"/>
                                          </p:val>
                                        </p:tav>
                                      </p:tavLst>
                                    </p:anim>
                                    <p:animEffect transition="in" filter="fade">
                                      <p:cBhvr>
                                        <p:cTn id="195" dur="500"/>
                                        <p:tgtEl>
                                          <p:spTgt spid="35"/>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2" fill="hold" grpId="0" nodeType="clickEffect">
                                  <p:stCondLst>
                                    <p:cond delay="0"/>
                                  </p:stCondLst>
                                  <p:childTnLst>
                                    <p:set>
                                      <p:cBhvr>
                                        <p:cTn id="199" dur="1" fill="hold">
                                          <p:stCondLst>
                                            <p:cond delay="0"/>
                                          </p:stCondLst>
                                        </p:cTn>
                                        <p:tgtEl>
                                          <p:spTgt spid="20"/>
                                        </p:tgtEl>
                                        <p:attrNameLst>
                                          <p:attrName>style.visibility</p:attrName>
                                        </p:attrNameLst>
                                      </p:cBhvr>
                                      <p:to>
                                        <p:strVal val="visible"/>
                                      </p:to>
                                    </p:set>
                                    <p:animEffect transition="in" filter="wipe(right)">
                                      <p:cBhvr>
                                        <p:cTn id="20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18" grpId="0"/>
      <p:bldP spid="20" grpId="0"/>
      <p:bldP spid="7" grpId="0"/>
      <p:bldP spid="7" grpId="1"/>
      <p:bldP spid="21" grpId="0"/>
      <p:bldP spid="21" grpId="1"/>
      <p:bldP spid="22" grpId="0"/>
      <p:bldP spid="22" grpId="1"/>
      <p:bldP spid="23" grpId="0"/>
      <p:bldP spid="23" grpId="1"/>
      <p:bldP spid="24" grpId="0"/>
      <p:bldP spid="24" grpId="1"/>
      <p:bldP spid="25" grpId="0"/>
      <p:bldP spid="25" grpId="1"/>
      <p:bldP spid="26" grpId="0" build="allAtOnce"/>
      <p:bldP spid="11" grpId="0"/>
      <p:bldP spid="29" grpId="0"/>
      <p:bldP spid="31" grpId="0"/>
      <p:bldP spid="32"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8615" y="501062"/>
            <a:ext cx="7528932" cy="461665"/>
          </a:xfrm>
          <a:prstGeom prst="rect">
            <a:avLst/>
          </a:prstGeom>
          <a:noFill/>
        </p:spPr>
        <p:txBody>
          <a:bodyPr wrap="square" rtlCol="1">
            <a:spAutoFit/>
          </a:bodyPr>
          <a:lstStyle/>
          <a:p>
            <a:pPr algn="r" rtl="1"/>
            <a:r>
              <a:rPr lang="fa-IR" sz="2400" dirty="0">
                <a:cs typeface="B Koodak" panose="00000700000000000000" pitchFamily="2" charset="-78"/>
              </a:rPr>
              <a:t>مجموعه عددهای حسابی را با</a:t>
            </a:r>
            <a:r>
              <a:rPr lang="en-US" sz="2400" u="sng" dirty="0">
                <a:cs typeface="B Koodak" panose="00000700000000000000" pitchFamily="2" charset="-78"/>
              </a:rPr>
              <a:t>W</a:t>
            </a:r>
            <a:r>
              <a:rPr lang="fa-IR" sz="2400" dirty="0">
                <a:cs typeface="B Koodak" panose="00000700000000000000" pitchFamily="2" charset="-78"/>
              </a:rPr>
              <a:t>نمایش می دهند</a:t>
            </a:r>
            <a:endParaRPr lang="fa-IR" sz="2400" dirty="0"/>
          </a:p>
        </p:txBody>
      </p:sp>
      <mc:AlternateContent xmlns:mc="http://schemas.openxmlformats.org/markup-compatibility/2006" xmlns:a14="http://schemas.microsoft.com/office/drawing/2010/main">
        <mc:Choice Requires="a14">
          <p:sp>
            <p:nvSpPr>
              <p:cNvPr id="5" name="TextBox 4"/>
              <p:cNvSpPr txBox="1"/>
              <p:nvPr/>
            </p:nvSpPr>
            <p:spPr>
              <a:xfrm>
                <a:off x="374073" y="1283968"/>
                <a:ext cx="11462947" cy="461665"/>
              </a:xfrm>
              <a:prstGeom prst="rect">
                <a:avLst/>
              </a:prstGeom>
              <a:noFill/>
            </p:spPr>
            <p:txBody>
              <a:bodyPr wrap="square" rtlCol="1">
                <a:spAutoFit/>
              </a:bodyPr>
              <a:lstStyle/>
              <a:p>
                <a:pPr algn="r" rtl="1"/>
                <a:r>
                  <a:rPr lang="fa-IR" sz="2400" dirty="0">
                    <a:cs typeface="B Koodak" panose="00000700000000000000" pitchFamily="2" charset="-78"/>
                  </a:rPr>
                  <a:t>مجموعه عددهای حسابی را می توان با نمادهای ریاضی به صورت </a:t>
                </a:r>
                <a:r>
                  <a:rPr lang="en-US" sz="2400" dirty="0">
                    <a:solidFill>
                      <a:srgbClr val="C00000"/>
                    </a:solidFill>
                    <a:cs typeface="B Koodak" panose="00000700000000000000" pitchFamily="2" charset="-78"/>
                  </a:rPr>
                  <a:t>W={K-1</a:t>
                </a:r>
                <a14:m>
                  <m:oMath xmlns:m="http://schemas.openxmlformats.org/officeDocument/2006/math">
                    <m:r>
                      <a:rPr lang="fa-IR" sz="2400" dirty="0">
                        <a:solidFill>
                          <a:srgbClr val="C00000"/>
                        </a:solidFill>
                        <a:latin typeface="Cambria Math" panose="02040503050406030204" pitchFamily="18" charset="0"/>
                      </a:rPr>
                      <m:t>|</m:t>
                    </m:r>
                    <m:r>
                      <a:rPr lang="fa-IR" sz="2400" i="1" dirty="0">
                        <a:latin typeface="Cambria Math" panose="02040503050406030204" pitchFamily="18" charset="0"/>
                      </a:rPr>
                      <m:t> </m:t>
                    </m:r>
                  </m:oMath>
                </a14:m>
                <a:r>
                  <a:rPr lang="en-US" sz="2400" dirty="0">
                    <a:solidFill>
                      <a:srgbClr val="C00000"/>
                    </a:solidFill>
                    <a:cs typeface="B Koodak" panose="00000700000000000000" pitchFamily="2" charset="-78"/>
                  </a:rPr>
                  <a:t>K</a:t>
                </a:r>
                <a14:m>
                  <m:oMath xmlns:m="http://schemas.openxmlformats.org/officeDocument/2006/math">
                    <m:r>
                      <m:rPr>
                        <m:nor/>
                      </m:rPr>
                      <a:rPr lang="en-US" sz="2400">
                        <a:solidFill>
                          <a:srgbClr val="C0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en-US" sz="2400">
                        <a:solidFill>
                          <a:srgbClr val="C00000"/>
                        </a:solidFill>
                        <a:latin typeface="Cambria Math" panose="02040503050406030204" pitchFamily="18" charset="0"/>
                        <a:ea typeface="Cambria Math" panose="02040503050406030204" pitchFamily="18" charset="0"/>
                        <a:cs typeface="B Koodak" panose="00000700000000000000" pitchFamily="2" charset="-78"/>
                      </a:rPr>
                      <m:t>N</m:t>
                    </m:r>
                    <m:r>
                      <a:rPr lang="en-US" sz="2400" i="1">
                        <a:solidFill>
                          <a:srgbClr val="C00000"/>
                        </a:solidFill>
                        <a:latin typeface="Cambria Math" panose="02040503050406030204" pitchFamily="18" charset="0"/>
                        <a:ea typeface="Cambria Math" panose="02040503050406030204" pitchFamily="18" charset="0"/>
                      </a:rPr>
                      <m:t>}</m:t>
                    </m:r>
                    <m:r>
                      <a:rPr lang="fa-IR" sz="2400" b="0" i="0" smtClean="0">
                        <a:solidFill>
                          <a:srgbClr val="C00000"/>
                        </a:solidFill>
                        <a:latin typeface="Cambria Math" panose="02040503050406030204" pitchFamily="18" charset="0"/>
                        <a:ea typeface="Cambria Math" panose="02040503050406030204" pitchFamily="18" charset="0"/>
                      </a:rPr>
                      <m:t> </m:t>
                    </m:r>
                  </m:oMath>
                </a14:m>
                <a:r>
                  <a:rPr lang="fa-IR" sz="2400" dirty="0">
                    <a:cs typeface="B Koodak" panose="00000700000000000000" pitchFamily="2" charset="-78"/>
                  </a:rPr>
                  <a:t> نوشت.</a:t>
                </a:r>
              </a:p>
            </p:txBody>
          </p:sp>
        </mc:Choice>
        <mc:Fallback xmlns="">
          <p:sp>
            <p:nvSpPr>
              <p:cNvPr id="5" name="TextBox 4"/>
              <p:cNvSpPr txBox="1">
                <a:spLocks noRot="1" noChangeAspect="1" noMove="1" noResize="1" noEditPoints="1" noAdjustHandles="1" noChangeArrowheads="1" noChangeShapeType="1" noTextEdit="1"/>
              </p:cNvSpPr>
              <p:nvPr/>
            </p:nvSpPr>
            <p:spPr>
              <a:xfrm>
                <a:off x="374073" y="1283968"/>
                <a:ext cx="11462947" cy="461665"/>
              </a:xfrm>
              <a:prstGeom prst="rect">
                <a:avLst/>
              </a:prstGeom>
              <a:blipFill>
                <a:blip r:embed="rId2"/>
                <a:stretch>
                  <a:fillRect t="-20000" r="-797" b="-3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070196" y="1937810"/>
                <a:ext cx="7707351" cy="461665"/>
              </a:xfrm>
              <a:prstGeom prst="rect">
                <a:avLst/>
              </a:prstGeom>
              <a:noFill/>
            </p:spPr>
            <p:txBody>
              <a:bodyPr wrap="square" rtlCol="1">
                <a:spAutoFit/>
              </a:bodyPr>
              <a:lstStyle/>
              <a:p>
                <a:pPr algn="r" rtl="1"/>
                <a:r>
                  <a:rPr lang="fa-IR" sz="2400" dirty="0">
                    <a:cs typeface="B Koodak" panose="00000700000000000000" pitchFamily="2" charset="-78"/>
                  </a:rPr>
                  <a:t>هر عدد طبیعی یک عدد حسابی است:</a:t>
                </a:r>
                <a:r>
                  <a:rPr lang="en-US" sz="2400" dirty="0">
                    <a:solidFill>
                      <a:srgbClr val="C00000"/>
                    </a:solidFill>
                    <a:cs typeface="B Koodak" panose="00000700000000000000" pitchFamily="2" charset="-78"/>
                  </a:rPr>
                  <a:t>N</a:t>
                </a:r>
                <a14:m>
                  <m:oMath xmlns:m="http://schemas.openxmlformats.org/officeDocument/2006/math">
                    <m:r>
                      <a:rPr lang="en-US" sz="240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𝑊</m:t>
                    </m:r>
                  </m:oMath>
                </a14:m>
                <a:endParaRPr lang="fa-IR" sz="2400" dirty="0">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070196" y="1937810"/>
                <a:ext cx="7707351" cy="461665"/>
              </a:xfrm>
              <a:prstGeom prst="rect">
                <a:avLst/>
              </a:prstGeom>
              <a:blipFill>
                <a:blip r:embed="rId3"/>
                <a:stretch>
                  <a:fillRect t="-19737" r="-1187" b="-32895"/>
                </a:stretch>
              </a:blipFill>
            </p:spPr>
            <p:txBody>
              <a:bodyPr/>
              <a:lstStyle/>
              <a:p>
                <a:r>
                  <a:rPr lang="en-US">
                    <a:noFill/>
                  </a:rPr>
                  <a:t> </a:t>
                </a:r>
              </a:p>
            </p:txBody>
          </p:sp>
        </mc:Fallback>
      </mc:AlternateContent>
      <p:sp>
        <p:nvSpPr>
          <p:cNvPr id="7" name="TextBox 6"/>
          <p:cNvSpPr txBox="1"/>
          <p:nvPr/>
        </p:nvSpPr>
        <p:spPr>
          <a:xfrm>
            <a:off x="3685310" y="3913688"/>
            <a:ext cx="8092238" cy="461665"/>
          </a:xfrm>
          <a:prstGeom prst="rect">
            <a:avLst/>
          </a:prstGeom>
          <a:noFill/>
        </p:spPr>
        <p:txBody>
          <a:bodyPr wrap="square" rtlCol="1">
            <a:spAutoFit/>
          </a:bodyPr>
          <a:lstStyle/>
          <a:p>
            <a:pPr algn="just" rtl="1"/>
            <a:r>
              <a:rPr lang="fa-IR" sz="2400" dirty="0">
                <a:cs typeface="B Koodak" panose="00000700000000000000" pitchFamily="2" charset="-78"/>
              </a:rPr>
              <a:t>مجموعه عددهای صحیح را با</a:t>
            </a:r>
            <a:r>
              <a:rPr lang="en-US" sz="2400" u="sng" dirty="0">
                <a:cs typeface="B Koodak" panose="00000700000000000000" pitchFamily="2" charset="-78"/>
              </a:rPr>
              <a:t>Z</a:t>
            </a:r>
            <a:r>
              <a:rPr lang="fa-IR" sz="2400" dirty="0">
                <a:cs typeface="B Koodak" panose="00000700000000000000" pitchFamily="2" charset="-78"/>
              </a:rPr>
              <a:t>نمایش می دهیم</a:t>
            </a:r>
            <a:r>
              <a:rPr lang="fa-IR" sz="2400" dirty="0">
                <a:solidFill>
                  <a:schemeClr val="tx1">
                    <a:lumMod val="95000"/>
                    <a:lumOff val="5000"/>
                  </a:schemeClr>
                </a:solidFill>
                <a:cs typeface="B Koodak" panose="00000700000000000000" pitchFamily="2" charset="-78"/>
              </a:rPr>
              <a:t>:</a:t>
            </a:r>
            <a:r>
              <a:rPr lang="fa-IR" sz="2400" dirty="0">
                <a:solidFill>
                  <a:srgbClr val="C00000"/>
                </a:solidFill>
                <a:cs typeface="B Koodak" panose="00000700000000000000" pitchFamily="2" charset="-78"/>
              </a:rPr>
              <a:t>{...،3،0،1،2،3-،2-،1-،...}=</a:t>
            </a:r>
            <a:r>
              <a:rPr lang="en-US" sz="2400" dirty="0">
                <a:solidFill>
                  <a:srgbClr val="C00000"/>
                </a:solidFill>
                <a:cs typeface="B Koodak" panose="00000700000000000000" pitchFamily="2" charset="-78"/>
              </a:rPr>
              <a:t>Z</a:t>
            </a:r>
            <a:endParaRPr lang="fa-IR" sz="2400" dirty="0">
              <a:solidFill>
                <a:srgbClr val="C00000"/>
              </a:solidFill>
              <a:cs typeface="B Koodak" panose="00000700000000000000" pitchFamily="2" charset="-78"/>
            </a:endParaRPr>
          </a:p>
        </p:txBody>
      </p:sp>
      <p:sp>
        <p:nvSpPr>
          <p:cNvPr id="8" name="TextBox 7"/>
          <p:cNvSpPr txBox="1"/>
          <p:nvPr/>
        </p:nvSpPr>
        <p:spPr>
          <a:xfrm>
            <a:off x="5499409" y="4664771"/>
            <a:ext cx="6278138" cy="830997"/>
          </a:xfrm>
          <a:prstGeom prst="rect">
            <a:avLst/>
          </a:prstGeom>
          <a:noFill/>
        </p:spPr>
        <p:txBody>
          <a:bodyPr wrap="square" rtlCol="1">
            <a:spAutoFit/>
          </a:bodyPr>
          <a:lstStyle/>
          <a:p>
            <a:pPr algn="r" rtl="1"/>
            <a:r>
              <a:rPr lang="fa-IR" sz="2400" dirty="0">
                <a:cs typeface="B Koodak" panose="00000700000000000000" pitchFamily="2" charset="-78"/>
              </a:rPr>
              <a:t>همه عددهای طبیعی و حسابی عضو</a:t>
            </a:r>
            <a:r>
              <a:rPr lang="en-US" sz="2400" dirty="0">
                <a:cs typeface="B Koodak" panose="00000700000000000000" pitchFamily="2" charset="-78"/>
              </a:rPr>
              <a:t>Z</a:t>
            </a:r>
            <a:r>
              <a:rPr lang="fa-IR" sz="2400" dirty="0">
                <a:cs typeface="B Koodak" panose="00000700000000000000" pitchFamily="2" charset="-78"/>
              </a:rPr>
              <a:t>هستند:پس</a:t>
            </a:r>
            <a:r>
              <a:rPr lang="en-US" sz="2400" dirty="0">
                <a:cs typeface="B Koodak" panose="00000700000000000000" pitchFamily="2" charset="-78"/>
              </a:rPr>
              <a:t>.</a:t>
            </a:r>
            <a:r>
              <a:rPr lang="en-US" sz="2400" dirty="0">
                <a:solidFill>
                  <a:srgbClr val="C00000"/>
                </a:solidFill>
                <a:cs typeface="B Koodak" panose="00000700000000000000" pitchFamily="2" charset="-78"/>
              </a:rPr>
              <a:t>N⊆W⊆Z</a:t>
            </a:r>
          </a:p>
          <a:p>
            <a:pPr algn="r" rtl="1"/>
            <a:r>
              <a:rPr lang="en-US" sz="2400" dirty="0">
                <a:cs typeface="B Koodak" panose="00000700000000000000" pitchFamily="2" charset="-78"/>
              </a:rPr>
              <a:t> </a:t>
            </a:r>
            <a:endParaRPr lang="fa-IR" sz="2400" dirty="0">
              <a:cs typeface="B Koodak" panose="00000700000000000000" pitchFamily="2" charset="-78"/>
            </a:endParaRPr>
          </a:p>
        </p:txBody>
      </p:sp>
      <p:sp>
        <p:nvSpPr>
          <p:cNvPr id="9" name="Rectangle 8"/>
          <p:cNvSpPr/>
          <p:nvPr/>
        </p:nvSpPr>
        <p:spPr>
          <a:xfrm>
            <a:off x="728400" y="1942422"/>
            <a:ext cx="2341756" cy="1049549"/>
          </a:xfrm>
          <a:prstGeom prst="rect">
            <a:avLst/>
          </a:prstGeom>
          <a:ln w="381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sz="2400" dirty="0"/>
          </a:p>
        </p:txBody>
      </p:sp>
      <p:sp>
        <p:nvSpPr>
          <p:cNvPr id="10" name="Oval 9"/>
          <p:cNvSpPr/>
          <p:nvPr/>
        </p:nvSpPr>
        <p:spPr>
          <a:xfrm>
            <a:off x="1302688" y="2032629"/>
            <a:ext cx="970156" cy="839916"/>
          </a:xfrm>
          <a:prstGeom prst="ellipse">
            <a:avLst/>
          </a:prstGeom>
          <a:ln w="38100"/>
        </p:spPr>
        <p:style>
          <a:lnRef idx="2">
            <a:schemeClr val="accent1"/>
          </a:lnRef>
          <a:fillRef idx="1">
            <a:schemeClr val="lt1"/>
          </a:fillRef>
          <a:effectRef idx="0">
            <a:schemeClr val="accent1"/>
          </a:effectRef>
          <a:fontRef idx="minor">
            <a:schemeClr val="dk1"/>
          </a:fontRef>
        </p:style>
        <p:txBody>
          <a:bodyPr rtlCol="1" anchor="ctr"/>
          <a:lstStyle/>
          <a:p>
            <a:pPr algn="ctr"/>
            <a:endParaRPr lang="fa-IR" sz="2400"/>
          </a:p>
        </p:txBody>
      </p:sp>
      <p:sp>
        <p:nvSpPr>
          <p:cNvPr id="11" name="Rectangle 10"/>
          <p:cNvSpPr/>
          <p:nvPr/>
        </p:nvSpPr>
        <p:spPr>
          <a:xfrm>
            <a:off x="881335" y="4257752"/>
            <a:ext cx="2241008" cy="1661531"/>
          </a:xfrm>
          <a:prstGeom prst="rect">
            <a:avLst/>
          </a:prstGeom>
          <a:ln w="38100"/>
        </p:spPr>
        <p:style>
          <a:lnRef idx="2">
            <a:schemeClr val="accent6"/>
          </a:lnRef>
          <a:fillRef idx="1">
            <a:schemeClr val="lt1"/>
          </a:fillRef>
          <a:effectRef idx="0">
            <a:schemeClr val="accent6"/>
          </a:effectRef>
          <a:fontRef idx="minor">
            <a:schemeClr val="dk1"/>
          </a:fontRef>
        </p:style>
        <p:txBody>
          <a:bodyPr rtlCol="1" anchor="ctr"/>
          <a:lstStyle/>
          <a:p>
            <a:pPr algn="ctr"/>
            <a:endParaRPr lang="fa-IR" sz="2400"/>
          </a:p>
        </p:txBody>
      </p:sp>
      <p:sp>
        <p:nvSpPr>
          <p:cNvPr id="12" name="Rectangle 11"/>
          <p:cNvSpPr/>
          <p:nvPr/>
        </p:nvSpPr>
        <p:spPr>
          <a:xfrm>
            <a:off x="1123484" y="4503078"/>
            <a:ext cx="1739590" cy="1170878"/>
          </a:xfrm>
          <a:prstGeom prst="rect">
            <a:avLst/>
          </a:prstGeom>
          <a:ln w="3810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fa-IR" sz="2400"/>
          </a:p>
        </p:txBody>
      </p:sp>
      <p:sp>
        <p:nvSpPr>
          <p:cNvPr id="13" name="Oval 12"/>
          <p:cNvSpPr/>
          <p:nvPr/>
        </p:nvSpPr>
        <p:spPr>
          <a:xfrm>
            <a:off x="1373626" y="4719417"/>
            <a:ext cx="1232209" cy="747131"/>
          </a:xfrm>
          <a:prstGeom prst="ellipse">
            <a:avLst/>
          </a:prstGeom>
          <a:ln w="38100">
            <a:solidFill>
              <a:srgbClr val="7030A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sz="2400"/>
          </a:p>
        </p:txBody>
      </p:sp>
      <p:sp>
        <p:nvSpPr>
          <p:cNvPr id="14" name="TextBox 13"/>
          <p:cNvSpPr txBox="1"/>
          <p:nvPr/>
        </p:nvSpPr>
        <p:spPr>
          <a:xfrm>
            <a:off x="770639" y="1555470"/>
            <a:ext cx="323385" cy="461665"/>
          </a:xfrm>
          <a:prstGeom prst="rect">
            <a:avLst/>
          </a:prstGeom>
          <a:noFill/>
        </p:spPr>
        <p:txBody>
          <a:bodyPr wrap="square" rtlCol="1">
            <a:spAutoFit/>
          </a:bodyPr>
          <a:lstStyle/>
          <a:p>
            <a:r>
              <a:rPr lang="en-US" sz="2400" dirty="0">
                <a:solidFill>
                  <a:schemeClr val="accent4">
                    <a:lumMod val="50000"/>
                  </a:schemeClr>
                </a:solidFill>
              </a:rPr>
              <a:t>W</a:t>
            </a:r>
            <a:endParaRPr lang="fa-IR" sz="2400" dirty="0">
              <a:solidFill>
                <a:schemeClr val="accent4">
                  <a:lumMod val="50000"/>
                </a:schemeClr>
              </a:solidFill>
            </a:endParaRPr>
          </a:p>
        </p:txBody>
      </p:sp>
      <p:sp>
        <p:nvSpPr>
          <p:cNvPr id="15" name="TextBox 14"/>
          <p:cNvSpPr txBox="1"/>
          <p:nvPr/>
        </p:nvSpPr>
        <p:spPr>
          <a:xfrm>
            <a:off x="2164466" y="1946154"/>
            <a:ext cx="401444" cy="461665"/>
          </a:xfrm>
          <a:prstGeom prst="rect">
            <a:avLst/>
          </a:prstGeom>
          <a:noFill/>
        </p:spPr>
        <p:txBody>
          <a:bodyPr wrap="square" rtlCol="1">
            <a:spAutoFit/>
          </a:bodyPr>
          <a:lstStyle/>
          <a:p>
            <a:r>
              <a:rPr lang="en-US" sz="2400" dirty="0">
                <a:solidFill>
                  <a:schemeClr val="accent1">
                    <a:lumMod val="75000"/>
                  </a:schemeClr>
                </a:solidFill>
              </a:rPr>
              <a:t>N</a:t>
            </a:r>
            <a:endParaRPr lang="fa-IR" sz="2400" dirty="0">
              <a:solidFill>
                <a:schemeClr val="accent1">
                  <a:lumMod val="75000"/>
                </a:schemeClr>
              </a:solidFill>
            </a:endParaRPr>
          </a:p>
        </p:txBody>
      </p:sp>
      <p:sp>
        <p:nvSpPr>
          <p:cNvPr id="16" name="Rectangle 15"/>
          <p:cNvSpPr/>
          <p:nvPr/>
        </p:nvSpPr>
        <p:spPr>
          <a:xfrm>
            <a:off x="1399324" y="2991971"/>
            <a:ext cx="904415" cy="461665"/>
          </a:xfrm>
          <a:prstGeom prst="rect">
            <a:avLst/>
          </a:prstGeom>
        </p:spPr>
        <p:txBody>
          <a:bodyPr wrap="none">
            <a:spAutoFit/>
          </a:bodyPr>
          <a:lstStyle/>
          <a:p>
            <a:r>
              <a:rPr lang="en-US" sz="2400" dirty="0"/>
              <a:t>N⊆𝑊</a:t>
            </a:r>
          </a:p>
        </p:txBody>
      </p:sp>
      <p:sp>
        <p:nvSpPr>
          <p:cNvPr id="17" name="Rectangle 16"/>
          <p:cNvSpPr/>
          <p:nvPr/>
        </p:nvSpPr>
        <p:spPr>
          <a:xfrm>
            <a:off x="2899870" y="3829117"/>
            <a:ext cx="328936" cy="461665"/>
          </a:xfrm>
          <a:prstGeom prst="rect">
            <a:avLst/>
          </a:prstGeom>
        </p:spPr>
        <p:txBody>
          <a:bodyPr wrap="none">
            <a:spAutoFit/>
          </a:bodyPr>
          <a:lstStyle/>
          <a:p>
            <a:r>
              <a:rPr lang="en-US" sz="2400" b="1" dirty="0">
                <a:solidFill>
                  <a:schemeClr val="accent6">
                    <a:lumMod val="75000"/>
                  </a:schemeClr>
                </a:solidFill>
                <a:cs typeface="B Koodak" panose="00000700000000000000" pitchFamily="2" charset="-78"/>
              </a:rPr>
              <a:t>Z</a:t>
            </a:r>
            <a:endParaRPr lang="fa-IR" sz="2400" b="1" dirty="0">
              <a:solidFill>
                <a:schemeClr val="accent6">
                  <a:lumMod val="75000"/>
                </a:schemeClr>
              </a:solidFill>
            </a:endParaRPr>
          </a:p>
        </p:txBody>
      </p:sp>
      <p:sp>
        <p:nvSpPr>
          <p:cNvPr id="18" name="Rectangle 17"/>
          <p:cNvSpPr/>
          <p:nvPr/>
        </p:nvSpPr>
        <p:spPr>
          <a:xfrm>
            <a:off x="2487405" y="4221642"/>
            <a:ext cx="458780" cy="461665"/>
          </a:xfrm>
          <a:prstGeom prst="rect">
            <a:avLst/>
          </a:prstGeom>
        </p:spPr>
        <p:txBody>
          <a:bodyPr wrap="none">
            <a:spAutoFit/>
          </a:bodyPr>
          <a:lstStyle/>
          <a:p>
            <a:r>
              <a:rPr lang="en-US" sz="2400" dirty="0">
                <a:solidFill>
                  <a:srgbClr val="FF0000"/>
                </a:solidFill>
              </a:rPr>
              <a:t>W</a:t>
            </a:r>
            <a:endParaRPr lang="fa-IR" sz="2400" dirty="0">
              <a:solidFill>
                <a:srgbClr val="FF0000"/>
              </a:solidFill>
            </a:endParaRPr>
          </a:p>
        </p:txBody>
      </p:sp>
      <p:sp>
        <p:nvSpPr>
          <p:cNvPr id="19" name="Rectangle 18"/>
          <p:cNvSpPr/>
          <p:nvPr/>
        </p:nvSpPr>
        <p:spPr>
          <a:xfrm>
            <a:off x="2159298" y="4719417"/>
            <a:ext cx="383438" cy="461665"/>
          </a:xfrm>
          <a:prstGeom prst="rect">
            <a:avLst/>
          </a:prstGeom>
        </p:spPr>
        <p:txBody>
          <a:bodyPr wrap="none">
            <a:spAutoFit/>
          </a:bodyPr>
          <a:lstStyle/>
          <a:p>
            <a:r>
              <a:rPr lang="en-US" sz="2400" dirty="0">
                <a:solidFill>
                  <a:srgbClr val="7030A0"/>
                </a:solidFill>
              </a:rPr>
              <a:t>N</a:t>
            </a:r>
            <a:endParaRPr lang="fa-IR" sz="2400" dirty="0">
              <a:solidFill>
                <a:srgbClr val="7030A0"/>
              </a:solidFill>
            </a:endParaRPr>
          </a:p>
        </p:txBody>
      </p:sp>
      <p:sp>
        <p:nvSpPr>
          <p:cNvPr id="20" name="Rectangle 19"/>
          <p:cNvSpPr/>
          <p:nvPr/>
        </p:nvSpPr>
        <p:spPr>
          <a:xfrm>
            <a:off x="4544271" y="531945"/>
            <a:ext cx="2100255" cy="461665"/>
          </a:xfrm>
          <a:prstGeom prst="rect">
            <a:avLst/>
          </a:prstGeom>
        </p:spPr>
        <p:txBody>
          <a:bodyPr wrap="none">
            <a:spAutoFit/>
          </a:bodyPr>
          <a:lstStyle/>
          <a:p>
            <a:pPr algn="r" rtl="1"/>
            <a:r>
              <a:rPr lang="fa-IR" sz="2400" dirty="0">
                <a:cs typeface="B Koodak" panose="00000700000000000000" pitchFamily="2" charset="-78"/>
              </a:rPr>
              <a:t>{ ...،0،1،2،3}=</a:t>
            </a:r>
            <a:r>
              <a:rPr lang="en-US" sz="2400" dirty="0"/>
              <a:t>W</a:t>
            </a:r>
            <a:endParaRPr lang="fa-IR" sz="2400" dirty="0"/>
          </a:p>
        </p:txBody>
      </p:sp>
    </p:spTree>
    <p:extLst>
      <p:ext uri="{BB962C8B-B14F-4D97-AF65-F5344CB8AC3E}">
        <p14:creationId xmlns:p14="http://schemas.microsoft.com/office/powerpoint/2010/main" val="1270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down)">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heel(1)">
                                      <p:cBhvr>
                                        <p:cTn id="63" dur="2000"/>
                                        <p:tgtEl>
                                          <p:spTgt spid="1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7746" y="1134152"/>
            <a:ext cx="5443654" cy="400110"/>
          </a:xfrm>
          <a:prstGeom prst="rect">
            <a:avLst/>
          </a:prstGeom>
          <a:noFill/>
        </p:spPr>
        <p:txBody>
          <a:bodyPr wrap="square" rtlCol="1">
            <a:spAutoFit/>
          </a:bodyPr>
          <a:lstStyle/>
          <a:p>
            <a:pPr algn="r" rtl="1"/>
            <a:r>
              <a:rPr lang="fa-IR" sz="2000" dirty="0">
                <a:cs typeface="B Koodak" panose="00000700000000000000" pitchFamily="2" charset="-78"/>
              </a:rPr>
              <a:t>مجموعه های زیر را با عضوها مشخص کنید.</a:t>
            </a:r>
          </a:p>
        </p:txBody>
      </p:sp>
      <mc:AlternateContent xmlns:mc="http://schemas.openxmlformats.org/markup-compatibility/2006" xmlns:a14="http://schemas.microsoft.com/office/drawing/2010/main">
        <mc:Choice Requires="a14">
          <p:sp>
            <p:nvSpPr>
              <p:cNvPr id="5" name="TextBox 4"/>
              <p:cNvSpPr txBox="1"/>
              <p:nvPr/>
            </p:nvSpPr>
            <p:spPr>
              <a:xfrm>
                <a:off x="6837782" y="1869807"/>
                <a:ext cx="4980709" cy="2677656"/>
              </a:xfrm>
              <a:prstGeom prst="rect">
                <a:avLst/>
              </a:prstGeom>
              <a:noFill/>
            </p:spPr>
            <p:txBody>
              <a:bodyPr wrap="square" rtlCol="1">
                <a:spAutoFit/>
              </a:bodyPr>
              <a:lstStyle/>
              <a:p>
                <a:pPr algn="r" rtl="1"/>
                <a:r>
                  <a:rPr lang="fa-IR" sz="2400" dirty="0">
                    <a:cs typeface="B Koodak" panose="00000700000000000000" pitchFamily="2" charset="-78"/>
                  </a:rPr>
                  <a:t>الف)مجموعه عددهای صحیح فرد</a:t>
                </a:r>
              </a:p>
              <a:p>
                <a:pPr algn="r" rtl="1"/>
                <a:endParaRPr lang="fa-IR" sz="2400" dirty="0"/>
              </a:p>
              <a:p>
                <a:pPr algn="r" rtl="1"/>
                <a:endParaRPr lang="fa-IR" sz="2400" dirty="0"/>
              </a:p>
              <a:p>
                <a:pPr algn="r"/>
                <a:r>
                  <a:rPr lang="en-US" sz="2400" dirty="0">
                    <a:cs typeface="B Koodak" panose="00000700000000000000" pitchFamily="2" charset="-78"/>
                  </a:rPr>
                  <a:t>B={</a:t>
                </a:r>
                <a:r>
                  <a:rPr lang="fa-IR" sz="2400" dirty="0">
                    <a:cs typeface="B Koodak" panose="00000700000000000000" pitchFamily="2" charset="-78"/>
                  </a:rPr>
                  <a:t>3</a:t>
                </a:r>
                <a:r>
                  <a:rPr lang="en-US" sz="2400" dirty="0">
                    <a:cs typeface="B Koodak" panose="00000700000000000000" pitchFamily="2" charset="-78"/>
                  </a:rPr>
                  <a:t>K+</a:t>
                </a:r>
                <a:r>
                  <a:rPr lang="fa-IR" sz="2400" dirty="0">
                    <a:cs typeface="B Koodak" panose="00000700000000000000" pitchFamily="2" charset="-78"/>
                  </a:rPr>
                  <a:t>2</a:t>
                </a:r>
                <a:r>
                  <a:rPr lang="fa-IR" sz="2400" dirty="0"/>
                  <a:t> </a:t>
                </a:r>
                <a14:m>
                  <m:oMath xmlns:m="http://schemas.openxmlformats.org/officeDocument/2006/math">
                    <m:r>
                      <a:rPr lang="fa-IR" sz="2400" dirty="0">
                        <a:latin typeface="Cambria Math" panose="02040503050406030204" pitchFamily="18" charset="0"/>
                      </a:rPr>
                      <m:t>|</m:t>
                    </m:r>
                    <m:r>
                      <a:rPr lang="fa-IR" sz="2400" i="1" dirty="0">
                        <a:latin typeface="Cambria Math" panose="02040503050406030204" pitchFamily="18" charset="0"/>
                      </a:rPr>
                      <m:t> </m:t>
                    </m:r>
                  </m:oMath>
                </a14:m>
                <a:r>
                  <a:rPr lang="en-US" sz="2400" dirty="0">
                    <a:cs typeface="B Koodak" panose="00000700000000000000" pitchFamily="2" charset="-78"/>
                  </a:rPr>
                  <a:t>K</a:t>
                </a:r>
                <a14:m>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r>
                      <m:rPr>
                        <m:nor/>
                      </m:rPr>
                      <a:rPr lang="en-US" sz="2400" b="0" i="0" smtClean="0">
                        <a:latin typeface="Cambria Math" panose="02040503050406030204" pitchFamily="18" charset="0"/>
                        <a:ea typeface="Cambria Math" panose="02040503050406030204" pitchFamily="18" charset="0"/>
                        <a:cs typeface="B Koodak" panose="00000700000000000000" pitchFamily="2" charset="-78"/>
                      </a:rPr>
                      <m:t>Z</m:t>
                    </m:r>
                    <m:r>
                      <a:rPr lang="en-US" sz="2400" b="0" i="1" smtClean="0">
                        <a:latin typeface="Cambria Math" panose="02040503050406030204" pitchFamily="18" charset="0"/>
                        <a:ea typeface="Cambria Math" panose="02040503050406030204" pitchFamily="18" charset="0"/>
                      </a:rPr>
                      <m:t>}</m:t>
                    </m:r>
                  </m:oMath>
                </a14:m>
                <a:r>
                  <a:rPr lang="fa-IR" sz="2400" dirty="0">
                    <a:cs typeface="B Koodak" panose="00000700000000000000" pitchFamily="2" charset="-78"/>
                  </a:rPr>
                  <a:t> ب)</a:t>
                </a:r>
              </a:p>
              <a:p>
                <a:pPr algn="r" rtl="1"/>
                <a:endParaRPr lang="fa-IR" sz="2400" dirty="0"/>
              </a:p>
              <a:p>
                <a:pPr algn="r" rtl="1"/>
                <a:endParaRPr lang="fa-IR" sz="2400" dirty="0"/>
              </a:p>
              <a:p>
                <a:pPr algn="r"/>
                <a:r>
                  <a:rPr lang="en-US" sz="2400" dirty="0">
                    <a:cs typeface="B Koodak" panose="00000700000000000000" pitchFamily="2" charset="-78"/>
                  </a:rPr>
                  <a:t>A={X</a:t>
                </a:r>
                <a:r>
                  <a:rPr lang="fa-IR" sz="2400" dirty="0"/>
                  <a:t> </a:t>
                </a:r>
                <a14:m>
                  <m:oMath xmlns:m="http://schemas.openxmlformats.org/officeDocument/2006/math">
                    <m:r>
                      <a:rPr lang="fa-IR" sz="2400" dirty="0">
                        <a:latin typeface="Cambria Math" panose="02040503050406030204" pitchFamily="18" charset="0"/>
                      </a:rPr>
                      <m:t>|</m:t>
                    </m:r>
                    <m:r>
                      <a:rPr lang="fa-IR" sz="2400" i="1" dirty="0">
                        <a:latin typeface="Cambria Math" panose="02040503050406030204" pitchFamily="18" charset="0"/>
                      </a:rPr>
                      <m:t> </m:t>
                    </m:r>
                  </m:oMath>
                </a14:m>
                <a:r>
                  <a:rPr lang="en-US" sz="2400" dirty="0">
                    <a:cs typeface="B Koodak" panose="00000700000000000000" pitchFamily="2" charset="-78"/>
                  </a:rPr>
                  <a:t>X∈Z</a:t>
                </a:r>
                <a:r>
                  <a:rPr lang="fa-IR" sz="2400" dirty="0">
                    <a:cs typeface="B Koodak" panose="00000700000000000000" pitchFamily="2" charset="-78"/>
                  </a:rPr>
                  <a:t>-5  </a:t>
                </a:r>
                <a14:m>
                  <m:oMath xmlns:m="http://schemas.openxmlformats.org/officeDocument/2006/math">
                    <m:r>
                      <m:rPr>
                        <m:nor/>
                      </m:rPr>
                      <a:rPr lang="en-US" sz="2400" i="0" smtClean="0">
                        <a:latin typeface="Cambria Math" panose="02040503050406030204" pitchFamily="18" charset="0"/>
                        <a:ea typeface="Cambria Math" panose="02040503050406030204" pitchFamily="18" charset="0"/>
                        <a:cs typeface="B Koodak" panose="00000700000000000000" pitchFamily="2" charset="-78"/>
                      </a:rPr>
                      <m:t>≤</m:t>
                    </m:r>
                    <m:r>
                      <m:rPr>
                        <m:nor/>
                      </m:rPr>
                      <a:rPr lang="en-US" sz="2400" b="0" i="0" smtClean="0">
                        <a:latin typeface="Cambria Math" panose="02040503050406030204" pitchFamily="18" charset="0"/>
                        <a:ea typeface="Cambria Math" panose="02040503050406030204" pitchFamily="18" charset="0"/>
                        <a:cs typeface="B Koodak" panose="00000700000000000000" pitchFamily="2" charset="-78"/>
                      </a:rPr>
                      <m:t>X</m:t>
                    </m:r>
                    <m:r>
                      <m:rPr>
                        <m:nor/>
                      </m:rPr>
                      <a:rPr lang="en-US" sz="2400" b="0" i="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ea typeface="Cambria Math" panose="02040503050406030204" pitchFamily="18" charset="0"/>
                        <a:cs typeface="B Koodak" panose="00000700000000000000" pitchFamily="2" charset="-78"/>
                      </a:rPr>
                      <m:t>5</m:t>
                    </m:r>
                    <m:r>
                      <a:rPr lang="en-US" sz="2400" b="0" i="1" smtClean="0">
                        <a:latin typeface="Cambria Math" panose="02040503050406030204" pitchFamily="18" charset="0"/>
                        <a:ea typeface="Cambria Math" panose="02040503050406030204" pitchFamily="18" charset="0"/>
                      </a:rPr>
                      <m:t>}</m:t>
                    </m:r>
                  </m:oMath>
                </a14:m>
                <a:r>
                  <a:rPr lang="fa-IR" sz="2400" dirty="0">
                    <a:cs typeface="B Koodak" panose="00000700000000000000" pitchFamily="2" charset="-78"/>
                  </a:rPr>
                  <a:t> ج)</a:t>
                </a:r>
              </a:p>
            </p:txBody>
          </p:sp>
        </mc:Choice>
        <mc:Fallback xmlns="">
          <p:sp>
            <p:nvSpPr>
              <p:cNvPr id="5" name="TextBox 4"/>
              <p:cNvSpPr txBox="1">
                <a:spLocks noRot="1" noChangeAspect="1" noMove="1" noResize="1" noEditPoints="1" noAdjustHandles="1" noChangeArrowheads="1" noChangeShapeType="1" noTextEdit="1"/>
              </p:cNvSpPr>
              <p:nvPr/>
            </p:nvSpPr>
            <p:spPr>
              <a:xfrm>
                <a:off x="6837782" y="1869807"/>
                <a:ext cx="4980709" cy="2677656"/>
              </a:xfrm>
              <a:prstGeom prst="rect">
                <a:avLst/>
              </a:prstGeom>
              <a:blipFill>
                <a:blip r:embed="rId2"/>
                <a:stretch>
                  <a:fillRect t="-1822" r="-1836" b="-5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1132" y="5951431"/>
                <a:ext cx="4226312" cy="668837"/>
              </a:xfrm>
              <a:prstGeom prst="rect">
                <a:avLst/>
              </a:prstGeom>
              <a:noFill/>
            </p:spPr>
            <p:txBody>
              <a:bodyPr wrap="square" rtlCol="1">
                <a:spAutoFit/>
              </a:bodyPr>
              <a:lstStyle/>
              <a:p>
                <a:pPr algn="ctr"/>
                <a:r>
                  <a:rPr lang="en-US" sz="2800" dirty="0">
                    <a:solidFill>
                      <a:srgbClr val="660066"/>
                    </a:solidFill>
                    <a:latin typeface="IRAban" panose="02000503000000020002" pitchFamily="2" charset="-78"/>
                    <a:cs typeface="IRAban" panose="02000503000000020002" pitchFamily="2" charset="-78"/>
                  </a:rPr>
                  <a:t>Q={</a:t>
                </a:r>
                <a14:m>
                  <m:oMath xmlns:m="http://schemas.openxmlformats.org/officeDocument/2006/math">
                    <m:f>
                      <m:fPr>
                        <m:ctrlPr>
                          <a:rPr lang="en-US" sz="2800" i="1" smtClean="0">
                            <a:solidFill>
                              <a:srgbClr val="660066"/>
                            </a:solidFill>
                            <a:latin typeface="Cambria Math" panose="02040503050406030204" pitchFamily="18" charset="0"/>
                          </a:rPr>
                        </m:ctrlPr>
                      </m:fPr>
                      <m:num>
                        <m:r>
                          <a:rPr lang="en-US" sz="2800" b="0" i="1" smtClean="0">
                            <a:solidFill>
                              <a:srgbClr val="660066"/>
                            </a:solidFill>
                            <a:latin typeface="Cambria Math" panose="02040503050406030204" pitchFamily="18" charset="0"/>
                          </a:rPr>
                          <m:t>𝑎</m:t>
                        </m:r>
                        <m:r>
                          <a:rPr lang="en-US" sz="2800" b="0" i="1" smtClean="0">
                            <a:solidFill>
                              <a:srgbClr val="660066"/>
                            </a:solidFill>
                            <a:latin typeface="Cambria Math" panose="02040503050406030204" pitchFamily="18" charset="0"/>
                          </a:rPr>
                          <m:t> </m:t>
                        </m:r>
                      </m:num>
                      <m:den>
                        <m:r>
                          <a:rPr lang="en-US" sz="2800" b="0" i="1" smtClean="0">
                            <a:solidFill>
                              <a:srgbClr val="660066"/>
                            </a:solidFill>
                            <a:latin typeface="Cambria Math" panose="02040503050406030204" pitchFamily="18" charset="0"/>
                          </a:rPr>
                          <m:t>𝑏</m:t>
                        </m:r>
                      </m:den>
                    </m:f>
                  </m:oMath>
                </a14:m>
                <a:r>
                  <a:rPr lang="fa-IR" sz="2800" dirty="0"/>
                  <a:t> </a:t>
                </a:r>
                <a14:m>
                  <m:oMath xmlns:m="http://schemas.openxmlformats.org/officeDocument/2006/math">
                    <m:r>
                      <a:rPr lang="fa-IR" sz="2800" dirty="0">
                        <a:latin typeface="Cambria Math" panose="02040503050406030204" pitchFamily="18" charset="0"/>
                      </a:rPr>
                      <m:t>|</m:t>
                    </m:r>
                    <m:r>
                      <a:rPr lang="fa-IR" sz="2800" i="1" dirty="0">
                        <a:latin typeface="Cambria Math" panose="02040503050406030204" pitchFamily="18" charset="0"/>
                      </a:rPr>
                      <m:t> </m:t>
                    </m:r>
                  </m:oMath>
                </a14:m>
                <a:r>
                  <a:rPr lang="en-US" sz="2800" dirty="0" err="1">
                    <a:solidFill>
                      <a:srgbClr val="660066"/>
                    </a:solidFill>
                    <a:latin typeface="IRAban" panose="02000503000000020002" pitchFamily="2" charset="-78"/>
                    <a:cs typeface="IRAban" panose="02000503000000020002" pitchFamily="2" charset="-78"/>
                  </a:rPr>
                  <a:t>a,b</a:t>
                </a:r>
                <a14:m>
                  <m:oMath xmlns:m="http://schemas.openxmlformats.org/officeDocument/2006/math">
                    <m:r>
                      <a:rPr lang="en-US" sz="2800" i="1" smtClean="0">
                        <a:solidFill>
                          <a:srgbClr val="660066"/>
                        </a:solidFill>
                        <a:latin typeface="Cambria Math" panose="02040503050406030204" pitchFamily="18" charset="0"/>
                        <a:ea typeface="Cambria Math" panose="02040503050406030204" pitchFamily="18" charset="0"/>
                      </a:rPr>
                      <m:t>∈</m:t>
                    </m:r>
                    <m:r>
                      <a:rPr lang="en-US" sz="2800" b="0" i="1" smtClean="0">
                        <a:solidFill>
                          <a:srgbClr val="660066"/>
                        </a:solidFill>
                        <a:latin typeface="Cambria Math" panose="02040503050406030204" pitchFamily="18" charset="0"/>
                        <a:ea typeface="Cambria Math" panose="02040503050406030204" pitchFamily="18" charset="0"/>
                      </a:rPr>
                      <m:t>𝑍</m:t>
                    </m:r>
                    <m:r>
                      <a:rPr lang="en-US" sz="2800" b="0" i="1" smtClean="0">
                        <a:solidFill>
                          <a:srgbClr val="660066"/>
                        </a:solidFill>
                        <a:latin typeface="Cambria Math" panose="02040503050406030204" pitchFamily="18" charset="0"/>
                        <a:ea typeface="Cambria Math" panose="02040503050406030204" pitchFamily="18" charset="0"/>
                      </a:rPr>
                      <m:t>,</m:t>
                    </m:r>
                    <m:r>
                      <a:rPr lang="en-US" sz="2800" b="0" i="1" smtClean="0">
                        <a:solidFill>
                          <a:srgbClr val="660066"/>
                        </a:solidFill>
                        <a:latin typeface="Cambria Math" panose="02040503050406030204" pitchFamily="18" charset="0"/>
                        <a:ea typeface="Cambria Math" panose="02040503050406030204" pitchFamily="18" charset="0"/>
                      </a:rPr>
                      <m:t>𝑏</m:t>
                    </m:r>
                    <m:r>
                      <a:rPr lang="en-US" sz="2800" b="0" i="1" smtClean="0">
                        <a:solidFill>
                          <a:srgbClr val="660066"/>
                        </a:solidFill>
                        <a:latin typeface="Cambria Math" panose="02040503050406030204" pitchFamily="18" charset="0"/>
                        <a:ea typeface="Cambria Math" panose="02040503050406030204" pitchFamily="18" charset="0"/>
                      </a:rPr>
                      <m:t>≠</m:t>
                    </m:r>
                    <m:r>
                      <a:rPr lang="en-US" sz="2800" b="0" i="1" smtClean="0">
                        <a:solidFill>
                          <a:srgbClr val="660066"/>
                        </a:solidFill>
                        <a:latin typeface="Cambria Math" panose="02040503050406030204" pitchFamily="18" charset="0"/>
                        <a:ea typeface="Cambria Math" panose="02040503050406030204" pitchFamily="18" charset="0"/>
                      </a:rPr>
                      <m:t>0</m:t>
                    </m:r>
                    <m:r>
                      <a:rPr lang="en-US" sz="2800" b="0" i="1" smtClean="0">
                        <a:solidFill>
                          <a:srgbClr val="660066"/>
                        </a:solidFill>
                        <a:latin typeface="Cambria Math" panose="02040503050406030204" pitchFamily="18" charset="0"/>
                        <a:ea typeface="Cambria Math" panose="02040503050406030204" pitchFamily="18" charset="0"/>
                      </a:rPr>
                      <m:t>}</m:t>
                    </m:r>
                  </m:oMath>
                </a14:m>
                <a:endParaRPr lang="fa-IR" sz="2800" dirty="0">
                  <a:solidFill>
                    <a:srgbClr val="660066"/>
                  </a:solidFill>
                  <a:latin typeface="IRAban" panose="02000503000000020002" pitchFamily="2" charset="-78"/>
                  <a:cs typeface="IRAban" panose="02000503000000020002"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1132" y="5951431"/>
                <a:ext cx="4226312" cy="668837"/>
              </a:xfrm>
              <a:prstGeom prst="rect">
                <a:avLst/>
              </a:prstGeom>
              <a:blipFill>
                <a:blip r:embed="rId3"/>
                <a:stretch>
                  <a:fillRect t="-2727" b="-19091"/>
                </a:stretch>
              </a:blipFill>
            </p:spPr>
            <p:txBody>
              <a:bodyPr/>
              <a:lstStyle/>
              <a:p>
                <a:r>
                  <a:rPr lang="en-US">
                    <a:noFill/>
                  </a:rPr>
                  <a:t> </a:t>
                </a:r>
              </a:p>
            </p:txBody>
          </p:sp>
        </mc:Fallback>
      </mc:AlternateContent>
      <p:sp>
        <p:nvSpPr>
          <p:cNvPr id="8" name="TextBox 7"/>
          <p:cNvSpPr txBox="1"/>
          <p:nvPr/>
        </p:nvSpPr>
        <p:spPr>
          <a:xfrm>
            <a:off x="4338394" y="5340958"/>
            <a:ext cx="7584688" cy="461665"/>
          </a:xfrm>
          <a:prstGeom prst="rect">
            <a:avLst/>
          </a:prstGeom>
          <a:noFill/>
        </p:spPr>
        <p:txBody>
          <a:bodyPr wrap="square" rtlCol="1">
            <a:spAutoFit/>
          </a:bodyPr>
          <a:lstStyle/>
          <a:p>
            <a:pPr algn="r" rtl="1"/>
            <a:r>
              <a:rPr lang="fa-IR" sz="2400" dirty="0">
                <a:cs typeface="B Koodak" panose="00000700000000000000" pitchFamily="2" charset="-78"/>
              </a:rPr>
              <a:t>توجه کنید که هرعدد صحیح عددی گویا است. </a:t>
            </a:r>
          </a:p>
        </p:txBody>
      </p:sp>
      <mc:AlternateContent xmlns:mc="http://schemas.openxmlformats.org/markup-compatibility/2006" xmlns:a14="http://schemas.microsoft.com/office/drawing/2010/main">
        <mc:Choice Requires="a14">
          <p:sp>
            <p:nvSpPr>
              <p:cNvPr id="9" name="TextBox 8"/>
              <p:cNvSpPr txBox="1"/>
              <p:nvPr/>
            </p:nvSpPr>
            <p:spPr>
              <a:xfrm>
                <a:off x="5732387" y="5899518"/>
                <a:ext cx="1962614" cy="461665"/>
              </a:xfrm>
              <a:prstGeom prst="rect">
                <a:avLst/>
              </a:prstGeom>
              <a:noFill/>
            </p:spPr>
            <p:txBody>
              <a:bodyPr wrap="square" rtlCol="1">
                <a:spAutoFit/>
              </a:bodyPr>
              <a:lstStyle/>
              <a:p>
                <a:pPr algn="r" rtl="1"/>
                <a:r>
                  <a:rPr lang="fa-IR" sz="2400" dirty="0">
                    <a:solidFill>
                      <a:schemeClr val="tx1"/>
                    </a:solidFill>
                    <a:cs typeface="B Koodak" panose="00000700000000000000" pitchFamily="2" charset="-78"/>
                  </a:rPr>
                  <a:t>در نتیجه</a:t>
                </a:r>
                <a:r>
                  <a:rPr lang="en-US" sz="2400" dirty="0">
                    <a:solidFill>
                      <a:schemeClr val="tx1"/>
                    </a:solidFill>
                    <a:cs typeface="B Koodak" panose="00000700000000000000" pitchFamily="2" charset="-78"/>
                  </a:rPr>
                  <a:t>Z</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𝑄</m:t>
                    </m:r>
                  </m:oMath>
                </a14:m>
                <a:endParaRPr lang="fa-IR" sz="2400" dirty="0">
                  <a:solidFill>
                    <a:schemeClr val="tx1"/>
                  </a:solidFill>
                  <a:cs typeface="B Koodak" panose="000007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32387" y="5899518"/>
                <a:ext cx="1962614" cy="461665"/>
              </a:xfrm>
              <a:prstGeom prst="rect">
                <a:avLst/>
              </a:prstGeom>
              <a:blipFill>
                <a:blip r:embed="rId4"/>
                <a:stretch>
                  <a:fillRect t="-19737" r="-4969" b="-32895"/>
                </a:stretch>
              </a:blipFill>
            </p:spPr>
            <p:txBody>
              <a:bodyPr/>
              <a:lstStyle/>
              <a:p>
                <a:r>
                  <a:rPr lang="en-US">
                    <a:noFill/>
                  </a:rPr>
                  <a:t> </a:t>
                </a:r>
              </a:p>
            </p:txBody>
          </p:sp>
        </mc:Fallback>
      </mc:AlternateContent>
      <p:sp>
        <p:nvSpPr>
          <p:cNvPr id="10" name="TextBox 9"/>
          <p:cNvSpPr txBox="1"/>
          <p:nvPr/>
        </p:nvSpPr>
        <p:spPr>
          <a:xfrm>
            <a:off x="4942267" y="1804914"/>
            <a:ext cx="2708910"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{...،1،3، 3-،1-،...}</a:t>
            </a:r>
          </a:p>
        </p:txBody>
      </p:sp>
      <p:sp>
        <p:nvSpPr>
          <p:cNvPr id="12" name="TextBox 11"/>
          <p:cNvSpPr txBox="1"/>
          <p:nvPr/>
        </p:nvSpPr>
        <p:spPr>
          <a:xfrm>
            <a:off x="4121026" y="4085798"/>
            <a:ext cx="3440430"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{4،3،...،4-،5-}</a:t>
            </a:r>
          </a:p>
        </p:txBody>
      </p:sp>
      <p:sp>
        <p:nvSpPr>
          <p:cNvPr id="13" name="TextBox 12"/>
          <p:cNvSpPr txBox="1"/>
          <p:nvPr/>
        </p:nvSpPr>
        <p:spPr>
          <a:xfrm>
            <a:off x="4408519" y="2885428"/>
            <a:ext cx="3291840" cy="461665"/>
          </a:xfrm>
          <a:prstGeom prst="rect">
            <a:avLst/>
          </a:prstGeom>
          <a:noFill/>
        </p:spPr>
        <p:txBody>
          <a:bodyPr wrap="square" rtlCol="1">
            <a:spAutoFit/>
          </a:bodyPr>
          <a:lstStyle/>
          <a:p>
            <a:pPr algn="r" rtl="1"/>
            <a:r>
              <a:rPr lang="fa-IR" sz="2400" dirty="0">
                <a:solidFill>
                  <a:srgbClr val="C00000"/>
                </a:solidFill>
                <a:cs typeface="B Koodak" panose="00000700000000000000" pitchFamily="2" charset="-78"/>
              </a:rPr>
              <a:t>{...،1،2-،4-،7-،...}</a:t>
            </a:r>
          </a:p>
        </p:txBody>
      </p:sp>
      <p:grpSp>
        <p:nvGrpSpPr>
          <p:cNvPr id="16" name="Group 15"/>
          <p:cNvGrpSpPr/>
          <p:nvPr/>
        </p:nvGrpSpPr>
        <p:grpSpPr>
          <a:xfrm>
            <a:off x="3769112" y="171653"/>
            <a:ext cx="8192497" cy="1006964"/>
            <a:chOff x="3999503" y="2473914"/>
            <a:chExt cx="8192497" cy="1006964"/>
          </a:xfrm>
        </p:grpSpPr>
        <p:sp>
          <p:nvSpPr>
            <p:cNvPr id="17" name="TextBox 16"/>
            <p:cNvSpPr txBox="1"/>
            <p:nvPr/>
          </p:nvSpPr>
          <p:spPr>
            <a:xfrm>
              <a:off x="9558528" y="2888163"/>
              <a:ext cx="2633472" cy="400110"/>
            </a:xfrm>
            <a:prstGeom prst="rect">
              <a:avLst/>
            </a:prstGeom>
            <a:noFill/>
          </p:spPr>
          <p:txBody>
            <a:bodyPr wrap="square" rtlCol="1">
              <a:spAutoFit/>
            </a:bodyPr>
            <a:lstStyle/>
            <a:p>
              <a:r>
                <a:rPr lang="fa-IR" sz="2000" dirty="0">
                  <a:solidFill>
                    <a:srgbClr val="00B050"/>
                  </a:solidFill>
                  <a:latin typeface="IRAban" panose="02000503000000020002" pitchFamily="2" charset="-78"/>
                  <a:cs typeface="IRAban" panose="02000503000000020002" pitchFamily="2" charset="-78"/>
                </a:rPr>
                <a:t>کار در کلاس:</a:t>
              </a:r>
            </a:p>
          </p:txBody>
        </p:sp>
        <p:cxnSp>
          <p:nvCxnSpPr>
            <p:cNvPr id="18" name="Straight Connector 17"/>
            <p:cNvCxnSpPr/>
            <p:nvPr/>
          </p:nvCxnSpPr>
          <p:spPr>
            <a:xfrm flipV="1">
              <a:off x="3999503" y="3088218"/>
              <a:ext cx="56327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1255" y="2473914"/>
              <a:ext cx="982218" cy="1006964"/>
            </a:xfrm>
            <a:prstGeom prst="rect">
              <a:avLst/>
            </a:prstGeom>
          </p:spPr>
        </p:pic>
      </p:grpSp>
      <p:sp>
        <p:nvSpPr>
          <p:cNvPr id="20" name="Down Arrow Callout 19"/>
          <p:cNvSpPr/>
          <p:nvPr/>
        </p:nvSpPr>
        <p:spPr>
          <a:xfrm>
            <a:off x="591132" y="1534262"/>
            <a:ext cx="4257035" cy="4382235"/>
          </a:xfrm>
          <a:prstGeom prst="downArrowCallout">
            <a:avLst>
              <a:gd name="adj1" fmla="val 36432"/>
              <a:gd name="adj2" fmla="val 21891"/>
              <a:gd name="adj3" fmla="val 16992"/>
              <a:gd name="adj4" fmla="val 78599"/>
            </a:avLst>
          </a:prstGeom>
          <a:solidFill>
            <a:srgbClr val="E2B3EB">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000" dirty="0">
                <a:solidFill>
                  <a:schemeClr val="tx2">
                    <a:lumMod val="50000"/>
                  </a:schemeClr>
                </a:solidFill>
                <a:latin typeface="IRAban" panose="02000503000000020002" pitchFamily="2" charset="-78"/>
                <a:cs typeface="IRAban" panose="02000503000000020002" pitchFamily="2" charset="-78"/>
              </a:rPr>
              <a:t>مجموعه عددهای گویا را با</a:t>
            </a:r>
            <a:r>
              <a:rPr lang="en-US" sz="2000" u="sng" dirty="0">
                <a:solidFill>
                  <a:schemeClr val="tx2">
                    <a:lumMod val="50000"/>
                  </a:schemeClr>
                </a:solidFill>
                <a:latin typeface="IRAban" panose="02000503000000020002" pitchFamily="2" charset="-78"/>
                <a:cs typeface="IRAban" panose="02000503000000020002" pitchFamily="2" charset="-78"/>
              </a:rPr>
              <a:t>Q</a:t>
            </a:r>
            <a:r>
              <a:rPr lang="fa-IR" sz="2000" dirty="0">
                <a:solidFill>
                  <a:schemeClr val="tx2">
                    <a:lumMod val="50000"/>
                  </a:schemeClr>
                </a:solidFill>
                <a:latin typeface="IRAban" panose="02000503000000020002" pitchFamily="2" charset="-78"/>
                <a:cs typeface="IRAban" panose="02000503000000020002" pitchFamily="2" charset="-78"/>
              </a:rPr>
              <a:t>نمایش می دهیم.چون اولین عدد گویای بزرگ تر از هرعدد گویا مشخص نیست،نمی توان این مجموعه را با عضو ها مشخص کرد.به همین دلیل مجموعه عددهای گویارا با نمادهای ریاضی تعریف میکنیم:</a:t>
            </a:r>
          </a:p>
        </p:txBody>
      </p:sp>
      <mc:AlternateContent xmlns:mc="http://schemas.openxmlformats.org/markup-compatibility/2006" xmlns:a14="http://schemas.microsoft.com/office/drawing/2010/main">
        <mc:Choice Requires="a14">
          <p:sp>
            <p:nvSpPr>
              <p:cNvPr id="21" name="Rectangle 20"/>
              <p:cNvSpPr/>
              <p:nvPr/>
            </p:nvSpPr>
            <p:spPr>
              <a:xfrm>
                <a:off x="7671598" y="5807281"/>
                <a:ext cx="4251484" cy="618759"/>
              </a:xfrm>
              <a:prstGeom prst="rect">
                <a:avLst/>
              </a:prstGeom>
            </p:spPr>
            <p:txBody>
              <a:bodyPr wrap="none">
                <a:spAutoFit/>
              </a:bodyPr>
              <a:lstStyle/>
              <a:p>
                <a:pPr algn="r" rtl="1"/>
                <a:r>
                  <a:rPr lang="fa-IR" sz="2400" dirty="0">
                    <a:solidFill>
                      <a:schemeClr val="tx1"/>
                    </a:solidFill>
                    <a:cs typeface="B Koodak" panose="00000700000000000000" pitchFamily="2" charset="-78"/>
                  </a:rPr>
                  <a:t>یعنی برای هر عدد صحیح</a:t>
                </a:r>
                <a:r>
                  <a:rPr lang="en-US" sz="2400" dirty="0">
                    <a:solidFill>
                      <a:schemeClr val="tx1"/>
                    </a:solidFill>
                    <a:cs typeface="B Koodak" panose="00000700000000000000" pitchFamily="2" charset="-78"/>
                  </a:rPr>
                  <a:t>a</a:t>
                </a:r>
                <a:r>
                  <a:rPr lang="fa-IR" sz="2400" dirty="0">
                    <a:solidFill>
                      <a:schemeClr val="tx1"/>
                    </a:solidFill>
                    <a:cs typeface="B Koodak" panose="00000700000000000000" pitchFamily="2" charset="-78"/>
                  </a:rPr>
                  <a:t>داریم: </a:t>
                </a:r>
                <a:r>
                  <a:rPr lang="en-US" sz="2400" dirty="0">
                    <a:solidFill>
                      <a:schemeClr val="tx1"/>
                    </a:solidFill>
                    <a:cs typeface="B Koodak" panose="00000700000000000000" pitchFamily="2" charset="-78"/>
                  </a:rPr>
                  <a:t>. a=</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en-US" sz="2400" i="0">
                            <a:solidFill>
                              <a:schemeClr val="tx1"/>
                            </a:solidFill>
                            <a:latin typeface="+mj-lt"/>
                            <a:cs typeface="B Koodak" panose="00000700000000000000" pitchFamily="2" charset="-78"/>
                          </a:rPr>
                          <m:t>a</m:t>
                        </m:r>
                      </m:num>
                      <m:den>
                        <m:r>
                          <m:rPr>
                            <m:nor/>
                          </m:rPr>
                          <a:rPr lang="en-US" sz="2400" i="0">
                            <a:solidFill>
                              <a:schemeClr val="tx1"/>
                            </a:solidFill>
                            <a:latin typeface="+mj-lt"/>
                            <a:cs typeface="B Koodak" panose="00000700000000000000" pitchFamily="2" charset="-78"/>
                          </a:rPr>
                          <m:t>1</m:t>
                        </m:r>
                      </m:den>
                    </m:f>
                  </m:oMath>
                </a14:m>
                <a:endParaRPr lang="fa-IR" sz="2400" dirty="0">
                  <a:solidFill>
                    <a:schemeClr val="tx1"/>
                  </a:solidFill>
                  <a:latin typeface="+mj-lt"/>
                  <a:cs typeface="B Koodak" panose="000007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7671598" y="5807281"/>
                <a:ext cx="4251484" cy="618759"/>
              </a:xfrm>
              <a:prstGeom prst="rect">
                <a:avLst/>
              </a:prstGeom>
              <a:blipFill>
                <a:blip r:embed="rId6"/>
                <a:stretch>
                  <a:fillRect l="-716" r="-2149" b="-19802"/>
                </a:stretch>
              </a:blipFill>
            </p:spPr>
            <p:txBody>
              <a:bodyPr/>
              <a:lstStyle/>
              <a:p>
                <a:r>
                  <a:rPr lang="en-US">
                    <a:noFill/>
                  </a:rPr>
                  <a:t> </a:t>
                </a:r>
              </a:p>
            </p:txBody>
          </p:sp>
        </mc:Fallback>
      </mc:AlternateContent>
    </p:spTree>
    <p:extLst>
      <p:ext uri="{BB962C8B-B14F-4D97-AF65-F5344CB8AC3E}">
        <p14:creationId xmlns:p14="http://schemas.microsoft.com/office/powerpoint/2010/main" val="191861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dissolv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20" grpId="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9550" y="1518433"/>
            <a:ext cx="8844776" cy="400110"/>
          </a:xfrm>
          <a:prstGeom prst="rect">
            <a:avLst/>
          </a:prstGeom>
          <a:noFill/>
        </p:spPr>
        <p:txBody>
          <a:bodyPr wrap="square" rtlCol="1">
            <a:spAutoFit/>
          </a:bodyPr>
          <a:lstStyle/>
          <a:p>
            <a:pPr algn="r" rtl="1"/>
            <a:r>
              <a:rPr lang="fa-IR" sz="2000" dirty="0">
                <a:cs typeface="B Koodak" panose="00000700000000000000" pitchFamily="2" charset="-78"/>
              </a:rPr>
              <a:t>1-مجموعه {1،0،1،2-،2-}=</a:t>
            </a:r>
            <a:r>
              <a:rPr lang="en-US" sz="2000" dirty="0">
                <a:cs typeface="B Koodak" panose="00000700000000000000" pitchFamily="2" charset="-78"/>
              </a:rPr>
              <a:t>A</a:t>
            </a:r>
            <a:r>
              <a:rPr lang="fa-IR" sz="2000" dirty="0">
                <a:cs typeface="B Koodak" panose="00000700000000000000" pitchFamily="2" charset="-78"/>
              </a:rPr>
              <a:t>را در نظر بگیرید.کدام یک از مجموعه های زیر باهم برابر است؟</a:t>
            </a:r>
          </a:p>
        </p:txBody>
      </p:sp>
      <mc:AlternateContent xmlns:mc="http://schemas.openxmlformats.org/markup-compatibility/2006" xmlns:a14="http://schemas.microsoft.com/office/drawing/2010/main">
        <mc:Choice Requires="a14">
          <p:sp>
            <p:nvSpPr>
              <p:cNvPr id="5" name="TextBox 4"/>
              <p:cNvSpPr txBox="1"/>
              <p:nvPr/>
            </p:nvSpPr>
            <p:spPr>
              <a:xfrm>
                <a:off x="8903885" y="1996765"/>
                <a:ext cx="2430966" cy="495970"/>
              </a:xfrm>
              <a:prstGeom prst="rect">
                <a:avLst/>
              </a:prstGeom>
              <a:noFill/>
            </p:spPr>
            <p:txBody>
              <a:bodyPr wrap="square" rtlCol="1">
                <a:spAutoFit/>
              </a:bodyPr>
              <a:lstStyle/>
              <a:p>
                <a:pPr algn="r" rtl="1"/>
                <a:r>
                  <a:rPr lang="fa-IR" sz="2000" dirty="0">
                    <a:cs typeface="B Koodak" panose="00000700000000000000" pitchFamily="2" charset="-78"/>
                  </a:rPr>
                  <a:t>{</a:t>
                </a:r>
                <a14:m>
                  <m:oMath xmlns:m="http://schemas.openxmlformats.org/officeDocument/2006/math">
                    <m:sSup>
                      <m:sSupPr>
                        <m:ctrlPr>
                          <a:rPr lang="fa-IR" sz="2000" i="1" smtClean="0">
                            <a:latin typeface="Cambria Math" panose="02040503050406030204" pitchFamily="18" charset="0"/>
                          </a:rPr>
                        </m:ctrlPr>
                      </m:sSupPr>
                      <m:e>
                        <m:r>
                          <m:rPr>
                            <m:nor/>
                          </m:rPr>
                          <a:rPr lang="en-US" sz="2000" b="0" i="0" smtClean="0">
                            <a:latin typeface="Cambria Math" panose="02040503050406030204" pitchFamily="18" charset="0"/>
                            <a:cs typeface="B Koodak" panose="00000700000000000000" pitchFamily="2" charset="-78"/>
                          </a:rPr>
                          <m:t>B</m:t>
                        </m:r>
                        <m:r>
                          <m:rPr>
                            <m:nor/>
                          </m:rPr>
                          <a:rPr lang="en-US" sz="2000" b="0" i="0" smtClean="0">
                            <a:latin typeface="Cambria Math" panose="02040503050406030204" pitchFamily="18" charset="0"/>
                            <a:cs typeface="B Koodak" panose="00000700000000000000" pitchFamily="2" charset="-78"/>
                          </a:rPr>
                          <m:t>={</m:t>
                        </m:r>
                        <m:r>
                          <m:rPr>
                            <m:nor/>
                          </m:rPr>
                          <a:rPr lang="en-US" sz="2000">
                            <a:latin typeface="Cambria Math" panose="02040503050406030204" pitchFamily="18" charset="0"/>
                            <a:cs typeface="B Koodak" panose="00000700000000000000" pitchFamily="2" charset="-78"/>
                          </a:rPr>
                          <m:t>X</m:t>
                        </m:r>
                        <m:r>
                          <a:rPr lang="fa-IR" sz="2000" dirty="0">
                            <a:latin typeface="Cambria Math" panose="02040503050406030204" pitchFamily="18" charset="0"/>
                          </a:rPr>
                          <m:t>|</m:t>
                        </m:r>
                        <m:r>
                          <m:rPr>
                            <m:nor/>
                          </m:rPr>
                          <a:rPr lang="en-US" sz="2000" dirty="0">
                            <a:cs typeface="B Koodak" panose="00000700000000000000" pitchFamily="2" charset="-78"/>
                          </a:rPr>
                          <m:t>X</m:t>
                        </m:r>
                        <m:r>
                          <m:rPr>
                            <m:nor/>
                          </m:rPr>
                          <a:rPr lang="en-US" sz="2000" i="0">
                            <a:latin typeface="Cambria Math" panose="02040503050406030204" pitchFamily="18" charset="0"/>
                            <a:ea typeface="Cambria Math" panose="02040503050406030204" pitchFamily="18" charset="0"/>
                            <a:cs typeface="B Koodak" panose="00000700000000000000" pitchFamily="2" charset="-78"/>
                          </a:rPr>
                          <m:t>∈</m:t>
                        </m:r>
                        <m:r>
                          <m:rPr>
                            <m:nor/>
                          </m:rPr>
                          <a:rPr lang="en-US" sz="2000" i="0">
                            <a:latin typeface="Cambria Math" panose="02040503050406030204" pitchFamily="18" charset="0"/>
                            <a:ea typeface="Cambria Math" panose="02040503050406030204" pitchFamily="18" charset="0"/>
                            <a:cs typeface="B Koodak" panose="00000700000000000000" pitchFamily="2" charset="-78"/>
                          </a:rPr>
                          <m:t>A</m:t>
                        </m:r>
                        <m:r>
                          <m:rPr>
                            <m:nor/>
                          </m:rPr>
                          <a:rPr lang="fa-IR" sz="2000" dirty="0">
                            <a:cs typeface="B Koodak" panose="00000700000000000000" pitchFamily="2" charset="-78"/>
                          </a:rPr>
                          <m:t> </m:t>
                        </m:r>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x</m:t>
                        </m:r>
                      </m:e>
                      <m:sup>
                        <m:r>
                          <m:rPr>
                            <m:nor/>
                          </m:rPr>
                          <a:rPr lang="fa-IR" sz="2000" i="0">
                            <a:latin typeface="Cambria Math" panose="02040503050406030204" pitchFamily="18" charset="0"/>
                            <a:cs typeface="B Koodak" panose="00000700000000000000" pitchFamily="2" charset="-78"/>
                          </a:rPr>
                          <m:t>2</m:t>
                        </m:r>
                      </m:sup>
                    </m:sSup>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2</m:t>
                    </m:r>
                  </m:oMath>
                </a14:m>
                <a:endParaRPr lang="fa-IR" sz="2000" dirty="0">
                  <a:cs typeface="B Koodak" panose="00000700000000000000" pitchFamily="2" charset="-7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903885" y="1996765"/>
                <a:ext cx="2430966" cy="495970"/>
              </a:xfrm>
              <a:prstGeom prst="rect">
                <a:avLst/>
              </a:prstGeom>
              <a:blipFill>
                <a:blip r:embed="rId2"/>
                <a:stretch>
                  <a:fillRect r="-2764"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016320" y="2672213"/>
                <a:ext cx="2932770" cy="714683"/>
              </a:xfrm>
              <a:prstGeom prst="rect">
                <a:avLst/>
              </a:prstGeom>
              <a:noFill/>
            </p:spPr>
            <p:txBody>
              <a:bodyPr wrap="square" rtlCol="1">
                <a:spAutoFit/>
              </a:bodyPr>
              <a:lstStyle/>
              <a:p>
                <a:r>
                  <a:rPr lang="en-US" sz="2000" dirty="0">
                    <a:cs typeface="B Koodak" panose="00000700000000000000" pitchFamily="2" charset="-78"/>
                  </a:rPr>
                  <a:t>C={X</a:t>
                </a:r>
                <a:r>
                  <a:rPr lang="fa-IR" sz="2000" dirty="0"/>
                  <a:t> </a:t>
                </a:r>
                <a14:m>
                  <m:oMath xmlns:m="http://schemas.openxmlformats.org/officeDocument/2006/math">
                    <m:r>
                      <a:rPr lang="fa-IR" sz="2000" dirty="0">
                        <a:latin typeface="Cambria Math" panose="02040503050406030204" pitchFamily="18" charset="0"/>
                      </a:rPr>
                      <m:t>|</m:t>
                    </m:r>
                    <m:r>
                      <a:rPr lang="fa-IR" sz="2000" i="1" dirty="0">
                        <a:latin typeface="Cambria Math" panose="02040503050406030204" pitchFamily="18" charset="0"/>
                      </a:rPr>
                      <m:t> </m:t>
                    </m:r>
                  </m:oMath>
                </a14:m>
                <a:r>
                  <a:rPr lang="en-US" sz="2000" dirty="0">
                    <a:cs typeface="B Koodak" panose="00000700000000000000" pitchFamily="2" charset="-78"/>
                  </a:rPr>
                  <a:t>X</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oMath>
                </a14:m>
                <a:r>
                  <a:rPr lang="fa-IR" sz="2000" dirty="0">
                    <a:cs typeface="B Koodak" panose="00000700000000000000" pitchFamily="2" charset="-78"/>
                  </a:rPr>
                  <a:t> </a:t>
                </a:r>
                <a14:m>
                  <m:oMath xmlns:m="http://schemas.openxmlformats.org/officeDocument/2006/math">
                    <m:r>
                      <m:rPr>
                        <m:nor/>
                      </m:rPr>
                      <a:rPr lang="fa-IR" sz="2000">
                        <a:latin typeface="Cambria Math" panose="02040503050406030204" pitchFamily="18" charset="0"/>
                        <a:cs typeface="B Koodak" panose="00000700000000000000" pitchFamily="2" charset="-78"/>
                      </a:rPr>
                      <m:t>−</m:t>
                    </m:r>
                    <m:r>
                      <m:rPr>
                        <m:nor/>
                      </m:rPr>
                      <a:rPr lang="fa-IR" sz="2000">
                        <a:latin typeface="Cambria Math" panose="02040503050406030204" pitchFamily="18" charset="0"/>
                        <a:cs typeface="B Koodak" panose="00000700000000000000" pitchFamily="2" charset="-78"/>
                      </a:rPr>
                      <m:t>1</m:t>
                    </m:r>
                    <m:r>
                      <m:rPr>
                        <m:nor/>
                      </m:rPr>
                      <a:rPr lang="fa-IR" sz="2000">
                        <a:latin typeface="Cambria Math" panose="02040503050406030204" pitchFamily="18" charset="0"/>
                        <a:cs typeface="B Koodak" panose="00000700000000000000" pitchFamily="2" charset="-78"/>
                      </a:rPr>
                      <m:t>≤</m:t>
                    </m:r>
                    <m:r>
                      <m:rPr>
                        <m:nor/>
                      </m:rPr>
                      <a:rPr lang="fa-IR" sz="2000">
                        <a:latin typeface="Cambria Math" panose="02040503050406030204" pitchFamily="18" charset="0"/>
                        <a:cs typeface="B Koodak" panose="00000700000000000000" pitchFamily="2" charset="-78"/>
                      </a:rPr>
                      <m:t>x</m:t>
                    </m:r>
                    <m:r>
                      <m:rPr>
                        <m:nor/>
                      </m:rPr>
                      <a:rPr lang="fa-IR" sz="2000">
                        <a:latin typeface="Cambria Math" panose="02040503050406030204" pitchFamily="18" charset="0"/>
                        <a:cs typeface="B Koodak" panose="00000700000000000000" pitchFamily="2" charset="-78"/>
                      </a:rPr>
                      <m:t>≤</m:t>
                    </m:r>
                    <m:r>
                      <m:rPr>
                        <m:nor/>
                      </m:rPr>
                      <a:rPr lang="fa-IR" sz="2000">
                        <a:latin typeface="Cambria Math" panose="02040503050406030204" pitchFamily="18" charset="0"/>
                        <a:cs typeface="B Koodak" panose="00000700000000000000" pitchFamily="2" charset="-78"/>
                      </a:rPr>
                      <m:t>1</m:t>
                    </m:r>
                    <m:r>
                      <m:rPr>
                        <m:nor/>
                      </m:rPr>
                      <a:rPr lang="fa-IR" sz="2000" b="0" i="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a:p>
                <a:endParaRPr lang="fa-IR" dirty="0"/>
              </a:p>
            </p:txBody>
          </p:sp>
        </mc:Choice>
        <mc:Fallback xmlns="">
          <p:sp>
            <p:nvSpPr>
              <p:cNvPr id="11" name="TextBox 10"/>
              <p:cNvSpPr txBox="1">
                <a:spLocks noRot="1" noChangeAspect="1" noMove="1" noResize="1" noEditPoints="1" noAdjustHandles="1" noChangeArrowheads="1" noChangeShapeType="1" noTextEdit="1"/>
              </p:cNvSpPr>
              <p:nvPr/>
            </p:nvSpPr>
            <p:spPr>
              <a:xfrm>
                <a:off x="9016320" y="2672213"/>
                <a:ext cx="2932770" cy="714683"/>
              </a:xfrm>
              <a:prstGeom prst="rect">
                <a:avLst/>
              </a:prstGeom>
              <a:blipFill>
                <a:blip r:embed="rId3"/>
                <a:stretch>
                  <a:fillRect l="-2079" t="-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232958" y="3292594"/>
                <a:ext cx="2882590" cy="436017"/>
              </a:xfrm>
              <a:prstGeom prst="rect">
                <a:avLst/>
              </a:prstGeom>
              <a:noFill/>
            </p:spPr>
            <p:txBody>
              <a:bodyPr wrap="square" rtlCol="1">
                <a:spAutoFit/>
              </a:bodyPr>
              <a:lstStyle/>
              <a:p>
                <a:r>
                  <a:rPr lang="en-US" sz="2000" dirty="0">
                    <a:cs typeface="B Koodak" panose="00000700000000000000" pitchFamily="2" charset="-78"/>
                  </a:rPr>
                  <a:t>D={X</a:t>
                </a:r>
                <a:r>
                  <a:rPr lang="fa-IR" sz="2000" dirty="0"/>
                  <a:t> </a:t>
                </a:r>
                <a14:m>
                  <m:oMath xmlns:m="http://schemas.openxmlformats.org/officeDocument/2006/math">
                    <m:r>
                      <a:rPr lang="fa-IR" sz="2000" dirty="0">
                        <a:latin typeface="Cambria Math" panose="02040503050406030204" pitchFamily="18" charset="0"/>
                      </a:rPr>
                      <m:t>|</m:t>
                    </m:r>
                    <m:r>
                      <a:rPr lang="fa-IR" sz="2000" i="1" dirty="0">
                        <a:latin typeface="Cambria Math" panose="02040503050406030204" pitchFamily="18" charset="0"/>
                      </a:rPr>
                      <m:t> </m:t>
                    </m:r>
                  </m:oMath>
                </a14:m>
                <a:r>
                  <a:rPr lang="en-US" sz="2000" dirty="0">
                    <a:cs typeface="B Koodak" panose="00000700000000000000" pitchFamily="2" charset="-78"/>
                  </a:rPr>
                  <a:t>X</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oMath>
                </a14:m>
                <a:r>
                  <a:rPr lang="fa-IR" sz="2000" dirty="0">
                    <a:cs typeface="B Koodak" panose="00000700000000000000" pitchFamily="2" charset="-78"/>
                  </a:rPr>
                  <a:t> </a:t>
                </a:r>
                <a14:m>
                  <m:oMath xmlns:m="http://schemas.openxmlformats.org/officeDocument/2006/math">
                    <m:sSup>
                      <m:sSupPr>
                        <m:ctrlPr>
                          <a:rPr lang="fa-IR" sz="2000" i="1" dirty="0" smtClean="0">
                            <a:latin typeface="Cambria Math" panose="02040503050406030204" pitchFamily="18" charset="0"/>
                          </a:rPr>
                        </m:ctrlPr>
                      </m:sSupPr>
                      <m:e>
                        <m:r>
                          <m:rPr>
                            <m:nor/>
                          </m:rPr>
                          <a:rPr lang="fa-IR" sz="2000" i="0" dirty="0">
                            <a:latin typeface="Cambria Math" panose="02040503050406030204" pitchFamily="18" charset="0"/>
                            <a:cs typeface="B Koodak" panose="00000700000000000000" pitchFamily="2" charset="-78"/>
                          </a:rPr>
                          <m:t>x</m:t>
                        </m:r>
                      </m:e>
                      <m:sup>
                        <m:r>
                          <m:rPr>
                            <m:nor/>
                          </m:rPr>
                          <a:rPr lang="fa-IR" sz="2000" i="0" dirty="0">
                            <a:latin typeface="Cambria Math" panose="02040503050406030204" pitchFamily="18" charset="0"/>
                            <a:cs typeface="B Koodak" panose="00000700000000000000" pitchFamily="2" charset="-78"/>
                          </a:rPr>
                          <m:t>4</m:t>
                        </m:r>
                      </m:sup>
                    </m:sSup>
                    <m:r>
                      <m:rPr>
                        <m:nor/>
                      </m:rPr>
                      <a:rPr lang="fa-IR" sz="2000" i="0" dirty="0">
                        <a:latin typeface="Cambria Math" panose="02040503050406030204" pitchFamily="18" charset="0"/>
                        <a:cs typeface="B Koodak" panose="00000700000000000000" pitchFamily="2" charset="-78"/>
                      </a:rPr>
                      <m:t>=</m:t>
                    </m:r>
                    <m:r>
                      <m:rPr>
                        <m:nor/>
                      </m:rPr>
                      <a:rPr lang="fa-IR" sz="2000" i="0" dirty="0">
                        <a:latin typeface="Cambria Math" panose="02040503050406030204" pitchFamily="18" charset="0"/>
                        <a:cs typeface="B Koodak" panose="00000700000000000000" pitchFamily="2" charset="-78"/>
                      </a:rPr>
                      <m:t>1</m:t>
                    </m:r>
                    <m:r>
                      <m:rPr>
                        <m:nor/>
                      </m:rPr>
                      <a:rPr lang="fa-IR" sz="2000" b="0" i="0" dirty="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232958" y="3292594"/>
                <a:ext cx="2882590" cy="436017"/>
              </a:xfrm>
              <a:prstGeom prst="rect">
                <a:avLst/>
              </a:prstGeom>
              <a:blipFill>
                <a:blip r:embed="rId4"/>
                <a:stretch>
                  <a:fillRect l="-2331" t="-8333" b="-26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565166" y="4335065"/>
                <a:ext cx="7997283" cy="437684"/>
              </a:xfrm>
              <a:prstGeom prst="rect">
                <a:avLst/>
              </a:prstGeom>
              <a:noFill/>
            </p:spPr>
            <p:txBody>
              <a:bodyPr wrap="square" rtlCol="1">
                <a:spAutoFit/>
              </a:bodyPr>
              <a:lstStyle/>
              <a:p>
                <a:pPr algn="r" rtl="1"/>
                <a:r>
                  <a:rPr lang="fa-IR" sz="2000" dirty="0">
                    <a:cs typeface="B Koodak" panose="00000700000000000000" pitchFamily="2" charset="-78"/>
                  </a:rPr>
                  <a:t>2-سه مجموعه مانند</a:t>
                </a:r>
                <a:r>
                  <a:rPr lang="en-US" sz="2000" dirty="0">
                    <a:cs typeface="B Koodak" panose="00000700000000000000" pitchFamily="2" charset="-78"/>
                  </a:rPr>
                  <a:t>A,B,C</a:t>
                </a:r>
                <a:r>
                  <a:rPr lang="fa-IR" sz="2000" dirty="0">
                    <a:cs typeface="B Koodak" panose="00000700000000000000" pitchFamily="2" charset="-78"/>
                  </a:rPr>
                  <a:t>بنویسید به طوری که </a:t>
                </a:r>
                <a:r>
                  <a:rPr lang="en-US" sz="2000" dirty="0">
                    <a:cs typeface="B Koodak" panose="00000700000000000000" pitchFamily="2" charset="-78"/>
                  </a:rPr>
                  <a:t>B⊆C</a:t>
                </a:r>
                <a:r>
                  <a:rPr lang="fa-IR" sz="2000" dirty="0">
                    <a:cs typeface="B Koodak" panose="00000700000000000000" pitchFamily="2" charset="-78"/>
                  </a:rPr>
                  <a:t> </a:t>
                </a:r>
                <a:r>
                  <a:rPr lang="en-US" sz="2000" dirty="0">
                    <a:cs typeface="B Koodak" panose="00000700000000000000" pitchFamily="2" charset="-78"/>
                  </a:rPr>
                  <a:t>.A</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r>
                      <a:rPr lang="fa-IR" sz="2000" b="0" i="1" smtClean="0">
                        <a:latin typeface="Cambria Math" panose="02040503050406030204" pitchFamily="18" charset="0"/>
                        <a:ea typeface="Cambria Math" panose="02040503050406030204" pitchFamily="18" charset="0"/>
                      </a:rPr>
                      <m:t>و</m:t>
                    </m:r>
                  </m:oMath>
                </a14:m>
                <a:endParaRPr lang="fa-IR" sz="2000" dirty="0">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565166" y="4335065"/>
                <a:ext cx="7997283" cy="437684"/>
              </a:xfrm>
              <a:prstGeom prst="rect">
                <a:avLst/>
              </a:prstGeom>
              <a:blipFill>
                <a:blip r:embed="rId5"/>
                <a:stretch>
                  <a:fillRect t="-8333" r="-838" b="-27778"/>
                </a:stretch>
              </a:blipFill>
            </p:spPr>
            <p:txBody>
              <a:bodyPr/>
              <a:lstStyle/>
              <a:p>
                <a:r>
                  <a:rPr lang="en-US">
                    <a:noFill/>
                  </a:rPr>
                  <a:t> </a:t>
                </a:r>
              </a:p>
            </p:txBody>
          </p:sp>
        </mc:Fallback>
      </mc:AlternateContent>
      <p:sp>
        <p:nvSpPr>
          <p:cNvPr id="15" name="TextBox 14"/>
          <p:cNvSpPr txBox="1"/>
          <p:nvPr/>
        </p:nvSpPr>
        <p:spPr>
          <a:xfrm>
            <a:off x="8676287" y="4854779"/>
            <a:ext cx="2886162" cy="400110"/>
          </a:xfrm>
          <a:prstGeom prst="rect">
            <a:avLst/>
          </a:prstGeom>
          <a:noFill/>
        </p:spPr>
        <p:txBody>
          <a:bodyPr wrap="square" rtlCol="1">
            <a:spAutoFit/>
          </a:bodyPr>
          <a:lstStyle/>
          <a:p>
            <a:pPr algn="r" rtl="1"/>
            <a:r>
              <a:rPr lang="fa-IR" sz="2000" dirty="0">
                <a:cs typeface="B Koodak" panose="00000700000000000000" pitchFamily="2" charset="-78"/>
              </a:rPr>
              <a:t>آیا می توان نتیجه گرفت</a:t>
            </a:r>
            <a:r>
              <a:rPr lang="en-US" sz="2000" dirty="0">
                <a:cs typeface="B Koodak" panose="00000700000000000000" pitchFamily="2" charset="-78"/>
              </a:rPr>
              <a:t>A⊆C</a:t>
            </a:r>
            <a:r>
              <a:rPr lang="fa-IR" sz="2000" dirty="0">
                <a:cs typeface="B Koodak" panose="00000700000000000000" pitchFamily="2" charset="-78"/>
              </a:rPr>
              <a:t>؟</a:t>
            </a:r>
          </a:p>
        </p:txBody>
      </p:sp>
      <p:sp>
        <p:nvSpPr>
          <p:cNvPr id="7" name="TextBox 6"/>
          <p:cNvSpPr txBox="1"/>
          <p:nvPr/>
        </p:nvSpPr>
        <p:spPr>
          <a:xfrm>
            <a:off x="6989251" y="3280486"/>
            <a:ext cx="1797351"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{1،1-}</a:t>
            </a:r>
          </a:p>
        </p:txBody>
      </p:sp>
      <p:sp>
        <p:nvSpPr>
          <p:cNvPr id="8" name="Rectangle 7"/>
          <p:cNvSpPr/>
          <p:nvPr/>
        </p:nvSpPr>
        <p:spPr>
          <a:xfrm>
            <a:off x="7797229" y="2672213"/>
            <a:ext cx="989373" cy="369332"/>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{1،1-،0}</a:t>
            </a:r>
          </a:p>
        </p:txBody>
      </p:sp>
      <p:sp>
        <p:nvSpPr>
          <p:cNvPr id="9" name="Rectangle 8"/>
          <p:cNvSpPr/>
          <p:nvPr/>
        </p:nvSpPr>
        <p:spPr>
          <a:xfrm>
            <a:off x="7797229" y="2000225"/>
            <a:ext cx="1079142" cy="40011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{1،1-،0}</a:t>
            </a:r>
          </a:p>
        </p:txBody>
      </p:sp>
      <p:sp>
        <p:nvSpPr>
          <p:cNvPr id="10" name="TextBox 9"/>
          <p:cNvSpPr txBox="1"/>
          <p:nvPr/>
        </p:nvSpPr>
        <p:spPr>
          <a:xfrm>
            <a:off x="6400279" y="2329348"/>
            <a:ext cx="1261091" cy="400110"/>
          </a:xfrm>
          <a:prstGeom prst="rect">
            <a:avLst/>
          </a:prstGeom>
          <a:noFill/>
        </p:spPr>
        <p:txBody>
          <a:bodyPr wrap="square" rtlCol="1">
            <a:spAutoFit/>
          </a:bodyPr>
          <a:lstStyle/>
          <a:p>
            <a:r>
              <a:rPr lang="en-US" sz="2000" dirty="0">
                <a:solidFill>
                  <a:schemeClr val="accent2">
                    <a:lumMod val="75000"/>
                  </a:schemeClr>
                </a:solidFill>
                <a:cs typeface="B Koodak" panose="00000700000000000000" pitchFamily="2" charset="-78"/>
              </a:rPr>
              <a:t>B=C</a:t>
            </a:r>
            <a:endParaRPr lang="fa-IR" sz="2000" dirty="0">
              <a:solidFill>
                <a:schemeClr val="accent2">
                  <a:lumMod val="75000"/>
                </a:schemeClr>
              </a:solidFill>
              <a:cs typeface="B Koodak" panose="00000700000000000000" pitchFamily="2" charset="-78"/>
            </a:endParaRPr>
          </a:p>
        </p:txBody>
      </p:sp>
      <p:sp>
        <p:nvSpPr>
          <p:cNvPr id="12" name="TextBox 11"/>
          <p:cNvSpPr txBox="1"/>
          <p:nvPr/>
        </p:nvSpPr>
        <p:spPr>
          <a:xfrm>
            <a:off x="4439191" y="4929193"/>
            <a:ext cx="1583473"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a:t>
            </a:r>
            <a:r>
              <a:rPr lang="en-US" sz="2400" dirty="0">
                <a:solidFill>
                  <a:schemeClr val="accent2">
                    <a:lumMod val="75000"/>
                  </a:schemeClr>
                </a:solidFill>
                <a:cs typeface="B Koodak" panose="00000700000000000000" pitchFamily="2" charset="-78"/>
              </a:rPr>
              <a:t>A</a:t>
            </a:r>
            <a:endParaRPr lang="fa-IR" sz="2400" dirty="0">
              <a:solidFill>
                <a:schemeClr val="accent2">
                  <a:lumMod val="75000"/>
                </a:schemeClr>
              </a:solidFill>
              <a:cs typeface="B Koodak" panose="00000700000000000000" pitchFamily="2" charset="-78"/>
            </a:endParaRPr>
          </a:p>
        </p:txBody>
      </p:sp>
      <p:sp>
        <p:nvSpPr>
          <p:cNvPr id="16" name="TextBox 15"/>
          <p:cNvSpPr txBox="1"/>
          <p:nvPr/>
        </p:nvSpPr>
        <p:spPr>
          <a:xfrm>
            <a:off x="4740274" y="5406605"/>
            <a:ext cx="1483112"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{1،2،3}=</a:t>
            </a:r>
            <a:r>
              <a:rPr lang="en-US" sz="2400" dirty="0">
                <a:solidFill>
                  <a:schemeClr val="accent2">
                    <a:lumMod val="75000"/>
                  </a:schemeClr>
                </a:solidFill>
                <a:cs typeface="B Koodak" panose="00000700000000000000" pitchFamily="2" charset="-78"/>
              </a:rPr>
              <a:t>B</a:t>
            </a:r>
            <a:endParaRPr lang="fa-IR" sz="2400" dirty="0">
              <a:solidFill>
                <a:schemeClr val="accent2">
                  <a:lumMod val="75000"/>
                </a:schemeClr>
              </a:solidFill>
              <a:cs typeface="B Koodak" panose="00000700000000000000" pitchFamily="2" charset="-78"/>
            </a:endParaRPr>
          </a:p>
        </p:txBody>
      </p:sp>
      <p:sp>
        <p:nvSpPr>
          <p:cNvPr id="17" name="TextBox 16"/>
          <p:cNvSpPr txBox="1"/>
          <p:nvPr/>
        </p:nvSpPr>
        <p:spPr>
          <a:xfrm>
            <a:off x="4697674" y="5916691"/>
            <a:ext cx="1728439"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{1،2،3،4}=</a:t>
            </a:r>
            <a:r>
              <a:rPr lang="en-US" sz="2400" dirty="0">
                <a:solidFill>
                  <a:schemeClr val="accent2">
                    <a:lumMod val="75000"/>
                  </a:schemeClr>
                </a:solidFill>
                <a:cs typeface="B Koodak" panose="00000700000000000000" pitchFamily="2" charset="-78"/>
              </a:rPr>
              <a:t>C</a:t>
            </a:r>
            <a:endParaRPr lang="fa-IR" sz="2400" dirty="0">
              <a:solidFill>
                <a:schemeClr val="accent2">
                  <a:lumMod val="75000"/>
                </a:schemeClr>
              </a:solidFill>
              <a:cs typeface="B Koodak" panose="00000700000000000000" pitchFamily="2" charset="-78"/>
            </a:endParaRPr>
          </a:p>
        </p:txBody>
      </p:sp>
      <p:sp>
        <p:nvSpPr>
          <p:cNvPr id="18" name="TextBox 17"/>
          <p:cNvSpPr txBox="1"/>
          <p:nvPr/>
        </p:nvSpPr>
        <p:spPr>
          <a:xfrm>
            <a:off x="7976184" y="4916344"/>
            <a:ext cx="682229"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بله</a:t>
            </a:r>
          </a:p>
        </p:txBody>
      </p:sp>
      <p:sp>
        <p:nvSpPr>
          <p:cNvPr id="20" name="Curved Right Arrow 19"/>
          <p:cNvSpPr/>
          <p:nvPr/>
        </p:nvSpPr>
        <p:spPr>
          <a:xfrm>
            <a:off x="7159083" y="2152185"/>
            <a:ext cx="638146" cy="800789"/>
          </a:xfrm>
          <a:prstGeom prst="curvedRight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solidFill>
                <a:schemeClr val="tx1"/>
              </a:solidFill>
            </a:endParaRPr>
          </a:p>
        </p:txBody>
      </p:sp>
      <p:sp>
        <p:nvSpPr>
          <p:cNvPr id="21" name="Oval 20"/>
          <p:cNvSpPr/>
          <p:nvPr/>
        </p:nvSpPr>
        <p:spPr>
          <a:xfrm>
            <a:off x="883087" y="4324281"/>
            <a:ext cx="2220331" cy="2133153"/>
          </a:xfrm>
          <a:prstGeom prst="ellipse">
            <a:avLst/>
          </a:prstGeom>
          <a:ln w="38100"/>
        </p:spPr>
        <p:style>
          <a:lnRef idx="2">
            <a:schemeClr val="accent5"/>
          </a:lnRef>
          <a:fillRef idx="1">
            <a:schemeClr val="lt1"/>
          </a:fillRef>
          <a:effectRef idx="0">
            <a:schemeClr val="accent5"/>
          </a:effectRef>
          <a:fontRef idx="minor">
            <a:schemeClr val="dk1"/>
          </a:fontRef>
        </p:style>
        <p:txBody>
          <a:bodyPr rtlCol="1" anchor="ctr"/>
          <a:lstStyle/>
          <a:p>
            <a:pPr algn="ctr"/>
            <a:endParaRPr lang="fa-IR"/>
          </a:p>
        </p:txBody>
      </p:sp>
      <p:sp>
        <p:nvSpPr>
          <p:cNvPr id="22" name="Oval 21"/>
          <p:cNvSpPr/>
          <p:nvPr/>
        </p:nvSpPr>
        <p:spPr>
          <a:xfrm>
            <a:off x="1024166" y="4599709"/>
            <a:ext cx="1857579" cy="1709915"/>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23" name="Oval 22"/>
          <p:cNvSpPr/>
          <p:nvPr/>
        </p:nvSpPr>
        <p:spPr>
          <a:xfrm>
            <a:off x="1262916" y="4847501"/>
            <a:ext cx="1327884" cy="12745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24" name="TextBox 23"/>
          <p:cNvSpPr txBox="1"/>
          <p:nvPr/>
        </p:nvSpPr>
        <p:spPr>
          <a:xfrm>
            <a:off x="2203443" y="4961533"/>
            <a:ext cx="626107" cy="523220"/>
          </a:xfrm>
          <a:prstGeom prst="rect">
            <a:avLst/>
          </a:prstGeom>
          <a:noFill/>
        </p:spPr>
        <p:txBody>
          <a:bodyPr wrap="square" rtlCol="1">
            <a:spAutoFit/>
          </a:bodyPr>
          <a:lstStyle/>
          <a:p>
            <a:r>
              <a:rPr lang="en-US" sz="2800" dirty="0"/>
              <a:t>A</a:t>
            </a:r>
            <a:endParaRPr lang="fa-IR" sz="2800" dirty="0"/>
          </a:p>
        </p:txBody>
      </p:sp>
      <p:sp>
        <p:nvSpPr>
          <p:cNvPr id="25" name="TextBox 24"/>
          <p:cNvSpPr txBox="1"/>
          <p:nvPr/>
        </p:nvSpPr>
        <p:spPr>
          <a:xfrm>
            <a:off x="2117509" y="4344418"/>
            <a:ext cx="641746" cy="584775"/>
          </a:xfrm>
          <a:prstGeom prst="rect">
            <a:avLst/>
          </a:prstGeom>
          <a:noFill/>
        </p:spPr>
        <p:txBody>
          <a:bodyPr wrap="square" rtlCol="1">
            <a:spAutoFit/>
          </a:bodyPr>
          <a:lstStyle/>
          <a:p>
            <a:r>
              <a:rPr lang="en-US" sz="3200" dirty="0">
                <a:solidFill>
                  <a:schemeClr val="accent4">
                    <a:lumMod val="50000"/>
                  </a:schemeClr>
                </a:solidFill>
              </a:rPr>
              <a:t>B</a:t>
            </a:r>
            <a:endParaRPr lang="fa-IR" sz="3200" dirty="0">
              <a:solidFill>
                <a:schemeClr val="accent4">
                  <a:lumMod val="50000"/>
                </a:schemeClr>
              </a:solidFill>
            </a:endParaRPr>
          </a:p>
        </p:txBody>
      </p:sp>
      <p:sp>
        <p:nvSpPr>
          <p:cNvPr id="26" name="TextBox 25"/>
          <p:cNvSpPr txBox="1"/>
          <p:nvPr/>
        </p:nvSpPr>
        <p:spPr>
          <a:xfrm flipH="1">
            <a:off x="1388613" y="3951846"/>
            <a:ext cx="728896" cy="523220"/>
          </a:xfrm>
          <a:prstGeom prst="rect">
            <a:avLst/>
          </a:prstGeom>
          <a:noFill/>
        </p:spPr>
        <p:txBody>
          <a:bodyPr wrap="square" rtlCol="1">
            <a:spAutoFit/>
          </a:bodyPr>
          <a:lstStyle/>
          <a:p>
            <a:r>
              <a:rPr lang="en-US" sz="2800" b="1" dirty="0">
                <a:solidFill>
                  <a:schemeClr val="accent1">
                    <a:lumMod val="75000"/>
                  </a:schemeClr>
                </a:solidFill>
              </a:rPr>
              <a:t>C</a:t>
            </a:r>
            <a:endParaRPr lang="fa-IR" sz="2800" b="1" dirty="0">
              <a:solidFill>
                <a:schemeClr val="accent1">
                  <a:lumMod val="75000"/>
                </a:schemeClr>
              </a:solidFill>
            </a:endParaRPr>
          </a:p>
        </p:txBody>
      </p:sp>
      <p:grpSp>
        <p:nvGrpSpPr>
          <p:cNvPr id="28" name="Group 27"/>
          <p:cNvGrpSpPr/>
          <p:nvPr/>
        </p:nvGrpSpPr>
        <p:grpSpPr>
          <a:xfrm>
            <a:off x="4865688" y="242542"/>
            <a:ext cx="6942224" cy="1275787"/>
            <a:chOff x="5118712" y="5150252"/>
            <a:chExt cx="6942224" cy="1275787"/>
          </a:xfrm>
        </p:grpSpPr>
        <p:sp>
          <p:nvSpPr>
            <p:cNvPr id="29" name="TextBox 28"/>
            <p:cNvSpPr txBox="1"/>
            <p:nvPr/>
          </p:nvSpPr>
          <p:spPr>
            <a:xfrm>
              <a:off x="9288376" y="5755547"/>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30" name="Straight Connector 29"/>
            <p:cNvCxnSpPr/>
            <p:nvPr/>
          </p:nvCxnSpPr>
          <p:spPr>
            <a:xfrm flipH="1">
              <a:off x="5118712" y="5986379"/>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31968" t="10666" r="32222" b="12000"/>
            <a:stretch/>
          </p:blipFill>
          <p:spPr>
            <a:xfrm>
              <a:off x="11174798" y="5150252"/>
              <a:ext cx="886138" cy="1275787"/>
            </a:xfrm>
            <a:prstGeom prst="rect">
              <a:avLst/>
            </a:prstGeom>
          </p:spPr>
        </p:pic>
      </p:grpSp>
    </p:spTree>
    <p:extLst>
      <p:ext uri="{BB962C8B-B14F-4D97-AF65-F5344CB8AC3E}">
        <p14:creationId xmlns:p14="http://schemas.microsoft.com/office/powerpoint/2010/main" val="396525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2000"/>
                                        <p:tgtEl>
                                          <p:spTgt spid="23"/>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circle(in)">
                                      <p:cBhvr>
                                        <p:cTn id="63" dur="20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arn(inVertical)">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heel(1)">
                                      <p:cBhvr>
                                        <p:cTn id="81" dur="2000"/>
                                        <p:tgtEl>
                                          <p:spTgt spid="21"/>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heel(1)">
                                      <p:cBhvr>
                                        <p:cTn id="84" dur="2000"/>
                                        <p:tgtEl>
                                          <p:spTgt spid="2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randombar(horizontal)">
                                      <p:cBhvr>
                                        <p:cTn id="9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4" grpId="0"/>
      <p:bldP spid="15" grpId="0"/>
      <p:bldP spid="7" grpId="0"/>
      <p:bldP spid="8" grpId="0"/>
      <p:bldP spid="9" grpId="0"/>
      <p:bldP spid="10" grpId="0"/>
      <p:bldP spid="12" grpId="0"/>
      <p:bldP spid="16" grpId="0"/>
      <p:bldP spid="17" grpId="0"/>
      <p:bldP spid="18" grpId="0"/>
      <p:bldP spid="20" grpId="0" animBg="1"/>
      <p:bldP spid="21" grpId="0" animBg="1"/>
      <p:bldP spid="22" grpId="0" animBg="1"/>
      <p:bldP spid="23" grpId="0" animBg="1"/>
      <p:bldP spid="2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4688" y="323279"/>
            <a:ext cx="9892990" cy="461665"/>
          </a:xfrm>
          <a:prstGeom prst="rect">
            <a:avLst/>
          </a:prstGeom>
          <a:noFill/>
        </p:spPr>
        <p:txBody>
          <a:bodyPr wrap="square" rtlCol="1">
            <a:spAutoFit/>
          </a:bodyPr>
          <a:lstStyle/>
          <a:p>
            <a:pPr algn="r" rtl="1"/>
            <a:r>
              <a:rPr lang="fa-IR" sz="2400" dirty="0">
                <a:cs typeface="B Koodak" panose="00000700000000000000" pitchFamily="2" charset="-78"/>
              </a:rPr>
              <a:t>3-تمام زیرمجموعه های هریک از مجموعه های زیر را بنویسید.</a:t>
            </a:r>
          </a:p>
        </p:txBody>
      </p:sp>
      <p:sp>
        <p:nvSpPr>
          <p:cNvPr id="5" name="TextBox 4"/>
          <p:cNvSpPr txBox="1"/>
          <p:nvPr/>
        </p:nvSpPr>
        <p:spPr>
          <a:xfrm>
            <a:off x="10543874" y="1361286"/>
            <a:ext cx="1260087" cy="461665"/>
          </a:xfrm>
          <a:prstGeom prst="rect">
            <a:avLst/>
          </a:prstGeom>
          <a:noFill/>
        </p:spPr>
        <p:txBody>
          <a:bodyPr wrap="square" rtlCol="1">
            <a:spAutoFit/>
          </a:bodyPr>
          <a:lstStyle/>
          <a:p>
            <a:pPr algn="r" rtl="1"/>
            <a:r>
              <a:rPr lang="fa-IR" sz="2400" dirty="0">
                <a:cs typeface="B Koodak" panose="00000700000000000000" pitchFamily="2" charset="-78"/>
              </a:rPr>
              <a:t>الف)</a:t>
            </a:r>
          </a:p>
        </p:txBody>
      </p:sp>
      <mc:AlternateContent xmlns:mc="http://schemas.openxmlformats.org/markup-compatibility/2006" xmlns:a14="http://schemas.microsoft.com/office/drawing/2010/main">
        <mc:Choice Requires="a14">
          <p:sp>
            <p:nvSpPr>
              <p:cNvPr id="6" name="TextBox 5"/>
              <p:cNvSpPr txBox="1"/>
              <p:nvPr/>
            </p:nvSpPr>
            <p:spPr>
              <a:xfrm>
                <a:off x="8298762" y="1375668"/>
                <a:ext cx="3713356" cy="461665"/>
              </a:xfrm>
              <a:prstGeom prst="rect">
                <a:avLst/>
              </a:prstGeom>
              <a:noFill/>
            </p:spPr>
            <p:txBody>
              <a:bodyPr wrap="square" rtlCol="1">
                <a:spAutoFit/>
              </a:bodyPr>
              <a:lstStyle/>
              <a:p>
                <a:r>
                  <a:rPr lang="en-US" sz="2400" dirty="0">
                    <a:cs typeface="B Koodak" panose="00000700000000000000" pitchFamily="2" charset="-78"/>
                  </a:rPr>
                  <a:t>A={X</a:t>
                </a:r>
                <a:r>
                  <a:rPr lang="fa-IR" sz="2400" dirty="0"/>
                  <a:t> </a:t>
                </a:r>
                <a14:m>
                  <m:oMath xmlns:m="http://schemas.openxmlformats.org/officeDocument/2006/math">
                    <m:r>
                      <a:rPr lang="fa-IR" sz="2400" dirty="0">
                        <a:latin typeface="Cambria Math" panose="02040503050406030204" pitchFamily="18" charset="0"/>
                      </a:rPr>
                      <m:t>|</m:t>
                    </m:r>
                  </m:oMath>
                </a14:m>
                <a:r>
                  <a:rPr lang="en-US" sz="2400" dirty="0">
                    <a:cs typeface="B Koodak" panose="00000700000000000000" pitchFamily="2" charset="-78"/>
                  </a:rPr>
                  <a:t>X</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m:t>
                    </m:r>
                    <m:r>
                      <m:rPr>
                        <m:nor/>
                      </m:rPr>
                      <a:rPr lang="fa-IR" sz="2400" i="0" dirty="0" smtClean="0">
                        <a:latin typeface="Cambria Math" panose="02040503050406030204" pitchFamily="18" charset="0"/>
                        <a:cs typeface="B Koodak" panose="00000700000000000000" pitchFamily="2" charset="-78"/>
                      </a:rPr>
                      <m:t>2</m:t>
                    </m:r>
                    <m:r>
                      <m:rPr>
                        <m:nor/>
                      </m:rPr>
                      <a:rPr lang="fa-IR" sz="2400" i="0" dirty="0">
                        <a:latin typeface="Cambria Math" panose="02040503050406030204" pitchFamily="18" charset="0"/>
                        <a:cs typeface="B Koodak" panose="00000700000000000000" pitchFamily="2" charset="-78"/>
                      </a:rPr>
                      <m:t>x</m:t>
                    </m:r>
                    <m:r>
                      <m:rPr>
                        <m:nor/>
                      </m:rPr>
                      <a:rPr lang="fa-IR" sz="2400" i="0" dirty="0">
                        <a:latin typeface="Cambria Math" panose="02040503050406030204" pitchFamily="18" charset="0"/>
                        <a:cs typeface="B Koodak" panose="00000700000000000000" pitchFamily="2" charset="-78"/>
                      </a:rPr>
                      <m:t>+</m:t>
                    </m:r>
                    <m:r>
                      <m:rPr>
                        <m:nor/>
                      </m:rPr>
                      <a:rPr lang="fa-IR" sz="2400" i="0" dirty="0">
                        <a:latin typeface="Cambria Math" panose="02040503050406030204" pitchFamily="18" charset="0"/>
                        <a:cs typeface="B Koodak" panose="00000700000000000000" pitchFamily="2" charset="-78"/>
                      </a:rPr>
                      <m:t>1</m:t>
                    </m:r>
                    <m:r>
                      <m:rPr>
                        <m:nor/>
                      </m:rPr>
                      <a:rPr lang="fa-IR" sz="2400" i="0" dirty="0">
                        <a:latin typeface="Cambria Math" panose="02040503050406030204" pitchFamily="18" charset="0"/>
                        <a:cs typeface="B Koodak" panose="00000700000000000000" pitchFamily="2" charset="-78"/>
                      </a:rPr>
                      <m:t>=</m:t>
                    </m:r>
                    <m:r>
                      <m:rPr>
                        <m:nor/>
                      </m:rPr>
                      <a:rPr lang="fa-IR" sz="2400" i="0" dirty="0">
                        <a:latin typeface="Cambria Math" panose="02040503050406030204" pitchFamily="18" charset="0"/>
                        <a:cs typeface="B Koodak" panose="00000700000000000000" pitchFamily="2" charset="-78"/>
                      </a:rPr>
                      <m:t>3</m:t>
                    </m:r>
                    <m:r>
                      <m:rPr>
                        <m:nor/>
                      </m:rPr>
                      <a:rPr lang="fa-IR" sz="2400" b="0" i="0" dirty="0" smtClean="0">
                        <a:latin typeface="Cambria Math" panose="02040503050406030204" pitchFamily="18" charset="0"/>
                        <a:cs typeface="B Koodak" panose="00000700000000000000" pitchFamily="2" charset="-78"/>
                      </a:rPr>
                      <m:t>}</m:t>
                    </m:r>
                  </m:oMath>
                </a14:m>
                <a:endParaRPr lang="fa-IR" sz="2400" dirty="0">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298762" y="1375668"/>
                <a:ext cx="3713356" cy="461665"/>
              </a:xfrm>
              <a:prstGeom prst="rect">
                <a:avLst/>
              </a:prstGeom>
              <a:blipFill>
                <a:blip r:embed="rId2"/>
                <a:stretch>
                  <a:fillRect l="-2463" t="-20000" b="-22667"/>
                </a:stretch>
              </a:blipFill>
            </p:spPr>
            <p:txBody>
              <a:bodyPr/>
              <a:lstStyle/>
              <a:p>
                <a:r>
                  <a:rPr lang="en-US">
                    <a:noFill/>
                  </a:rPr>
                  <a:t> </a:t>
                </a:r>
              </a:p>
            </p:txBody>
          </p:sp>
        </mc:Fallback>
      </mc:AlternateContent>
      <p:sp>
        <p:nvSpPr>
          <p:cNvPr id="7" name="TextBox 6"/>
          <p:cNvSpPr txBox="1"/>
          <p:nvPr/>
        </p:nvSpPr>
        <p:spPr>
          <a:xfrm>
            <a:off x="11268702" y="2155889"/>
            <a:ext cx="535259" cy="461665"/>
          </a:xfrm>
          <a:prstGeom prst="rect">
            <a:avLst/>
          </a:prstGeom>
          <a:noFill/>
        </p:spPr>
        <p:txBody>
          <a:bodyPr wrap="square" rtlCol="1">
            <a:spAutoFit/>
          </a:bodyPr>
          <a:lstStyle/>
          <a:p>
            <a:pPr algn="r" rtl="1"/>
            <a:r>
              <a:rPr lang="fa-IR" sz="2400" dirty="0">
                <a:cs typeface="B Koodak" panose="00000700000000000000" pitchFamily="2" charset="-78"/>
              </a:rPr>
              <a:t>ب)</a:t>
            </a:r>
          </a:p>
        </p:txBody>
      </p:sp>
      <mc:AlternateContent xmlns:mc="http://schemas.openxmlformats.org/markup-compatibility/2006" xmlns:a14="http://schemas.microsoft.com/office/drawing/2010/main">
        <mc:Choice Requires="a14">
          <p:sp>
            <p:nvSpPr>
              <p:cNvPr id="8" name="TextBox 7"/>
              <p:cNvSpPr txBox="1"/>
              <p:nvPr/>
            </p:nvSpPr>
            <p:spPr>
              <a:xfrm>
                <a:off x="8728084" y="2152180"/>
                <a:ext cx="2854712" cy="461665"/>
              </a:xfrm>
              <a:prstGeom prst="rect">
                <a:avLst/>
              </a:prstGeom>
              <a:noFill/>
            </p:spPr>
            <p:txBody>
              <a:bodyPr wrap="square" rtlCol="1">
                <a:spAutoFit/>
              </a:bodyPr>
              <a:lstStyle/>
              <a:p>
                <a:r>
                  <a:rPr lang="en-US" sz="2400" dirty="0">
                    <a:cs typeface="B Koodak" panose="00000700000000000000" pitchFamily="2" charset="-78"/>
                  </a:rPr>
                  <a:t>B={</a:t>
                </a:r>
                <a14:m>
                  <m:oMath xmlns:m="http://schemas.openxmlformats.org/officeDocument/2006/math">
                    <m:r>
                      <m:rPr>
                        <m:nor/>
                      </m:rPr>
                      <a:rPr lang="fa-IR" sz="2400" i="0" dirty="0" smtClean="0">
                        <a:latin typeface="Cambria Math" panose="02040503050406030204" pitchFamily="18" charset="0"/>
                        <a:cs typeface="B Koodak" panose="00000700000000000000" pitchFamily="2" charset="-78"/>
                      </a:rPr>
                      <m:t>2</m:t>
                    </m:r>
                    <m:r>
                      <m:rPr>
                        <m:nor/>
                      </m:rPr>
                      <a:rPr lang="fa-IR" sz="2400" i="0" dirty="0">
                        <a:latin typeface="Cambria Math" panose="02040503050406030204" pitchFamily="18" charset="0"/>
                        <a:cs typeface="B Koodak" panose="00000700000000000000" pitchFamily="2" charset="-78"/>
                      </a:rPr>
                      <m:t>x</m:t>
                    </m:r>
                  </m:oMath>
                </a14:m>
                <a:r>
                  <a:rPr lang="fa-IR" sz="2400" dirty="0"/>
                  <a:t> </a:t>
                </a:r>
                <a14:m>
                  <m:oMath xmlns:m="http://schemas.openxmlformats.org/officeDocument/2006/math">
                    <m:r>
                      <a:rPr lang="fa-IR" sz="2400" dirty="0">
                        <a:latin typeface="Cambria Math" panose="02040503050406030204" pitchFamily="18" charset="0"/>
                      </a:rPr>
                      <m:t>|</m:t>
                    </m:r>
                  </m:oMath>
                </a14:m>
                <a:r>
                  <a:rPr lang="en-US" sz="2400" dirty="0">
                    <a:cs typeface="B Koodak" panose="00000700000000000000" pitchFamily="2" charset="-78"/>
                  </a:rPr>
                  <a:t>x=</a:t>
                </a:r>
                <a:r>
                  <a:rPr lang="fa-IR" sz="2400" dirty="0">
                    <a:cs typeface="B Koodak" panose="00000700000000000000" pitchFamily="2" charset="-78"/>
                  </a:rPr>
                  <a:t> {0،2،3</a:t>
                </a:r>
              </a:p>
            </p:txBody>
          </p:sp>
        </mc:Choice>
        <mc:Fallback xmlns="">
          <p:sp>
            <p:nvSpPr>
              <p:cNvPr id="8" name="TextBox 7"/>
              <p:cNvSpPr txBox="1">
                <a:spLocks noRot="1" noChangeAspect="1" noMove="1" noResize="1" noEditPoints="1" noAdjustHandles="1" noChangeArrowheads="1" noChangeShapeType="1" noTextEdit="1"/>
              </p:cNvSpPr>
              <p:nvPr/>
            </p:nvSpPr>
            <p:spPr>
              <a:xfrm>
                <a:off x="8728084" y="2152180"/>
                <a:ext cx="2854712" cy="461665"/>
              </a:xfrm>
              <a:prstGeom prst="rect">
                <a:avLst/>
              </a:prstGeom>
              <a:blipFill>
                <a:blip r:embed="rId3"/>
                <a:stretch>
                  <a:fillRect l="-3419" t="-19737" b="-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14546" y="3631636"/>
                <a:ext cx="11265594" cy="1154162"/>
              </a:xfrm>
              <a:prstGeom prst="rect">
                <a:avLst/>
              </a:prstGeom>
              <a:noFill/>
            </p:spPr>
            <p:txBody>
              <a:bodyPr wrap="square" rtlCol="1">
                <a:spAutoFit/>
              </a:bodyPr>
              <a:lstStyle/>
              <a:p>
                <a:pPr algn="r" rtl="1">
                  <a:lnSpc>
                    <a:spcPct val="150000"/>
                  </a:lnSpc>
                </a:pPr>
                <a:r>
                  <a:rPr lang="fa-IR" sz="2400" dirty="0">
                    <a:cs typeface="B Koodak" panose="00000700000000000000" pitchFamily="2" charset="-78"/>
                  </a:rPr>
                  <a:t>4-نمودار روبه رو وضعیت مجموعه های</a:t>
                </a:r>
                <a:r>
                  <a:rPr lang="en-US" sz="2400" dirty="0">
                    <a:cs typeface="B Koodak" panose="00000700000000000000" pitchFamily="2" charset="-78"/>
                  </a:rPr>
                  <a:t>Q,N,Z,W</a:t>
                </a:r>
                <a:r>
                  <a:rPr lang="fa-IR" sz="2400" dirty="0">
                    <a:cs typeface="B Koodak" panose="00000700000000000000" pitchFamily="2" charset="-78"/>
                  </a:rPr>
                  <a:t>را نسبت به هم نشان می دهد. آن هارا نام گذاری و با علامت</a:t>
                </a:r>
                <a14:m>
                  <m:oMath xmlns:m="http://schemas.openxmlformats.org/officeDocument/2006/math">
                    <m:r>
                      <a:rPr lang="fa-IR" sz="2400" i="1" smtClean="0">
                        <a:latin typeface="Cambria Math" panose="02040503050406030204" pitchFamily="18" charset="0"/>
                        <a:ea typeface="Cambria Math" panose="02040503050406030204" pitchFamily="18" charset="0"/>
                      </a:rPr>
                      <m:t>⊆</m:t>
                    </m:r>
                  </m:oMath>
                </a14:m>
                <a:r>
                  <a:rPr lang="fa-IR" sz="2400" dirty="0">
                    <a:cs typeface="B Koodak" panose="00000700000000000000" pitchFamily="2" charset="-78"/>
                  </a:rPr>
                  <a:t>باهم مقایسه کنید.</a:t>
                </a:r>
              </a:p>
            </p:txBody>
          </p:sp>
        </mc:Choice>
        <mc:Fallback xmlns="">
          <p:sp>
            <p:nvSpPr>
              <p:cNvPr id="9" name="TextBox 8"/>
              <p:cNvSpPr txBox="1">
                <a:spLocks noRot="1" noChangeAspect="1" noMove="1" noResize="1" noEditPoints="1" noAdjustHandles="1" noChangeArrowheads="1" noChangeShapeType="1" noTextEdit="1"/>
              </p:cNvSpPr>
              <p:nvPr/>
            </p:nvSpPr>
            <p:spPr>
              <a:xfrm>
                <a:off x="514546" y="3631636"/>
                <a:ext cx="11265594" cy="1154162"/>
              </a:xfrm>
              <a:prstGeom prst="rect">
                <a:avLst/>
              </a:prstGeom>
              <a:blipFill>
                <a:blip r:embed="rId4"/>
                <a:stretch>
                  <a:fillRect r="-920" b="-13228"/>
                </a:stretch>
              </a:blipFill>
            </p:spPr>
            <p:txBody>
              <a:bodyPr/>
              <a:lstStyle/>
              <a:p>
                <a:r>
                  <a:rPr lang="en-US">
                    <a:noFill/>
                  </a:rPr>
                  <a:t> </a:t>
                </a:r>
              </a:p>
            </p:txBody>
          </p:sp>
        </mc:Fallback>
      </mc:AlternateContent>
      <p:sp>
        <p:nvSpPr>
          <p:cNvPr id="11" name="Rectangle 10"/>
          <p:cNvSpPr/>
          <p:nvPr/>
        </p:nvSpPr>
        <p:spPr>
          <a:xfrm>
            <a:off x="1108127" y="4766564"/>
            <a:ext cx="2286000" cy="1583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sz="2400"/>
          </a:p>
        </p:txBody>
      </p:sp>
      <p:sp>
        <p:nvSpPr>
          <p:cNvPr id="12" name="Rectangle 11"/>
          <p:cNvSpPr/>
          <p:nvPr/>
        </p:nvSpPr>
        <p:spPr>
          <a:xfrm>
            <a:off x="1276398" y="4922682"/>
            <a:ext cx="1929161" cy="1271239"/>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sz="2400"/>
          </a:p>
        </p:txBody>
      </p:sp>
      <p:sp>
        <p:nvSpPr>
          <p:cNvPr id="13" name="Rectangle 12"/>
          <p:cNvSpPr/>
          <p:nvPr/>
        </p:nvSpPr>
        <p:spPr>
          <a:xfrm>
            <a:off x="1501281" y="5089951"/>
            <a:ext cx="1481253" cy="903248"/>
          </a:xfrm>
          <a:prstGeom prst="rect">
            <a:avLst/>
          </a:prstGeom>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sz="2400"/>
          </a:p>
        </p:txBody>
      </p:sp>
      <p:sp>
        <p:nvSpPr>
          <p:cNvPr id="14" name="Oval 13"/>
          <p:cNvSpPr/>
          <p:nvPr/>
        </p:nvSpPr>
        <p:spPr>
          <a:xfrm>
            <a:off x="1707171" y="5222074"/>
            <a:ext cx="1048214" cy="657922"/>
          </a:xfrm>
          <a:prstGeom prst="ellipse">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400"/>
          </a:p>
        </p:txBody>
      </p:sp>
      <p:sp>
        <p:nvSpPr>
          <p:cNvPr id="15" name="TextBox 14"/>
          <p:cNvSpPr txBox="1"/>
          <p:nvPr/>
        </p:nvSpPr>
        <p:spPr>
          <a:xfrm>
            <a:off x="1245846" y="5071287"/>
            <a:ext cx="754380" cy="523220"/>
          </a:xfrm>
          <a:prstGeom prst="rect">
            <a:avLst/>
          </a:prstGeom>
          <a:noFill/>
        </p:spPr>
        <p:txBody>
          <a:bodyPr wrap="square" rtlCol="1">
            <a:spAutoFit/>
          </a:bodyPr>
          <a:lstStyle/>
          <a:p>
            <a:r>
              <a:rPr lang="en-US" sz="2800" b="1" dirty="0">
                <a:solidFill>
                  <a:schemeClr val="accent2">
                    <a:lumMod val="50000"/>
                  </a:schemeClr>
                </a:solidFill>
              </a:rPr>
              <a:t>W</a:t>
            </a:r>
            <a:endParaRPr lang="fa-IR" sz="2800" b="1"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16" name="TextBox 15"/>
              <p:cNvSpPr txBox="1"/>
              <p:nvPr/>
            </p:nvSpPr>
            <p:spPr>
              <a:xfrm>
                <a:off x="5121988" y="1390048"/>
                <a:ext cx="1369479" cy="506742"/>
              </a:xfrm>
              <a:prstGeom prst="rect">
                <a:avLst/>
              </a:prstGeom>
              <a:noFill/>
            </p:spPr>
            <p:txBody>
              <a:bodyPr wrap="square" rtlCol="1">
                <a:spAutoFit/>
              </a:bodyPr>
              <a:lstStyle/>
              <a:p>
                <a:pPr algn="r" rtl="1"/>
                <a14:m>
                  <m:oMath xmlns:m="http://schemas.openxmlformats.org/officeDocument/2006/math">
                    <m:r>
                      <a:rPr lang="fa-IR" sz="2400" i="1" smtClean="0">
                        <a:solidFill>
                          <a:srgbClr val="FF0000"/>
                        </a:solidFill>
                        <a:latin typeface="Cambria Math" panose="02040503050406030204" pitchFamily="18" charset="0"/>
                        <a:ea typeface="Cambria Math" panose="02040503050406030204" pitchFamily="18" charset="0"/>
                      </a:rPr>
                      <m:t>و</m:t>
                    </m:r>
                    <m:r>
                      <a:rPr lang="fa-IR" sz="2400" i="1" smtClean="0">
                        <a:solidFill>
                          <a:srgbClr val="FF0000"/>
                        </a:solidFill>
                        <a:latin typeface="Cambria Math" panose="02040503050406030204" pitchFamily="18" charset="0"/>
                        <a:ea typeface="Cambria Math" panose="02040503050406030204" pitchFamily="18" charset="0"/>
                      </a:rPr>
                      <m:t>∅</m:t>
                    </m:r>
                    <m:r>
                      <a:rPr lang="fa-IR" sz="2400" i="1" smtClean="0">
                        <a:solidFill>
                          <a:srgbClr val="FF0000"/>
                        </a:solidFill>
                        <a:latin typeface="Cambria Math" panose="02040503050406030204" pitchFamily="18" charset="0"/>
                        <a:ea typeface="Cambria Math" panose="02040503050406030204" pitchFamily="18" charset="0"/>
                      </a:rPr>
                      <m:t> </m:t>
                    </m:r>
                  </m:oMath>
                </a14:m>
                <a:r>
                  <a:rPr lang="fa-IR" sz="2400" dirty="0">
                    <a:solidFill>
                      <a:srgbClr val="FF0000"/>
                    </a:solidFill>
                    <a:cs typeface="B Koodak" panose="00000700000000000000" pitchFamily="2" charset="-78"/>
                  </a:rPr>
                  <a:t>{1}</a:t>
                </a:r>
              </a:p>
            </p:txBody>
          </p:sp>
        </mc:Choice>
        <mc:Fallback xmlns="">
          <p:sp>
            <p:nvSpPr>
              <p:cNvPr id="16" name="TextBox 15"/>
              <p:cNvSpPr txBox="1">
                <a:spLocks noRot="1" noChangeAspect="1" noMove="1" noResize="1" noEditPoints="1" noAdjustHandles="1" noChangeArrowheads="1" noChangeShapeType="1" noTextEdit="1"/>
              </p:cNvSpPr>
              <p:nvPr/>
            </p:nvSpPr>
            <p:spPr>
              <a:xfrm>
                <a:off x="5121988" y="1390048"/>
                <a:ext cx="1369479" cy="506742"/>
              </a:xfrm>
              <a:prstGeom prst="rect">
                <a:avLst/>
              </a:prstGeom>
              <a:blipFill>
                <a:blip r:embed="rId5"/>
                <a:stretch>
                  <a:fillRect t="-9639" b="-31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76566" y="2182061"/>
                <a:ext cx="5789226" cy="461665"/>
              </a:xfrm>
              <a:prstGeom prst="rect">
                <a:avLst/>
              </a:prstGeom>
              <a:noFill/>
            </p:spPr>
            <p:txBody>
              <a:bodyPr wrap="square" rtlCol="1">
                <a:spAutoFit/>
              </a:bodyPr>
              <a:lstStyle/>
              <a:p>
                <a:pPr algn="r" rtl="1"/>
                <a14:m>
                  <m:oMath xmlns:m="http://schemas.openxmlformats.org/officeDocument/2006/math">
                    <m:r>
                      <a:rPr lang="fa-IR" sz="2400" i="1" smtClean="0">
                        <a:solidFill>
                          <a:srgbClr val="FF0000"/>
                        </a:solidFill>
                        <a:latin typeface="Cambria Math" panose="02040503050406030204" pitchFamily="18" charset="0"/>
                        <a:ea typeface="Cambria Math" panose="02040503050406030204" pitchFamily="18" charset="0"/>
                      </a:rPr>
                      <m:t>∅</m:t>
                    </m:r>
                  </m:oMath>
                </a14:m>
                <a:r>
                  <a:rPr lang="fa-IR" sz="2400" dirty="0">
                    <a:solidFill>
                      <a:srgbClr val="FF0000"/>
                    </a:solidFill>
                    <a:cs typeface="B Koodak" panose="00000700000000000000" pitchFamily="2" charset="-78"/>
                  </a:rPr>
                  <a:t>و{0}و{4}و{6}و{0،4}و{0،6}و{4،6}و{0،4،6}</a:t>
                </a:r>
              </a:p>
            </p:txBody>
          </p:sp>
        </mc:Choice>
        <mc:Fallback xmlns="">
          <p:sp>
            <p:nvSpPr>
              <p:cNvPr id="17" name="TextBox 16"/>
              <p:cNvSpPr txBox="1">
                <a:spLocks noRot="1" noChangeAspect="1" noMove="1" noResize="1" noEditPoints="1" noAdjustHandles="1" noChangeArrowheads="1" noChangeShapeType="1" noTextEdit="1"/>
              </p:cNvSpPr>
              <p:nvPr/>
            </p:nvSpPr>
            <p:spPr>
              <a:xfrm>
                <a:off x="776566" y="2182061"/>
                <a:ext cx="5789226" cy="461665"/>
              </a:xfrm>
              <a:prstGeom prst="rect">
                <a:avLst/>
              </a:prstGeom>
              <a:blipFill>
                <a:blip r:embed="rId6"/>
                <a:stretch>
                  <a:fillRect t="-6579" r="-632" b="-32895"/>
                </a:stretch>
              </a:blipFill>
            </p:spPr>
            <p:txBody>
              <a:bodyPr/>
              <a:lstStyle/>
              <a:p>
                <a:r>
                  <a:rPr lang="en-US">
                    <a:noFill/>
                  </a:rPr>
                  <a:t> </a:t>
                </a:r>
              </a:p>
            </p:txBody>
          </p:sp>
        </mc:Fallback>
      </mc:AlternateContent>
      <p:sp>
        <p:nvSpPr>
          <p:cNvPr id="18" name="TextBox 17"/>
          <p:cNvSpPr txBox="1"/>
          <p:nvPr/>
        </p:nvSpPr>
        <p:spPr>
          <a:xfrm>
            <a:off x="1572726" y="5481502"/>
            <a:ext cx="334536" cy="523220"/>
          </a:xfrm>
          <a:prstGeom prst="rect">
            <a:avLst/>
          </a:prstGeom>
          <a:noFill/>
        </p:spPr>
        <p:txBody>
          <a:bodyPr wrap="square" rtlCol="1">
            <a:spAutoFit/>
          </a:bodyPr>
          <a:lstStyle/>
          <a:p>
            <a:r>
              <a:rPr lang="en-US" sz="2800" b="1" dirty="0">
                <a:solidFill>
                  <a:schemeClr val="accent6">
                    <a:lumMod val="50000"/>
                  </a:schemeClr>
                </a:solidFill>
              </a:rPr>
              <a:t>N</a:t>
            </a:r>
            <a:endParaRPr lang="fa-IR" sz="2400" b="1" dirty="0">
              <a:solidFill>
                <a:schemeClr val="accent6">
                  <a:lumMod val="50000"/>
                </a:schemeClr>
              </a:solidFill>
            </a:endParaRPr>
          </a:p>
        </p:txBody>
      </p:sp>
      <p:sp>
        <p:nvSpPr>
          <p:cNvPr id="19" name="TextBox 18"/>
          <p:cNvSpPr txBox="1"/>
          <p:nvPr/>
        </p:nvSpPr>
        <p:spPr>
          <a:xfrm>
            <a:off x="1085715" y="4734243"/>
            <a:ext cx="470525" cy="523220"/>
          </a:xfrm>
          <a:prstGeom prst="rect">
            <a:avLst/>
          </a:prstGeom>
          <a:noFill/>
        </p:spPr>
        <p:txBody>
          <a:bodyPr wrap="square" rtlCol="1">
            <a:spAutoFit/>
          </a:bodyPr>
          <a:lstStyle/>
          <a:p>
            <a:r>
              <a:rPr lang="en-US" sz="2800" b="1" dirty="0">
                <a:solidFill>
                  <a:schemeClr val="accent5">
                    <a:lumMod val="50000"/>
                  </a:schemeClr>
                </a:solidFill>
              </a:rPr>
              <a:t>Z</a:t>
            </a:r>
            <a:endParaRPr lang="fa-IR" sz="2400" b="1" dirty="0">
              <a:solidFill>
                <a:schemeClr val="accent5">
                  <a:lumMod val="50000"/>
                </a:schemeClr>
              </a:solidFill>
            </a:endParaRPr>
          </a:p>
        </p:txBody>
      </p:sp>
      <p:sp>
        <p:nvSpPr>
          <p:cNvPr id="20" name="TextBox 19"/>
          <p:cNvSpPr txBox="1"/>
          <p:nvPr/>
        </p:nvSpPr>
        <p:spPr>
          <a:xfrm>
            <a:off x="959593" y="4306481"/>
            <a:ext cx="490653" cy="523220"/>
          </a:xfrm>
          <a:prstGeom prst="rect">
            <a:avLst/>
          </a:prstGeom>
          <a:noFill/>
        </p:spPr>
        <p:txBody>
          <a:bodyPr wrap="square" rtlCol="1">
            <a:spAutoFit/>
          </a:bodyPr>
          <a:lstStyle/>
          <a:p>
            <a:r>
              <a:rPr lang="en-US" sz="2800" b="1" dirty="0">
                <a:solidFill>
                  <a:schemeClr val="accent4">
                    <a:lumMod val="50000"/>
                  </a:schemeClr>
                </a:solidFill>
              </a:rPr>
              <a:t>Q</a:t>
            </a:r>
            <a:endParaRPr lang="fa-IR" sz="2800" b="1" dirty="0">
              <a:solidFill>
                <a:schemeClr val="accent4">
                  <a:lumMod val="50000"/>
                </a:schemeClr>
              </a:solidFill>
            </a:endParaRPr>
          </a:p>
        </p:txBody>
      </p:sp>
      <mc:AlternateContent xmlns:mc="http://schemas.openxmlformats.org/markup-compatibility/2006" xmlns:a14="http://schemas.microsoft.com/office/drawing/2010/main">
        <mc:Choice Requires="a14">
          <p:sp>
            <p:nvSpPr>
              <p:cNvPr id="21" name="TextBox 20"/>
              <p:cNvSpPr txBox="1"/>
              <p:nvPr/>
            </p:nvSpPr>
            <p:spPr>
              <a:xfrm>
                <a:off x="6565792" y="5631364"/>
                <a:ext cx="3589648" cy="461665"/>
              </a:xfrm>
              <a:prstGeom prst="rect">
                <a:avLst/>
              </a:prstGeom>
              <a:noFill/>
            </p:spPr>
            <p:txBody>
              <a:bodyPr wrap="square" rtlCol="1">
                <a:spAutoFit/>
              </a:bodyPr>
              <a:lstStyle/>
              <a:p>
                <a:r>
                  <a:rPr lang="en-US" sz="2400" dirty="0">
                    <a:solidFill>
                      <a:srgbClr val="FF0000"/>
                    </a:solidFill>
                    <a:cs typeface="B Koodak" panose="00000700000000000000" pitchFamily="2" charset="-78"/>
                  </a:rPr>
                  <a:t>N</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𝑊</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𝑍</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𝑄</m:t>
                    </m:r>
                  </m:oMath>
                </a14:m>
                <a:endParaRPr lang="fa-IR" sz="2400" dirty="0">
                  <a:solidFill>
                    <a:srgbClr val="FF0000"/>
                  </a:solidFill>
                  <a:cs typeface="B Koodak" panose="00000700000000000000" pitchFamily="2" charset="-78"/>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565792" y="5631364"/>
                <a:ext cx="3589648" cy="461665"/>
              </a:xfrm>
              <a:prstGeom prst="rect">
                <a:avLst/>
              </a:prstGeom>
              <a:blipFill>
                <a:blip r:embed="rId7"/>
                <a:stretch>
                  <a:fillRect l="-2547" t="-19737" b="-19737"/>
                </a:stretch>
              </a:blipFill>
            </p:spPr>
            <p:txBody>
              <a:bodyPr/>
              <a:lstStyle/>
              <a:p>
                <a:r>
                  <a:rPr lang="en-US">
                    <a:noFill/>
                  </a:rPr>
                  <a:t> </a:t>
                </a:r>
              </a:p>
            </p:txBody>
          </p:sp>
        </mc:Fallback>
      </mc:AlternateContent>
      <p:sp>
        <p:nvSpPr>
          <p:cNvPr id="25" name="Rectangle 24"/>
          <p:cNvSpPr/>
          <p:nvPr/>
        </p:nvSpPr>
        <p:spPr>
          <a:xfrm>
            <a:off x="7318274" y="1453459"/>
            <a:ext cx="723275" cy="523220"/>
          </a:xfrm>
          <a:prstGeom prst="rect">
            <a:avLst/>
          </a:prstGeom>
        </p:spPr>
        <p:txBody>
          <a:bodyPr wrap="none">
            <a:spAutoFit/>
          </a:bodyPr>
          <a:lstStyle/>
          <a:p>
            <a:pPr algn="r" rtl="1"/>
            <a:r>
              <a:rPr lang="fa-IR" sz="2800" dirty="0">
                <a:solidFill>
                  <a:schemeClr val="accent2">
                    <a:lumMod val="50000"/>
                  </a:schemeClr>
                </a:solidFill>
                <a:cs typeface="B Koodak" panose="00000700000000000000" pitchFamily="2" charset="-78"/>
              </a:rPr>
              <a:t>{1}</a:t>
            </a:r>
          </a:p>
        </p:txBody>
      </p:sp>
      <p:sp>
        <p:nvSpPr>
          <p:cNvPr id="26" name="Down Arrow 25"/>
          <p:cNvSpPr/>
          <p:nvPr/>
        </p:nvSpPr>
        <p:spPr>
          <a:xfrm rot="5400000">
            <a:off x="6730127" y="1419517"/>
            <a:ext cx="484909" cy="44780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60947" y="2172840"/>
            <a:ext cx="1271502" cy="523220"/>
          </a:xfrm>
          <a:prstGeom prst="rect">
            <a:avLst/>
          </a:prstGeom>
        </p:spPr>
        <p:txBody>
          <a:bodyPr wrap="none">
            <a:spAutoFit/>
          </a:bodyPr>
          <a:lstStyle/>
          <a:p>
            <a:pPr algn="r" rtl="1"/>
            <a:r>
              <a:rPr lang="fa-IR" sz="2800" dirty="0">
                <a:solidFill>
                  <a:schemeClr val="accent2">
                    <a:lumMod val="50000"/>
                  </a:schemeClr>
                </a:solidFill>
                <a:cs typeface="B Koodak" panose="00000700000000000000" pitchFamily="2" charset="-78"/>
              </a:rPr>
              <a:t>{0،4،6}</a:t>
            </a:r>
          </a:p>
        </p:txBody>
      </p:sp>
      <p:sp>
        <p:nvSpPr>
          <p:cNvPr id="28" name="Down Arrow 27"/>
          <p:cNvSpPr/>
          <p:nvPr/>
        </p:nvSpPr>
        <p:spPr>
          <a:xfrm rot="5400000">
            <a:off x="6754495" y="2152754"/>
            <a:ext cx="484909" cy="44780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55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500"/>
                                        <p:tgtEl>
                                          <p:spTgt spid="1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p:cTn id="7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3" grpId="0" animBg="1"/>
      <p:bldP spid="14" grpId="0" animBg="1"/>
      <p:bldP spid="15" grpId="0"/>
      <p:bldP spid="16" grpId="0"/>
      <p:bldP spid="17" grpId="0"/>
      <p:bldP spid="18" grpId="0"/>
      <p:bldP spid="19" grpId="0"/>
      <p:bldP spid="20" grpId="0"/>
      <p:bldP spid="25" grpId="0"/>
      <p:bldP spid="26" grpId="0" animBg="1"/>
      <p:bldP spid="27" grpId="0"/>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95773" y="627411"/>
            <a:ext cx="7856220" cy="461665"/>
          </a:xfrm>
          <a:prstGeom prst="rect">
            <a:avLst/>
          </a:prstGeom>
          <a:noFill/>
        </p:spPr>
        <p:txBody>
          <a:bodyPr wrap="square" rtlCol="1">
            <a:spAutoFit/>
          </a:bodyPr>
          <a:lstStyle/>
          <a:p>
            <a:pPr algn="r" rtl="1"/>
            <a:r>
              <a:rPr lang="fa-IR" sz="2400" dirty="0">
                <a:cs typeface="B Koodak" panose="00000700000000000000" pitchFamily="2" charset="-78"/>
              </a:rPr>
              <a:t>5-درستی یا نادرستی عبارت های زیر را با ذکر دلیل مشخص کنید:</a:t>
            </a:r>
          </a:p>
        </p:txBody>
      </p:sp>
      <p:sp>
        <p:nvSpPr>
          <p:cNvPr id="6" name="TextBox 5"/>
          <p:cNvSpPr txBox="1"/>
          <p:nvPr/>
        </p:nvSpPr>
        <p:spPr>
          <a:xfrm>
            <a:off x="6165273" y="1735068"/>
            <a:ext cx="5586720" cy="3785652"/>
          </a:xfrm>
          <a:prstGeom prst="rect">
            <a:avLst/>
          </a:prstGeom>
          <a:noFill/>
        </p:spPr>
        <p:txBody>
          <a:bodyPr wrap="square" rtlCol="1">
            <a:spAutoFit/>
          </a:bodyPr>
          <a:lstStyle/>
          <a:p>
            <a:pPr algn="r" rtl="1"/>
            <a:r>
              <a:rPr lang="fa-IR" sz="2400" dirty="0">
                <a:cs typeface="B Koodak" panose="00000700000000000000" pitchFamily="2" charset="-78"/>
              </a:rPr>
              <a:t>الف)هر عدد گویا عددی حسابی است.</a:t>
            </a:r>
          </a:p>
          <a:p>
            <a:pPr algn="r" rtl="1"/>
            <a:endParaRPr lang="fa-IR" sz="2400" dirty="0"/>
          </a:p>
          <a:p>
            <a:pPr algn="r" rtl="1"/>
            <a:endParaRPr lang="fa-IR" sz="2400" dirty="0"/>
          </a:p>
          <a:p>
            <a:pPr algn="r" rtl="1"/>
            <a:r>
              <a:rPr lang="fa-IR" sz="2400" dirty="0">
                <a:cs typeface="B Koodak" panose="00000700000000000000" pitchFamily="2" charset="-78"/>
              </a:rPr>
              <a:t>ب)هرعدد حسابی عددی گویا است.</a:t>
            </a:r>
          </a:p>
          <a:p>
            <a:pPr algn="r" rtl="1"/>
            <a:endParaRPr lang="fa-IR" sz="2400" dirty="0"/>
          </a:p>
          <a:p>
            <a:pPr algn="r" rtl="1"/>
            <a:endParaRPr lang="fa-IR" sz="2400" dirty="0"/>
          </a:p>
          <a:p>
            <a:pPr algn="r" rtl="1"/>
            <a:r>
              <a:rPr lang="fa-IR" sz="2400" dirty="0">
                <a:cs typeface="B Koodak" panose="00000700000000000000" pitchFamily="2" charset="-78"/>
              </a:rPr>
              <a:t>ج)هرعدد صحیح عددی گویا است.</a:t>
            </a:r>
          </a:p>
          <a:p>
            <a:pPr algn="r" rtl="1"/>
            <a:endParaRPr lang="fa-IR" sz="2400" dirty="0"/>
          </a:p>
          <a:p>
            <a:pPr algn="r" rtl="1"/>
            <a:endParaRPr lang="fa-IR" sz="2400" dirty="0"/>
          </a:p>
          <a:p>
            <a:pPr algn="r" rtl="1"/>
            <a:r>
              <a:rPr lang="fa-IR" sz="2400" dirty="0">
                <a:cs typeface="B Koodak" panose="00000700000000000000" pitchFamily="2" charset="-78"/>
              </a:rPr>
              <a:t>د)بعضی از عددهای گویا عددی صحیح اند.</a:t>
            </a:r>
          </a:p>
        </p:txBody>
      </p:sp>
      <p:sp>
        <p:nvSpPr>
          <p:cNvPr id="3" name="TextBox 2"/>
          <p:cNvSpPr txBox="1"/>
          <p:nvPr/>
        </p:nvSpPr>
        <p:spPr>
          <a:xfrm>
            <a:off x="6544413" y="1780277"/>
            <a:ext cx="1182029" cy="461665"/>
          </a:xfrm>
          <a:prstGeom prst="rect">
            <a:avLst/>
          </a:prstGeom>
          <a:noFill/>
        </p:spPr>
        <p:txBody>
          <a:bodyPr wrap="square" rtlCol="1">
            <a:spAutoFit/>
          </a:bodyPr>
          <a:lstStyle/>
          <a:p>
            <a:pPr algn="r" rtl="1"/>
            <a:r>
              <a:rPr lang="fa-IR" sz="2400" dirty="0">
                <a:solidFill>
                  <a:srgbClr val="FF0000"/>
                </a:solidFill>
                <a:cs typeface="B Koodak" panose="00000700000000000000" pitchFamily="2" charset="-78"/>
              </a:rPr>
              <a:t>نادرست</a:t>
            </a:r>
          </a:p>
        </p:txBody>
      </p:sp>
      <mc:AlternateContent xmlns:mc="http://schemas.openxmlformats.org/markup-compatibility/2006" xmlns:a14="http://schemas.microsoft.com/office/drawing/2010/main">
        <mc:Choice Requires="a14">
          <p:sp>
            <p:nvSpPr>
              <p:cNvPr id="7" name="TextBox 6"/>
              <p:cNvSpPr txBox="1"/>
              <p:nvPr/>
            </p:nvSpPr>
            <p:spPr>
              <a:xfrm>
                <a:off x="2100264" y="1672006"/>
                <a:ext cx="4444150" cy="661015"/>
              </a:xfrm>
              <a:prstGeom prst="rect">
                <a:avLst/>
              </a:prstGeom>
              <a:noFill/>
            </p:spPr>
            <p:txBody>
              <a:bodyPr wrap="square" rtlCol="1">
                <a:spAutoFit/>
              </a:bodyPr>
              <a:lstStyle/>
              <a:p>
                <a:pPr algn="r" rtl="1"/>
                <a:r>
                  <a:rPr lang="fa-IR" sz="2400" dirty="0">
                    <a:solidFill>
                      <a:schemeClr val="accent2">
                        <a:lumMod val="50000"/>
                      </a:schemeClr>
                    </a:solidFill>
                    <a:cs typeface="B Koodak" panose="00000700000000000000" pitchFamily="2" charset="-78"/>
                  </a:rPr>
                  <a:t>مثلا</a:t>
                </a:r>
                <a14:m>
                  <m:oMath xmlns:m="http://schemas.openxmlformats.org/officeDocument/2006/math">
                    <m:f>
                      <m:fPr>
                        <m:ctrlPr>
                          <a:rPr lang="fa-IR" sz="2400" i="1">
                            <a:solidFill>
                              <a:schemeClr val="accent2">
                                <a:lumMod val="50000"/>
                              </a:schemeClr>
                            </a:solidFill>
                            <a:latin typeface="Cambria Math" panose="02040503050406030204" pitchFamily="18" charset="0"/>
                          </a:rPr>
                        </m:ctrlPr>
                      </m:fPr>
                      <m:num>
                        <m:r>
                          <m:rPr>
                            <m:nor/>
                          </m:rPr>
                          <a:rPr lang="fa-IR" sz="2400">
                            <a:solidFill>
                              <a:schemeClr val="accent2">
                                <a:lumMod val="50000"/>
                              </a:schemeClr>
                            </a:solidFill>
                            <a:latin typeface="Cambria Math" panose="02040503050406030204" pitchFamily="18" charset="0"/>
                            <a:cs typeface="B Koodak" panose="00000700000000000000" pitchFamily="2" charset="-78"/>
                          </a:rPr>
                          <m:t>5</m:t>
                        </m:r>
                      </m:num>
                      <m:den>
                        <m:r>
                          <m:rPr>
                            <m:nor/>
                          </m:rPr>
                          <a:rPr lang="fa-IR" sz="2400">
                            <a:solidFill>
                              <a:schemeClr val="accent2">
                                <a:lumMod val="50000"/>
                              </a:schemeClr>
                            </a:solidFill>
                            <a:latin typeface="Cambria Math" panose="02040503050406030204" pitchFamily="18" charset="0"/>
                            <a:cs typeface="B Koodak" panose="00000700000000000000" pitchFamily="2" charset="-78"/>
                          </a:rPr>
                          <m:t>2</m:t>
                        </m:r>
                      </m:den>
                    </m:f>
                    <m:r>
                      <a:rPr lang="fa-IR" sz="2400" b="0" i="0" smtClean="0">
                        <a:solidFill>
                          <a:schemeClr val="accent2">
                            <a:lumMod val="50000"/>
                          </a:schemeClr>
                        </a:solidFill>
                        <a:latin typeface="Cambria Math" panose="02040503050406030204" pitchFamily="18" charset="0"/>
                        <a:cs typeface="B Koodak" panose="00000700000000000000" pitchFamily="2" charset="-78"/>
                      </a:rPr>
                      <m:t> </m:t>
                    </m:r>
                  </m:oMath>
                </a14:m>
                <a:r>
                  <a:rPr lang="fa-IR" sz="2400" dirty="0">
                    <a:solidFill>
                      <a:schemeClr val="accent2">
                        <a:lumMod val="50000"/>
                      </a:schemeClr>
                    </a:solidFill>
                    <a:cs typeface="B Koodak" panose="00000700000000000000" pitchFamily="2" charset="-78"/>
                  </a:rPr>
                  <a:t> گویا است ولی حسابی نیست</a:t>
                </a:r>
              </a:p>
            </p:txBody>
          </p:sp>
        </mc:Choice>
        <mc:Fallback xmlns="">
          <p:sp>
            <p:nvSpPr>
              <p:cNvPr id="7" name="TextBox 6"/>
              <p:cNvSpPr txBox="1">
                <a:spLocks noRot="1" noChangeAspect="1" noMove="1" noResize="1" noEditPoints="1" noAdjustHandles="1" noChangeArrowheads="1" noChangeShapeType="1" noTextEdit="1"/>
              </p:cNvSpPr>
              <p:nvPr/>
            </p:nvSpPr>
            <p:spPr>
              <a:xfrm>
                <a:off x="2100264" y="1672006"/>
                <a:ext cx="4444150" cy="661015"/>
              </a:xfrm>
              <a:prstGeom prst="rect">
                <a:avLst/>
              </a:prstGeom>
              <a:blipFill>
                <a:blip r:embed="rId2"/>
                <a:stretch>
                  <a:fillRect r="-2058" b="-15596"/>
                </a:stretch>
              </a:blipFill>
            </p:spPr>
            <p:txBody>
              <a:bodyPr/>
              <a:lstStyle/>
              <a:p>
                <a:r>
                  <a:rPr lang="en-US">
                    <a:noFill/>
                  </a:rPr>
                  <a:t> </a:t>
                </a:r>
              </a:p>
            </p:txBody>
          </p:sp>
        </mc:Fallback>
      </mc:AlternateContent>
      <p:sp>
        <p:nvSpPr>
          <p:cNvPr id="9" name="Rectangle 8"/>
          <p:cNvSpPr/>
          <p:nvPr/>
        </p:nvSpPr>
        <p:spPr>
          <a:xfrm>
            <a:off x="6422718" y="5057828"/>
            <a:ext cx="869149" cy="461665"/>
          </a:xfrm>
          <a:prstGeom prst="rect">
            <a:avLst/>
          </a:prstGeom>
        </p:spPr>
        <p:txBody>
          <a:bodyPr wrap="none">
            <a:spAutoFit/>
          </a:bodyPr>
          <a:lstStyle/>
          <a:p>
            <a:r>
              <a:rPr lang="fa-IR" sz="2400" dirty="0">
                <a:solidFill>
                  <a:srgbClr val="FF0000"/>
                </a:solidFill>
                <a:cs typeface="B Koodak" panose="00000700000000000000" pitchFamily="2" charset="-78"/>
              </a:rPr>
              <a:t>درست</a:t>
            </a:r>
          </a:p>
        </p:txBody>
      </p:sp>
      <p:sp>
        <p:nvSpPr>
          <p:cNvPr id="10" name="Rectangle 9"/>
          <p:cNvSpPr/>
          <p:nvPr/>
        </p:nvSpPr>
        <p:spPr>
          <a:xfrm>
            <a:off x="7091397" y="2841289"/>
            <a:ext cx="869149" cy="461665"/>
          </a:xfrm>
          <a:prstGeom prst="rect">
            <a:avLst/>
          </a:prstGeom>
        </p:spPr>
        <p:txBody>
          <a:bodyPr wrap="none">
            <a:spAutoFit/>
          </a:bodyPr>
          <a:lstStyle/>
          <a:p>
            <a:r>
              <a:rPr lang="fa-IR" sz="2400" dirty="0">
                <a:solidFill>
                  <a:srgbClr val="FF0000"/>
                </a:solidFill>
                <a:cs typeface="B Koodak" panose="00000700000000000000" pitchFamily="2" charset="-78"/>
              </a:rPr>
              <a:t>درست</a:t>
            </a:r>
          </a:p>
        </p:txBody>
      </p:sp>
      <p:sp>
        <p:nvSpPr>
          <p:cNvPr id="11" name="Rectangle 10"/>
          <p:cNvSpPr/>
          <p:nvPr/>
        </p:nvSpPr>
        <p:spPr>
          <a:xfrm>
            <a:off x="7291867" y="3950171"/>
            <a:ext cx="869149" cy="461665"/>
          </a:xfrm>
          <a:prstGeom prst="rect">
            <a:avLst/>
          </a:prstGeom>
        </p:spPr>
        <p:txBody>
          <a:bodyPr wrap="none">
            <a:spAutoFit/>
          </a:bodyPr>
          <a:lstStyle/>
          <a:p>
            <a:r>
              <a:rPr lang="fa-IR" sz="2400" dirty="0">
                <a:solidFill>
                  <a:srgbClr val="FF0000"/>
                </a:solidFill>
                <a:cs typeface="B Koodak" panose="00000700000000000000" pitchFamily="2" charset="-78"/>
              </a:rPr>
              <a:t>درست</a:t>
            </a:r>
          </a:p>
        </p:txBody>
      </p:sp>
      <p:sp>
        <p:nvSpPr>
          <p:cNvPr id="12" name="TextBox 11"/>
          <p:cNvSpPr txBox="1"/>
          <p:nvPr/>
        </p:nvSpPr>
        <p:spPr>
          <a:xfrm>
            <a:off x="249382" y="2864427"/>
            <a:ext cx="6705352" cy="830997"/>
          </a:xfrm>
          <a:prstGeom prst="rect">
            <a:avLst/>
          </a:prstGeom>
          <a:noFill/>
        </p:spPr>
        <p:txBody>
          <a:bodyPr wrap="square" rtlCol="1">
            <a:spAutoFit/>
          </a:bodyPr>
          <a:lstStyle/>
          <a:p>
            <a:pPr algn="r" rtl="1"/>
            <a:r>
              <a:rPr lang="fa-IR" sz="2400" dirty="0">
                <a:solidFill>
                  <a:schemeClr val="accent2">
                    <a:lumMod val="50000"/>
                  </a:schemeClr>
                </a:solidFill>
                <a:cs typeface="B Koodak" panose="00000700000000000000" pitchFamily="2" charset="-78"/>
              </a:rPr>
              <a:t>هر عدد حسابی را می توان به صورت کسر نوشت که مخرج آن مخالف صفر باشد</a:t>
            </a:r>
          </a:p>
        </p:txBody>
      </p:sp>
      <p:sp>
        <p:nvSpPr>
          <p:cNvPr id="13" name="Rectangle 12"/>
          <p:cNvSpPr/>
          <p:nvPr/>
        </p:nvSpPr>
        <p:spPr>
          <a:xfrm>
            <a:off x="45946" y="3996816"/>
            <a:ext cx="7089481" cy="830997"/>
          </a:xfrm>
          <a:prstGeom prst="rect">
            <a:avLst/>
          </a:prstGeom>
        </p:spPr>
        <p:txBody>
          <a:bodyPr wrap="square">
            <a:spAutoFit/>
          </a:bodyPr>
          <a:lstStyle/>
          <a:p>
            <a:pPr algn="r" rtl="1"/>
            <a:r>
              <a:rPr lang="fa-IR" sz="2400" dirty="0">
                <a:solidFill>
                  <a:schemeClr val="accent2">
                    <a:lumMod val="50000"/>
                  </a:schemeClr>
                </a:solidFill>
                <a:cs typeface="B Koodak" panose="00000700000000000000" pitchFamily="2" charset="-78"/>
              </a:rPr>
              <a:t>هر عدد صحیح را می توان به صورت کسر نوشت که مخرج آن مخالف صفر باشد</a:t>
            </a:r>
          </a:p>
        </p:txBody>
      </p:sp>
      <p:sp>
        <p:nvSpPr>
          <p:cNvPr id="14" name="TextBox 13"/>
          <p:cNvSpPr txBox="1"/>
          <p:nvPr/>
        </p:nvSpPr>
        <p:spPr>
          <a:xfrm>
            <a:off x="-358144" y="5168283"/>
            <a:ext cx="6739607" cy="830997"/>
          </a:xfrm>
          <a:prstGeom prst="rect">
            <a:avLst/>
          </a:prstGeom>
          <a:noFill/>
        </p:spPr>
        <p:txBody>
          <a:bodyPr wrap="square" rtlCol="1">
            <a:spAutoFit/>
          </a:bodyPr>
          <a:lstStyle/>
          <a:p>
            <a:pPr algn="r" rtl="1"/>
            <a:r>
              <a:rPr lang="fa-IR" sz="2400" dirty="0">
                <a:solidFill>
                  <a:schemeClr val="accent2">
                    <a:lumMod val="50000"/>
                  </a:schemeClr>
                </a:solidFill>
                <a:cs typeface="B Koodak" panose="00000700000000000000" pitchFamily="2" charset="-78"/>
              </a:rPr>
              <a:t>آن دسته از اعداد گویا که بعد ازساده کردن به صورت عدد صحیح در می آیند را می توانیم در نظر بگیریم</a:t>
            </a:r>
          </a:p>
        </p:txBody>
      </p:sp>
    </p:spTree>
    <p:extLst>
      <p:ext uri="{BB962C8B-B14F-4D97-AF65-F5344CB8AC3E}">
        <p14:creationId xmlns:p14="http://schemas.microsoft.com/office/powerpoint/2010/main" val="34180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Effect transition="in" filter="fade">
                                      <p:cBhvr>
                                        <p:cTn id="58" dur="500"/>
                                        <p:tgtEl>
                                          <p:spTgt spid="6">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randombar(horizontal)">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1"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7839" y="2288202"/>
            <a:ext cx="5672243" cy="553998"/>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در کلاس درس،علی و رضا عضو هردو تیم والیبال و فوتبال هستند. </a:t>
            </a:r>
          </a:p>
        </p:txBody>
      </p:sp>
      <p:grpSp>
        <p:nvGrpSpPr>
          <p:cNvPr id="4" name="Group 3"/>
          <p:cNvGrpSpPr/>
          <p:nvPr/>
        </p:nvGrpSpPr>
        <p:grpSpPr>
          <a:xfrm>
            <a:off x="4395067" y="347100"/>
            <a:ext cx="7304815" cy="1215963"/>
            <a:chOff x="5989831" y="167886"/>
            <a:chExt cx="5961377" cy="1188720"/>
          </a:xfrm>
        </p:grpSpPr>
        <p:sp>
          <p:nvSpPr>
            <p:cNvPr id="5" name="Rounded Rectangle 4"/>
            <p:cNvSpPr/>
            <p:nvPr/>
          </p:nvSpPr>
          <p:spPr>
            <a:xfrm>
              <a:off x="5989831" y="314530"/>
              <a:ext cx="5702668" cy="899527"/>
            </a:xfrm>
            <a:prstGeom prst="roundRect">
              <a:avLst>
                <a:gd name="adj" fmla="val 50000"/>
              </a:avLst>
            </a:prstGeom>
            <a:solidFill>
              <a:schemeClr val="accent1">
                <a:lumMod val="20000"/>
                <a:lumOff val="8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dirty="0">
                  <a:solidFill>
                    <a:schemeClr val="accent4">
                      <a:lumMod val="50000"/>
                    </a:schemeClr>
                  </a:solidFill>
                  <a:latin typeface="IRAban" panose="02000503000000020002" pitchFamily="2" charset="-78"/>
                  <a:cs typeface="IRAban" panose="02000503000000020002" pitchFamily="2" charset="-78"/>
                </a:rPr>
                <a:t>                </a:t>
              </a:r>
              <a:r>
                <a:rPr lang="fa-IR" sz="1600" dirty="0">
                  <a:solidFill>
                    <a:schemeClr val="accent4">
                      <a:lumMod val="50000"/>
                    </a:schemeClr>
                  </a:solidFill>
                  <a:latin typeface="IRAban" panose="02000503000000020002" pitchFamily="2" charset="-78"/>
                  <a:cs typeface="IRAban" panose="02000503000000020002" pitchFamily="2" charset="-78"/>
                </a:rPr>
                <a:t>    </a:t>
              </a:r>
              <a:r>
                <a:rPr lang="en-US" sz="1600" dirty="0">
                  <a:solidFill>
                    <a:schemeClr val="accent4">
                      <a:lumMod val="50000"/>
                    </a:schemeClr>
                  </a:solidFill>
                  <a:latin typeface="IRAban" panose="02000503000000020002" pitchFamily="2" charset="-78"/>
                  <a:cs typeface="IRAban" panose="02000503000000020002" pitchFamily="2" charset="-78"/>
                </a:rPr>
                <a:t>  </a:t>
              </a:r>
              <a:r>
                <a:rPr lang="fa-IR" sz="2800" dirty="0">
                  <a:solidFill>
                    <a:schemeClr val="accent1">
                      <a:lumMod val="50000"/>
                    </a:schemeClr>
                  </a:solidFill>
                  <a:latin typeface="IRAban" panose="02000503000000020002" pitchFamily="2" charset="-78"/>
                  <a:cs typeface="IRAban" panose="02000503000000020002" pitchFamily="2" charset="-78"/>
                </a:rPr>
                <a:t>اجتماع، اشتراک و تفاضل مجموعه ها</a:t>
              </a:r>
              <a:endParaRPr lang="en-US" sz="2800" dirty="0">
                <a:solidFill>
                  <a:schemeClr val="accent1">
                    <a:lumMod val="50000"/>
                  </a:schemeClr>
                </a:solidFill>
                <a:latin typeface="IRAban" panose="02000503000000020002" pitchFamily="2" charset="-78"/>
                <a:cs typeface="IRAban" panose="02000503000000020002" pitchFamily="2" charset="-78"/>
              </a:endParaRPr>
            </a:p>
          </p:txBody>
        </p:sp>
        <p:sp>
          <p:nvSpPr>
            <p:cNvPr id="6" name="Oval 5"/>
            <p:cNvSpPr/>
            <p:nvPr/>
          </p:nvSpPr>
          <p:spPr>
            <a:xfrm>
              <a:off x="10762488" y="167886"/>
              <a:ext cx="1188720" cy="118872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9210" t="22563" r="30410" b="36018"/>
            <a:stretch/>
          </p:blipFill>
          <p:spPr>
            <a:xfrm>
              <a:off x="10904527" y="416604"/>
              <a:ext cx="904642" cy="691283"/>
            </a:xfrm>
            <a:prstGeom prst="rect">
              <a:avLst/>
            </a:prstGeom>
          </p:spPr>
        </p:pic>
      </p:grpSp>
      <p:grpSp>
        <p:nvGrpSpPr>
          <p:cNvPr id="8" name="Group 7"/>
          <p:cNvGrpSpPr/>
          <p:nvPr/>
        </p:nvGrpSpPr>
        <p:grpSpPr>
          <a:xfrm>
            <a:off x="5043967" y="1929951"/>
            <a:ext cx="6494602" cy="461665"/>
            <a:chOff x="4506990" y="4075831"/>
            <a:chExt cx="6494602" cy="461665"/>
          </a:xfrm>
        </p:grpSpPr>
        <p:sp>
          <p:nvSpPr>
            <p:cNvPr id="9" name="TextBox 8"/>
            <p:cNvSpPr txBox="1"/>
            <p:nvPr/>
          </p:nvSpPr>
          <p:spPr>
            <a:xfrm>
              <a:off x="9569955" y="407583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10" name="Straight Connector 9"/>
            <p:cNvCxnSpPr/>
            <p:nvPr/>
          </p:nvCxnSpPr>
          <p:spPr>
            <a:xfrm flipV="1">
              <a:off x="4506990" y="4306511"/>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814082" y="2915860"/>
            <a:ext cx="6096000" cy="400110"/>
          </a:xfrm>
          <a:prstGeom prst="rect">
            <a:avLst/>
          </a:prstGeom>
        </p:spPr>
        <p:txBody>
          <a:bodyPr>
            <a:spAutoFit/>
          </a:bodyPr>
          <a:lstStyle/>
          <a:p>
            <a:pPr algn="r" rtl="1"/>
            <a:r>
              <a:rPr lang="fa-IR" sz="2000" dirty="0">
                <a:cs typeface="B Koodak" panose="00000700000000000000" pitchFamily="2" charset="-78"/>
              </a:rPr>
              <a:t>سامان،احسان،فرشید و حسین فقط در تیم والیبال </a:t>
            </a:r>
            <a:endParaRPr lang="en-US" sz="2000" dirty="0"/>
          </a:p>
        </p:txBody>
      </p:sp>
      <p:sp>
        <p:nvSpPr>
          <p:cNvPr id="13" name="Rectangle 12"/>
          <p:cNvSpPr/>
          <p:nvPr/>
        </p:nvSpPr>
        <p:spPr>
          <a:xfrm>
            <a:off x="6413787" y="3338337"/>
            <a:ext cx="5501827" cy="400110"/>
          </a:xfrm>
          <a:prstGeom prst="rect">
            <a:avLst/>
          </a:prstGeom>
        </p:spPr>
        <p:txBody>
          <a:bodyPr wrap="none">
            <a:spAutoFit/>
          </a:bodyPr>
          <a:lstStyle/>
          <a:p>
            <a:pPr algn="r" rtl="1"/>
            <a:r>
              <a:rPr lang="fa-IR" sz="2000" dirty="0">
                <a:cs typeface="B Koodak" panose="00000700000000000000" pitchFamily="2" charset="-78"/>
              </a:rPr>
              <a:t>و محمد،حسن،کیوان و سبحان فقط در تیم فوتبال بازی می کنند.</a:t>
            </a:r>
            <a:endParaRPr lang="en-US" sz="2000" dirty="0"/>
          </a:p>
        </p:txBody>
      </p:sp>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149" b="92900" l="0" r="99563"/>
                    </a14:imgEffect>
                  </a14:imgLayer>
                </a14:imgProps>
              </a:ext>
              <a:ext uri="{28A0092B-C50C-407E-A947-70E740481C1C}">
                <a14:useLocalDpi xmlns:a14="http://schemas.microsoft.com/office/drawing/2010/main" val="0"/>
              </a:ext>
            </a:extLst>
          </a:blip>
          <a:stretch>
            <a:fillRect/>
          </a:stretch>
        </p:blipFill>
        <p:spPr>
          <a:xfrm>
            <a:off x="227048" y="2244216"/>
            <a:ext cx="3247928" cy="2716080"/>
          </a:xfrm>
          <a:prstGeom prst="rect">
            <a:avLst/>
          </a:prstGeom>
        </p:spPr>
      </p:pic>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7755" y1="35714" x2="81837" y2="50816"/>
                        <a14:foregroundMark x1="33061" y1="71633" x2="13265" y2="60000"/>
                        <a14:backgroundMark x1="28571" y1="44286" x2="63673" y2="19796"/>
                        <a14:backgroundMark x1="45918" y1="75102" x2="79796" y2="63878"/>
                        <a14:backgroundMark x1="62857" y1="35102" x2="79592" y2="13469"/>
                      </a14:backgroundRemoval>
                    </a14:imgEffect>
                  </a14:imgLayer>
                </a14:imgProps>
              </a:ext>
              <a:ext uri="{28A0092B-C50C-407E-A947-70E740481C1C}">
                <a14:useLocalDpi xmlns:a14="http://schemas.microsoft.com/office/drawing/2010/main" val="0"/>
              </a:ext>
            </a:extLst>
          </a:blip>
          <a:stretch>
            <a:fillRect/>
          </a:stretch>
        </p:blipFill>
        <p:spPr>
          <a:xfrm>
            <a:off x="949673" y="1881988"/>
            <a:ext cx="4497141" cy="4497141"/>
          </a:xfrm>
          <a:prstGeom prst="rect">
            <a:avLst/>
          </a:prstGeom>
          <a:scene3d>
            <a:camera prst="perspectiveRight" fov="3300000">
              <a:rot lat="21299999" lon="20399999" rev="300000"/>
            </a:camera>
            <a:lightRig rig="threePt" dir="t"/>
          </a:scene3d>
        </p:spPr>
      </p:pic>
      <p:grpSp>
        <p:nvGrpSpPr>
          <p:cNvPr id="16" name="Group 15"/>
          <p:cNvGrpSpPr/>
          <p:nvPr/>
        </p:nvGrpSpPr>
        <p:grpSpPr>
          <a:xfrm>
            <a:off x="2529295" y="3025076"/>
            <a:ext cx="434170" cy="884817"/>
            <a:chOff x="7416800" y="3488788"/>
            <a:chExt cx="411597" cy="1046985"/>
          </a:xfrm>
        </p:grpSpPr>
        <p:sp>
          <p:nvSpPr>
            <p:cNvPr id="17" name="Oval 16"/>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stCxn id="17"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7"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976555" y="3245741"/>
            <a:ext cx="434170" cy="884817"/>
            <a:chOff x="7416800" y="3488788"/>
            <a:chExt cx="411597" cy="1046985"/>
          </a:xfrm>
        </p:grpSpPr>
        <p:sp>
          <p:nvSpPr>
            <p:cNvPr id="28" name="Oval 27"/>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8"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8"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963175" y="2261179"/>
            <a:ext cx="434170" cy="884817"/>
            <a:chOff x="7416800" y="3488788"/>
            <a:chExt cx="411597" cy="1046985"/>
          </a:xfrm>
        </p:grpSpPr>
        <p:sp>
          <p:nvSpPr>
            <p:cNvPr id="35" name="Oval 34"/>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a:stCxn id="35"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5"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519587" y="2442638"/>
            <a:ext cx="434170" cy="884817"/>
            <a:chOff x="7416800" y="3488788"/>
            <a:chExt cx="411597" cy="1046985"/>
          </a:xfrm>
        </p:grpSpPr>
        <p:sp>
          <p:nvSpPr>
            <p:cNvPr id="42" name="Oval 41"/>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a:stCxn id="42"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2"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2"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159697" y="2715962"/>
            <a:ext cx="434170" cy="884817"/>
            <a:chOff x="7416800" y="3488788"/>
            <a:chExt cx="411597" cy="1046985"/>
          </a:xfrm>
        </p:grpSpPr>
        <p:sp>
          <p:nvSpPr>
            <p:cNvPr id="49" name="Oval 48"/>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p:cNvCxnSpPr>
              <a:stCxn id="49"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9"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9"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52574" y="2990847"/>
            <a:ext cx="434170" cy="884817"/>
            <a:chOff x="7416800" y="3488788"/>
            <a:chExt cx="411597" cy="1046985"/>
          </a:xfrm>
        </p:grpSpPr>
        <p:sp>
          <p:nvSpPr>
            <p:cNvPr id="56" name="Oval 55"/>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p:cNvCxnSpPr>
              <a:stCxn id="56"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6"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6"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877491" y="3732551"/>
            <a:ext cx="434170" cy="884817"/>
            <a:chOff x="7416800" y="3488788"/>
            <a:chExt cx="411597" cy="1046985"/>
          </a:xfrm>
        </p:grpSpPr>
        <p:sp>
          <p:nvSpPr>
            <p:cNvPr id="63" name="Oval 62"/>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p:cNvCxnSpPr>
              <a:stCxn id="63"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3"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63"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167772" y="3526798"/>
            <a:ext cx="434170" cy="884817"/>
            <a:chOff x="7416800" y="3488788"/>
            <a:chExt cx="411597" cy="1046985"/>
          </a:xfrm>
        </p:grpSpPr>
        <p:sp>
          <p:nvSpPr>
            <p:cNvPr id="70" name="Oval 69"/>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p:cNvCxnSpPr>
              <a:stCxn id="70"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70"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3496777" y="3344817"/>
            <a:ext cx="434170" cy="884817"/>
            <a:chOff x="7416800" y="3488788"/>
            <a:chExt cx="411597" cy="1046985"/>
          </a:xfrm>
        </p:grpSpPr>
        <p:sp>
          <p:nvSpPr>
            <p:cNvPr id="77" name="Oval 76"/>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a:stCxn id="77"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7"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77"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3794906" y="3204437"/>
            <a:ext cx="434170" cy="884817"/>
            <a:chOff x="7416800" y="3488788"/>
            <a:chExt cx="411597" cy="1046985"/>
          </a:xfrm>
        </p:grpSpPr>
        <p:sp>
          <p:nvSpPr>
            <p:cNvPr id="84" name="Oval 83"/>
            <p:cNvSpPr/>
            <p:nvPr/>
          </p:nvSpPr>
          <p:spPr>
            <a:xfrm>
              <a:off x="7498080" y="3488788"/>
              <a:ext cx="211015" cy="237017"/>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a:stCxn id="84" idx="4"/>
            </p:cNvCxnSpPr>
            <p:nvPr/>
          </p:nvCxnSpPr>
          <p:spPr>
            <a:xfrm flipH="1">
              <a:off x="7603587" y="3725805"/>
              <a:ext cx="1" cy="446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416800" y="4134586"/>
              <a:ext cx="187006" cy="4011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03588" y="4156998"/>
              <a:ext cx="224809" cy="3081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4" idx="4"/>
            </p:cNvCxnSpPr>
            <p:nvPr/>
          </p:nvCxnSpPr>
          <p:spPr>
            <a:xfrm flipH="1">
              <a:off x="7416800" y="3725805"/>
              <a:ext cx="186788"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4" idx="4"/>
            </p:cNvCxnSpPr>
            <p:nvPr/>
          </p:nvCxnSpPr>
          <p:spPr>
            <a:xfrm flipH="1" flipV="1">
              <a:off x="7603588" y="3725805"/>
              <a:ext cx="142185" cy="14769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90" name="Rectangle 89"/>
          <p:cNvSpPr/>
          <p:nvPr/>
        </p:nvSpPr>
        <p:spPr>
          <a:xfrm>
            <a:off x="4184869" y="4176927"/>
            <a:ext cx="7725213" cy="707886"/>
          </a:xfrm>
          <a:prstGeom prst="rect">
            <a:avLst/>
          </a:prstGeom>
        </p:spPr>
        <p:txBody>
          <a:bodyPr wrap="square">
            <a:spAutoFit/>
          </a:bodyPr>
          <a:lstStyle/>
          <a:p>
            <a:pPr algn="r" rtl="1"/>
            <a:r>
              <a:rPr lang="fa-IR" sz="2000" dirty="0">
                <a:cs typeface="B Koodak" panose="00000700000000000000" pitchFamily="2" charset="-78"/>
              </a:rPr>
              <a:t>الف)اگر مجموعه دانش آموزان عضو تیم والیبال را با</a:t>
            </a:r>
            <a:r>
              <a:rPr lang="en-US" sz="2000" dirty="0">
                <a:cs typeface="B Koodak" panose="00000700000000000000" pitchFamily="2" charset="-78"/>
              </a:rPr>
              <a:t>V</a:t>
            </a:r>
            <a:r>
              <a:rPr lang="fa-IR" sz="2000" dirty="0">
                <a:cs typeface="B Koodak" panose="00000700000000000000" pitchFamily="2" charset="-78"/>
              </a:rPr>
              <a:t>و فوتبال را با</a:t>
            </a:r>
            <a:r>
              <a:rPr lang="en-US" sz="2000" dirty="0">
                <a:cs typeface="B Koodak" panose="00000700000000000000" pitchFamily="2" charset="-78"/>
              </a:rPr>
              <a:t>F</a:t>
            </a:r>
            <a:r>
              <a:rPr lang="fa-IR" sz="2000" dirty="0">
                <a:cs typeface="B Koodak" panose="00000700000000000000" pitchFamily="2" charset="-78"/>
              </a:rPr>
              <a:t>نشان دهیم،این مجموعه هارا با نمودار ون نمایش دهید و سپس با عضوهایشان بنویسید.</a:t>
            </a:r>
          </a:p>
        </p:txBody>
      </p:sp>
      <p:sp>
        <p:nvSpPr>
          <p:cNvPr id="91" name="Oval 90"/>
          <p:cNvSpPr/>
          <p:nvPr/>
        </p:nvSpPr>
        <p:spPr>
          <a:xfrm>
            <a:off x="1120795" y="2800141"/>
            <a:ext cx="1538605" cy="1549931"/>
          </a:xfrm>
          <a:prstGeom prst="ellipse">
            <a:avLst/>
          </a:prstGeom>
          <a:solidFill>
            <a:schemeClr val="accent1">
              <a:alpha val="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a:p>
        </p:txBody>
      </p:sp>
      <p:sp>
        <p:nvSpPr>
          <p:cNvPr id="92" name="Oval 91"/>
          <p:cNvSpPr/>
          <p:nvPr/>
        </p:nvSpPr>
        <p:spPr>
          <a:xfrm>
            <a:off x="2062293" y="2771253"/>
            <a:ext cx="1578867" cy="1566153"/>
          </a:xfrm>
          <a:prstGeom prst="ellipse">
            <a:avLst/>
          </a:prstGeom>
          <a:solidFill>
            <a:schemeClr val="accent1">
              <a:alpha val="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a:p>
        </p:txBody>
      </p:sp>
      <p:sp>
        <p:nvSpPr>
          <p:cNvPr id="93" name="Rectangle 92"/>
          <p:cNvSpPr/>
          <p:nvPr/>
        </p:nvSpPr>
        <p:spPr>
          <a:xfrm>
            <a:off x="1015980" y="2709066"/>
            <a:ext cx="396262" cy="523220"/>
          </a:xfrm>
          <a:prstGeom prst="rect">
            <a:avLst/>
          </a:prstGeom>
        </p:spPr>
        <p:txBody>
          <a:bodyPr wrap="none">
            <a:spAutoFit/>
          </a:bodyPr>
          <a:lstStyle/>
          <a:p>
            <a:r>
              <a:rPr lang="en-US" sz="2800" b="1" dirty="0">
                <a:solidFill>
                  <a:schemeClr val="accent2">
                    <a:lumMod val="75000"/>
                  </a:schemeClr>
                </a:solidFill>
              </a:rPr>
              <a:t>V</a:t>
            </a:r>
          </a:p>
        </p:txBody>
      </p:sp>
      <p:sp>
        <p:nvSpPr>
          <p:cNvPr id="94" name="Rectangle 93"/>
          <p:cNvSpPr/>
          <p:nvPr/>
        </p:nvSpPr>
        <p:spPr>
          <a:xfrm>
            <a:off x="3605883" y="2695149"/>
            <a:ext cx="349776" cy="523220"/>
          </a:xfrm>
          <a:prstGeom prst="rect">
            <a:avLst/>
          </a:prstGeom>
        </p:spPr>
        <p:txBody>
          <a:bodyPr wrap="none">
            <a:spAutoFit/>
          </a:bodyPr>
          <a:lstStyle/>
          <a:p>
            <a:r>
              <a:rPr lang="en-US" sz="2800" b="1" dirty="0">
                <a:solidFill>
                  <a:schemeClr val="accent6">
                    <a:lumMod val="75000"/>
                  </a:schemeClr>
                </a:solidFill>
              </a:rPr>
              <a:t>F</a:t>
            </a:r>
          </a:p>
        </p:txBody>
      </p:sp>
      <p:sp>
        <p:nvSpPr>
          <p:cNvPr id="95" name="TextBox 94"/>
          <p:cNvSpPr txBox="1"/>
          <p:nvPr/>
        </p:nvSpPr>
        <p:spPr>
          <a:xfrm>
            <a:off x="1366319" y="2985120"/>
            <a:ext cx="928339" cy="1323439"/>
          </a:xfrm>
          <a:prstGeom prst="rect">
            <a:avLst/>
          </a:prstGeom>
          <a:noFill/>
        </p:spPr>
        <p:txBody>
          <a:bodyPr wrap="square" rtlCol="1">
            <a:spAutoFit/>
          </a:bodyPr>
          <a:lstStyle/>
          <a:p>
            <a:r>
              <a:rPr lang="fa-IR" sz="2000" dirty="0">
                <a:cs typeface="B Koodak" panose="00000700000000000000" pitchFamily="2" charset="-78"/>
              </a:rPr>
              <a:t>سامان</a:t>
            </a:r>
          </a:p>
          <a:p>
            <a:r>
              <a:rPr lang="fa-IR" sz="2000" dirty="0">
                <a:cs typeface="B Koodak" panose="00000700000000000000" pitchFamily="2" charset="-78"/>
              </a:rPr>
              <a:t>احسان</a:t>
            </a:r>
          </a:p>
          <a:p>
            <a:r>
              <a:rPr lang="fa-IR" sz="2000" dirty="0">
                <a:cs typeface="B Koodak" panose="00000700000000000000" pitchFamily="2" charset="-78"/>
              </a:rPr>
              <a:t>فرشید</a:t>
            </a:r>
          </a:p>
          <a:p>
            <a:r>
              <a:rPr lang="fa-IR" sz="2000" dirty="0">
                <a:cs typeface="B Koodak" panose="00000700000000000000" pitchFamily="2" charset="-78"/>
              </a:rPr>
              <a:t>حسین</a:t>
            </a:r>
          </a:p>
        </p:txBody>
      </p:sp>
      <p:sp>
        <p:nvSpPr>
          <p:cNvPr id="96" name="TextBox 95"/>
          <p:cNvSpPr txBox="1"/>
          <p:nvPr/>
        </p:nvSpPr>
        <p:spPr>
          <a:xfrm>
            <a:off x="2144879" y="3193620"/>
            <a:ext cx="547411" cy="707886"/>
          </a:xfrm>
          <a:prstGeom prst="rect">
            <a:avLst/>
          </a:prstGeom>
          <a:noFill/>
        </p:spPr>
        <p:txBody>
          <a:bodyPr wrap="square" rtlCol="1">
            <a:spAutoFit/>
          </a:bodyPr>
          <a:lstStyle/>
          <a:p>
            <a:r>
              <a:rPr lang="fa-IR" sz="2000" dirty="0">
                <a:cs typeface="B Koodak" panose="00000700000000000000" pitchFamily="2" charset="-78"/>
              </a:rPr>
              <a:t>علی</a:t>
            </a:r>
          </a:p>
          <a:p>
            <a:r>
              <a:rPr lang="fa-IR" sz="2000" dirty="0">
                <a:cs typeface="B Koodak" panose="00000700000000000000" pitchFamily="2" charset="-78"/>
              </a:rPr>
              <a:t>رضا</a:t>
            </a:r>
          </a:p>
        </p:txBody>
      </p:sp>
      <p:sp>
        <p:nvSpPr>
          <p:cNvPr id="97" name="TextBox 96"/>
          <p:cNvSpPr txBox="1"/>
          <p:nvPr/>
        </p:nvSpPr>
        <p:spPr>
          <a:xfrm>
            <a:off x="2713528" y="2956759"/>
            <a:ext cx="869795" cy="1323439"/>
          </a:xfrm>
          <a:prstGeom prst="rect">
            <a:avLst/>
          </a:prstGeom>
          <a:noFill/>
        </p:spPr>
        <p:txBody>
          <a:bodyPr wrap="square" rtlCol="1">
            <a:spAutoFit/>
          </a:bodyPr>
          <a:lstStyle/>
          <a:p>
            <a:r>
              <a:rPr lang="fa-IR" sz="2000" dirty="0">
                <a:cs typeface="B Koodak" panose="00000700000000000000" pitchFamily="2" charset="-78"/>
              </a:rPr>
              <a:t>محمد</a:t>
            </a:r>
          </a:p>
          <a:p>
            <a:r>
              <a:rPr lang="fa-IR" sz="2000" dirty="0">
                <a:cs typeface="B Koodak" panose="00000700000000000000" pitchFamily="2" charset="-78"/>
              </a:rPr>
              <a:t>حسن</a:t>
            </a:r>
          </a:p>
          <a:p>
            <a:r>
              <a:rPr lang="fa-IR" sz="2000" dirty="0">
                <a:cs typeface="B Koodak" panose="00000700000000000000" pitchFamily="2" charset="-78"/>
              </a:rPr>
              <a:t>کیوان</a:t>
            </a:r>
          </a:p>
          <a:p>
            <a:r>
              <a:rPr lang="fa-IR" sz="2000" dirty="0">
                <a:cs typeface="B Koodak" panose="00000700000000000000" pitchFamily="2" charset="-78"/>
              </a:rPr>
              <a:t>سبحان</a:t>
            </a:r>
          </a:p>
        </p:txBody>
      </p:sp>
      <p:sp>
        <p:nvSpPr>
          <p:cNvPr id="98" name="TextBox 97"/>
          <p:cNvSpPr txBox="1"/>
          <p:nvPr/>
        </p:nvSpPr>
        <p:spPr>
          <a:xfrm>
            <a:off x="7667094" y="4932155"/>
            <a:ext cx="3969835" cy="400110"/>
          </a:xfrm>
          <a:prstGeom prst="rect">
            <a:avLst/>
          </a:prstGeom>
          <a:noFill/>
        </p:spPr>
        <p:txBody>
          <a:bodyPr wrap="square" rtlCol="1">
            <a:spAutoFit/>
          </a:bodyPr>
          <a:lstStyle/>
          <a:p>
            <a:pPr algn="r" rtl="1"/>
            <a:r>
              <a:rPr lang="en-US" sz="2000" dirty="0">
                <a:solidFill>
                  <a:schemeClr val="accent6">
                    <a:lumMod val="75000"/>
                  </a:schemeClr>
                </a:solidFill>
                <a:cs typeface="B Koodak" panose="00000700000000000000" pitchFamily="2" charset="-78"/>
              </a:rPr>
              <a:t>}    </a:t>
            </a:r>
            <a:r>
              <a:rPr lang="fa-IR" sz="2000" dirty="0">
                <a:solidFill>
                  <a:schemeClr val="accent6">
                    <a:lumMod val="75000"/>
                  </a:schemeClr>
                </a:solidFill>
                <a:cs typeface="B Koodak" panose="00000700000000000000" pitchFamily="2" charset="-78"/>
              </a:rPr>
              <a:t>محمد،حسن،کیوان،سبحان،علی،رضا}=</a:t>
            </a:r>
            <a:r>
              <a:rPr lang="en-US" sz="2000" dirty="0">
                <a:solidFill>
                  <a:schemeClr val="accent6">
                    <a:lumMod val="75000"/>
                  </a:schemeClr>
                </a:solidFill>
                <a:cs typeface="B Koodak" panose="00000700000000000000" pitchFamily="2" charset="-78"/>
              </a:rPr>
              <a:t>F</a:t>
            </a:r>
            <a:endParaRPr lang="fa-IR" sz="2000" dirty="0">
              <a:solidFill>
                <a:schemeClr val="accent6">
                  <a:lumMod val="75000"/>
                </a:schemeClr>
              </a:solidFill>
              <a:cs typeface="B Koodak" panose="00000700000000000000" pitchFamily="2" charset="-78"/>
            </a:endParaRPr>
          </a:p>
        </p:txBody>
      </p:sp>
      <p:sp>
        <p:nvSpPr>
          <p:cNvPr id="99" name="Rectangle 98"/>
          <p:cNvSpPr/>
          <p:nvPr/>
        </p:nvSpPr>
        <p:spPr>
          <a:xfrm>
            <a:off x="3727523" y="4937084"/>
            <a:ext cx="3805850" cy="400110"/>
          </a:xfrm>
          <a:prstGeom prst="rect">
            <a:avLst/>
          </a:prstGeom>
        </p:spPr>
        <p:txBody>
          <a:bodyPr wrap="none">
            <a:spAutoFit/>
          </a:bodyPr>
          <a:lstStyle/>
          <a:p>
            <a:pPr algn="r" rtl="1"/>
            <a:r>
              <a:rPr lang="fa-IR" sz="2000" dirty="0">
                <a:solidFill>
                  <a:schemeClr val="accent2">
                    <a:lumMod val="75000"/>
                  </a:schemeClr>
                </a:solidFill>
                <a:cs typeface="B Koodak" panose="00000700000000000000" pitchFamily="2" charset="-78"/>
              </a:rPr>
              <a:t>{سامان،احسان،فرشید،حسین،علی،رضا}=</a:t>
            </a:r>
            <a:r>
              <a:rPr lang="en-US" sz="2000" dirty="0">
                <a:solidFill>
                  <a:schemeClr val="accent2">
                    <a:lumMod val="75000"/>
                  </a:schemeClr>
                </a:solidFill>
                <a:cs typeface="B Koodak" panose="00000700000000000000" pitchFamily="2" charset="-78"/>
              </a:rPr>
              <a:t>V</a:t>
            </a:r>
          </a:p>
        </p:txBody>
      </p:sp>
      <p:sp>
        <p:nvSpPr>
          <p:cNvPr id="100" name="Rectangle 99"/>
          <p:cNvSpPr/>
          <p:nvPr/>
        </p:nvSpPr>
        <p:spPr>
          <a:xfrm>
            <a:off x="5901706" y="5451855"/>
            <a:ext cx="6008376" cy="400110"/>
          </a:xfrm>
          <a:prstGeom prst="rect">
            <a:avLst/>
          </a:prstGeom>
        </p:spPr>
        <p:txBody>
          <a:bodyPr wrap="none">
            <a:spAutoFit/>
          </a:bodyPr>
          <a:lstStyle/>
          <a:p>
            <a:pPr algn="r" rtl="1"/>
            <a:r>
              <a:rPr lang="fa-IR" sz="2000" dirty="0">
                <a:cs typeface="B Koodak" panose="00000700000000000000" pitchFamily="2" charset="-78"/>
              </a:rPr>
              <a:t>ب)مجموعه دانش آموزانی را که در هردو تیم عضویت دارند،بنویسید.</a:t>
            </a:r>
          </a:p>
        </p:txBody>
      </p:sp>
      <p:sp>
        <p:nvSpPr>
          <p:cNvPr id="101" name="Rectangle 100"/>
          <p:cNvSpPr/>
          <p:nvPr/>
        </p:nvSpPr>
        <p:spPr>
          <a:xfrm>
            <a:off x="4971904" y="5483425"/>
            <a:ext cx="1056700" cy="369332"/>
          </a:xfrm>
          <a:prstGeom prst="rect">
            <a:avLst/>
          </a:prstGeom>
        </p:spPr>
        <p:txBody>
          <a:bodyPr wrap="none">
            <a:spAutoFit/>
          </a:bodyPr>
          <a:lstStyle/>
          <a:p>
            <a:r>
              <a:rPr lang="fa-IR" dirty="0">
                <a:solidFill>
                  <a:schemeClr val="accent5">
                    <a:lumMod val="75000"/>
                  </a:schemeClr>
                </a:solidFill>
                <a:cs typeface="B Koodak" panose="00000700000000000000" pitchFamily="2" charset="-78"/>
              </a:rPr>
              <a:t>{علی،رضا}</a:t>
            </a:r>
          </a:p>
        </p:txBody>
      </p:sp>
      <p:sp>
        <p:nvSpPr>
          <p:cNvPr id="102" name="Rectangle 101"/>
          <p:cNvSpPr/>
          <p:nvPr/>
        </p:nvSpPr>
        <p:spPr>
          <a:xfrm>
            <a:off x="3582515" y="5896383"/>
            <a:ext cx="8327567" cy="400110"/>
          </a:xfrm>
          <a:prstGeom prst="rect">
            <a:avLst/>
          </a:prstGeom>
        </p:spPr>
        <p:txBody>
          <a:bodyPr wrap="square">
            <a:spAutoFit/>
          </a:bodyPr>
          <a:lstStyle/>
          <a:p>
            <a:pPr algn="r" rtl="1"/>
            <a:r>
              <a:rPr lang="fa-IR" sz="2000" dirty="0">
                <a:cs typeface="B Koodak" panose="00000700000000000000" pitchFamily="2" charset="-78"/>
              </a:rPr>
              <a:t>ج)مجموعه دانش آموزانی را که حداقل در یکی از این دو تیم عضویت دارند بنویسید.</a:t>
            </a:r>
          </a:p>
        </p:txBody>
      </p:sp>
      <p:sp>
        <p:nvSpPr>
          <p:cNvPr id="103" name="Rectangle 102"/>
          <p:cNvSpPr/>
          <p:nvPr/>
        </p:nvSpPr>
        <p:spPr>
          <a:xfrm>
            <a:off x="140216" y="6176490"/>
            <a:ext cx="6055112" cy="400110"/>
          </a:xfrm>
          <a:prstGeom prst="rect">
            <a:avLst/>
          </a:prstGeom>
        </p:spPr>
        <p:txBody>
          <a:bodyPr wrap="square">
            <a:spAutoFit/>
          </a:bodyPr>
          <a:lstStyle/>
          <a:p>
            <a:r>
              <a:rPr lang="fa-IR" sz="2000" dirty="0">
                <a:solidFill>
                  <a:schemeClr val="accent5">
                    <a:lumMod val="75000"/>
                  </a:schemeClr>
                </a:solidFill>
                <a:cs typeface="B Koodak" panose="00000700000000000000" pitchFamily="2" charset="-78"/>
              </a:rPr>
              <a:t>{محمد،حسن،کیوان،سبحان،علی،رضا،سامان،احسان،فرشید،حسین}</a:t>
            </a:r>
          </a:p>
        </p:txBody>
      </p:sp>
    </p:spTree>
    <p:extLst>
      <p:ext uri="{BB962C8B-B14F-4D97-AF65-F5344CB8AC3E}">
        <p14:creationId xmlns:p14="http://schemas.microsoft.com/office/powerpoint/2010/main" val="87725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anim calcmode="lin" valueType="num">
                                      <p:cBhvr>
                                        <p:cTn id="51" dur="1000" fill="hold"/>
                                        <p:tgtEl>
                                          <p:spTgt spid="55"/>
                                        </p:tgtEl>
                                        <p:attrNameLst>
                                          <p:attrName>ppt_x</p:attrName>
                                        </p:attrNameLst>
                                      </p:cBhvr>
                                      <p:tavLst>
                                        <p:tav tm="0">
                                          <p:val>
                                            <p:strVal val="#ppt_x"/>
                                          </p:val>
                                        </p:tav>
                                        <p:tav tm="100000">
                                          <p:val>
                                            <p:strVal val="#ppt_x"/>
                                          </p:val>
                                        </p:tav>
                                      </p:tavLst>
                                    </p:anim>
                                    <p:anim calcmode="lin" valueType="num">
                                      <p:cBhvr>
                                        <p:cTn id="5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1000"/>
                                        <p:tgtEl>
                                          <p:spTgt spid="62"/>
                                        </p:tgtEl>
                                      </p:cBhvr>
                                    </p:animEffect>
                                    <p:anim calcmode="lin" valueType="num">
                                      <p:cBhvr>
                                        <p:cTn id="68" dur="1000" fill="hold"/>
                                        <p:tgtEl>
                                          <p:spTgt spid="62"/>
                                        </p:tgtEl>
                                        <p:attrNameLst>
                                          <p:attrName>ppt_x</p:attrName>
                                        </p:attrNameLst>
                                      </p:cBhvr>
                                      <p:tavLst>
                                        <p:tav tm="0">
                                          <p:val>
                                            <p:strVal val="#ppt_x"/>
                                          </p:val>
                                        </p:tav>
                                        <p:tav tm="100000">
                                          <p:val>
                                            <p:strVal val="#ppt_x"/>
                                          </p:val>
                                        </p:tav>
                                      </p:tavLst>
                                    </p:anim>
                                    <p:anim calcmode="lin" valueType="num">
                                      <p:cBhvr>
                                        <p:cTn id="69" dur="1000" fill="hold"/>
                                        <p:tgtEl>
                                          <p:spTgt spid="62"/>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1000"/>
                                        <p:tgtEl>
                                          <p:spTgt spid="76"/>
                                        </p:tgtEl>
                                      </p:cBhvr>
                                    </p:animEffect>
                                    <p:anim calcmode="lin" valueType="num">
                                      <p:cBhvr>
                                        <p:cTn id="73" dur="1000" fill="hold"/>
                                        <p:tgtEl>
                                          <p:spTgt spid="76"/>
                                        </p:tgtEl>
                                        <p:attrNameLst>
                                          <p:attrName>ppt_x</p:attrName>
                                        </p:attrNameLst>
                                      </p:cBhvr>
                                      <p:tavLst>
                                        <p:tav tm="0">
                                          <p:val>
                                            <p:strVal val="#ppt_x"/>
                                          </p:val>
                                        </p:tav>
                                        <p:tav tm="100000">
                                          <p:val>
                                            <p:strVal val="#ppt_x"/>
                                          </p:val>
                                        </p:tav>
                                      </p:tavLst>
                                    </p:anim>
                                    <p:anim calcmode="lin" valueType="num">
                                      <p:cBhvr>
                                        <p:cTn id="74" dur="1000" fill="hold"/>
                                        <p:tgtEl>
                                          <p:spTgt spid="76"/>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1000"/>
                                        <p:tgtEl>
                                          <p:spTgt spid="83"/>
                                        </p:tgtEl>
                                      </p:cBhvr>
                                    </p:animEffect>
                                    <p:anim calcmode="lin" valueType="num">
                                      <p:cBhvr>
                                        <p:cTn id="78" dur="1000" fill="hold"/>
                                        <p:tgtEl>
                                          <p:spTgt spid="83"/>
                                        </p:tgtEl>
                                        <p:attrNameLst>
                                          <p:attrName>ppt_x</p:attrName>
                                        </p:attrNameLst>
                                      </p:cBhvr>
                                      <p:tavLst>
                                        <p:tav tm="0">
                                          <p:val>
                                            <p:strVal val="#ppt_x"/>
                                          </p:val>
                                        </p:tav>
                                        <p:tav tm="100000">
                                          <p:val>
                                            <p:strVal val="#ppt_x"/>
                                          </p:val>
                                        </p:tav>
                                      </p:tavLst>
                                    </p:anim>
                                    <p:anim calcmode="lin" valueType="num">
                                      <p:cBhvr>
                                        <p:cTn id="7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dissolve">
                                      <p:cBhvr>
                                        <p:cTn id="84" dur="500"/>
                                        <p:tgtEl>
                                          <p:spTgt spid="9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1"/>
                                        </p:tgtEl>
                                      </p:cBhvr>
                                    </p:animEffect>
                                    <p:set>
                                      <p:cBhvr>
                                        <p:cTn id="104" dur="1" fill="hold">
                                          <p:stCondLst>
                                            <p:cond delay="499"/>
                                          </p:stCondLst>
                                        </p:cTn>
                                        <p:tgtEl>
                                          <p:spTgt spid="4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48"/>
                                        </p:tgtEl>
                                      </p:cBhvr>
                                    </p:animEffect>
                                    <p:set>
                                      <p:cBhvr>
                                        <p:cTn id="107" dur="1" fill="hold">
                                          <p:stCondLst>
                                            <p:cond delay="499"/>
                                          </p:stCondLst>
                                        </p:cTn>
                                        <p:tgtEl>
                                          <p:spTgt spid="4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55"/>
                                        </p:tgtEl>
                                      </p:cBhvr>
                                    </p:animEffect>
                                    <p:set>
                                      <p:cBhvr>
                                        <p:cTn id="110" dur="1" fill="hold">
                                          <p:stCondLst>
                                            <p:cond delay="499"/>
                                          </p:stCondLst>
                                        </p:cTn>
                                        <p:tgtEl>
                                          <p:spTgt spid="55"/>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69"/>
                                        </p:tgtEl>
                                      </p:cBhvr>
                                    </p:animEffect>
                                    <p:set>
                                      <p:cBhvr>
                                        <p:cTn id="113" dur="1" fill="hold">
                                          <p:stCondLst>
                                            <p:cond delay="499"/>
                                          </p:stCondLst>
                                        </p:cTn>
                                        <p:tgtEl>
                                          <p:spTgt spid="69"/>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62"/>
                                        </p:tgtEl>
                                      </p:cBhvr>
                                    </p:animEffect>
                                    <p:set>
                                      <p:cBhvr>
                                        <p:cTn id="116" dur="1" fill="hold">
                                          <p:stCondLst>
                                            <p:cond delay="499"/>
                                          </p:stCondLst>
                                        </p:cTn>
                                        <p:tgtEl>
                                          <p:spTgt spid="62"/>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76"/>
                                        </p:tgtEl>
                                      </p:cBhvr>
                                    </p:animEffect>
                                    <p:set>
                                      <p:cBhvr>
                                        <p:cTn id="119" dur="1" fill="hold">
                                          <p:stCondLst>
                                            <p:cond delay="499"/>
                                          </p:stCondLst>
                                        </p:cTn>
                                        <p:tgtEl>
                                          <p:spTgt spid="7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83"/>
                                        </p:tgtEl>
                                      </p:cBhvr>
                                    </p:animEffect>
                                    <p:set>
                                      <p:cBhvr>
                                        <p:cTn id="122" dur="1" fill="hold">
                                          <p:stCondLst>
                                            <p:cond delay="499"/>
                                          </p:stCondLst>
                                        </p:cTn>
                                        <p:tgtEl>
                                          <p:spTgt spid="8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91"/>
                                        </p:tgtEl>
                                        <p:attrNameLst>
                                          <p:attrName>style.visibility</p:attrName>
                                        </p:attrNameLst>
                                      </p:cBhvr>
                                      <p:to>
                                        <p:strVal val="visible"/>
                                      </p:to>
                                    </p:set>
                                    <p:animEffect transition="in" filter="wheel(1)">
                                      <p:cBhvr>
                                        <p:cTn id="127" dur="2000"/>
                                        <p:tgtEl>
                                          <p:spTgt spid="91"/>
                                        </p:tgtEl>
                                      </p:cBhvr>
                                    </p:animEffect>
                                  </p:childTnLst>
                                </p:cTn>
                              </p:par>
                              <p:par>
                                <p:cTn id="128" presetID="16" presetClass="entr" presetSubtype="21" fill="hold" nodeType="withEffect">
                                  <p:stCondLst>
                                    <p:cond delay="0"/>
                                  </p:stCondLst>
                                  <p:childTnLst>
                                    <p:set>
                                      <p:cBhvr>
                                        <p:cTn id="129" dur="1" fill="hold">
                                          <p:stCondLst>
                                            <p:cond delay="0"/>
                                          </p:stCondLst>
                                        </p:cTn>
                                        <p:tgtEl>
                                          <p:spTgt spid="93">
                                            <p:txEl>
                                              <p:pRg st="0" end="0"/>
                                            </p:txEl>
                                          </p:spTgt>
                                        </p:tgtEl>
                                        <p:attrNameLst>
                                          <p:attrName>style.visibility</p:attrName>
                                        </p:attrNameLst>
                                      </p:cBhvr>
                                      <p:to>
                                        <p:strVal val="visible"/>
                                      </p:to>
                                    </p:set>
                                    <p:animEffect transition="in" filter="barn(inVertical)">
                                      <p:cBhvr>
                                        <p:cTn id="130" dur="500"/>
                                        <p:tgtEl>
                                          <p:spTgt spid="93">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1" presetClass="entr" presetSubtype="1" fill="hold" grpId="0" nodeType="click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wheel(1)">
                                      <p:cBhvr>
                                        <p:cTn id="135" dur="2000"/>
                                        <p:tgtEl>
                                          <p:spTgt spid="92"/>
                                        </p:tgtEl>
                                      </p:cBhvr>
                                    </p:animEffect>
                                  </p:childTnLst>
                                </p:cTn>
                              </p:par>
                              <p:par>
                                <p:cTn id="136" presetID="16" presetClass="entr" presetSubtype="21" fill="hold" nodeType="withEffect">
                                  <p:stCondLst>
                                    <p:cond delay="0"/>
                                  </p:stCondLst>
                                  <p:childTnLst>
                                    <p:set>
                                      <p:cBhvr>
                                        <p:cTn id="137" dur="1" fill="hold">
                                          <p:stCondLst>
                                            <p:cond delay="0"/>
                                          </p:stCondLst>
                                        </p:cTn>
                                        <p:tgtEl>
                                          <p:spTgt spid="94">
                                            <p:txEl>
                                              <p:pRg st="0" end="0"/>
                                            </p:txEl>
                                          </p:spTgt>
                                        </p:tgtEl>
                                        <p:attrNameLst>
                                          <p:attrName>style.visibility</p:attrName>
                                        </p:attrNameLst>
                                      </p:cBhvr>
                                      <p:to>
                                        <p:strVal val="visible"/>
                                      </p:to>
                                    </p:set>
                                    <p:animEffect transition="in" filter="barn(inVertical)">
                                      <p:cBhvr>
                                        <p:cTn id="138" dur="500"/>
                                        <p:tgtEl>
                                          <p:spTgt spid="94">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95"/>
                                        </p:tgtEl>
                                        <p:attrNameLst>
                                          <p:attrName>style.visibility</p:attrName>
                                        </p:attrNameLst>
                                      </p:cBhvr>
                                      <p:to>
                                        <p:strVal val="visible"/>
                                      </p:to>
                                    </p:set>
                                    <p:anim calcmode="lin" valueType="num">
                                      <p:cBhvr>
                                        <p:cTn id="143" dur="500" fill="hold"/>
                                        <p:tgtEl>
                                          <p:spTgt spid="95"/>
                                        </p:tgtEl>
                                        <p:attrNameLst>
                                          <p:attrName>ppt_w</p:attrName>
                                        </p:attrNameLst>
                                      </p:cBhvr>
                                      <p:tavLst>
                                        <p:tav tm="0">
                                          <p:val>
                                            <p:fltVal val="0"/>
                                          </p:val>
                                        </p:tav>
                                        <p:tav tm="100000">
                                          <p:val>
                                            <p:strVal val="#ppt_w"/>
                                          </p:val>
                                        </p:tav>
                                      </p:tavLst>
                                    </p:anim>
                                    <p:anim calcmode="lin" valueType="num">
                                      <p:cBhvr>
                                        <p:cTn id="144" dur="500" fill="hold"/>
                                        <p:tgtEl>
                                          <p:spTgt spid="95"/>
                                        </p:tgtEl>
                                        <p:attrNameLst>
                                          <p:attrName>ppt_h</p:attrName>
                                        </p:attrNameLst>
                                      </p:cBhvr>
                                      <p:tavLst>
                                        <p:tav tm="0">
                                          <p:val>
                                            <p:fltVal val="0"/>
                                          </p:val>
                                        </p:tav>
                                        <p:tav tm="100000">
                                          <p:val>
                                            <p:strVal val="#ppt_h"/>
                                          </p:val>
                                        </p:tav>
                                      </p:tavLst>
                                    </p:anim>
                                    <p:animEffect transition="in" filter="fade">
                                      <p:cBhvr>
                                        <p:cTn id="145" dur="500"/>
                                        <p:tgtEl>
                                          <p:spTgt spid="95"/>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97"/>
                                        </p:tgtEl>
                                        <p:attrNameLst>
                                          <p:attrName>style.visibility</p:attrName>
                                        </p:attrNameLst>
                                      </p:cBhvr>
                                      <p:to>
                                        <p:strVal val="visible"/>
                                      </p:to>
                                    </p:set>
                                    <p:anim calcmode="lin" valueType="num">
                                      <p:cBhvr>
                                        <p:cTn id="150" dur="500" fill="hold"/>
                                        <p:tgtEl>
                                          <p:spTgt spid="97"/>
                                        </p:tgtEl>
                                        <p:attrNameLst>
                                          <p:attrName>ppt_w</p:attrName>
                                        </p:attrNameLst>
                                      </p:cBhvr>
                                      <p:tavLst>
                                        <p:tav tm="0">
                                          <p:val>
                                            <p:fltVal val="0"/>
                                          </p:val>
                                        </p:tav>
                                        <p:tav tm="100000">
                                          <p:val>
                                            <p:strVal val="#ppt_w"/>
                                          </p:val>
                                        </p:tav>
                                      </p:tavLst>
                                    </p:anim>
                                    <p:anim calcmode="lin" valueType="num">
                                      <p:cBhvr>
                                        <p:cTn id="151" dur="500" fill="hold"/>
                                        <p:tgtEl>
                                          <p:spTgt spid="97"/>
                                        </p:tgtEl>
                                        <p:attrNameLst>
                                          <p:attrName>ppt_h</p:attrName>
                                        </p:attrNameLst>
                                      </p:cBhvr>
                                      <p:tavLst>
                                        <p:tav tm="0">
                                          <p:val>
                                            <p:fltVal val="0"/>
                                          </p:val>
                                        </p:tav>
                                        <p:tav tm="100000">
                                          <p:val>
                                            <p:strVal val="#ppt_h"/>
                                          </p:val>
                                        </p:tav>
                                      </p:tavLst>
                                    </p:anim>
                                    <p:animEffect transition="in" filter="fade">
                                      <p:cBhvr>
                                        <p:cTn id="152" dur="500"/>
                                        <p:tgtEl>
                                          <p:spTgt spid="97"/>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96"/>
                                        </p:tgtEl>
                                        <p:attrNameLst>
                                          <p:attrName>style.visibility</p:attrName>
                                        </p:attrNameLst>
                                      </p:cBhvr>
                                      <p:to>
                                        <p:strVal val="visible"/>
                                      </p:to>
                                    </p:set>
                                    <p:anim calcmode="lin" valueType="num">
                                      <p:cBhvr>
                                        <p:cTn id="157" dur="500" fill="hold"/>
                                        <p:tgtEl>
                                          <p:spTgt spid="96"/>
                                        </p:tgtEl>
                                        <p:attrNameLst>
                                          <p:attrName>ppt_w</p:attrName>
                                        </p:attrNameLst>
                                      </p:cBhvr>
                                      <p:tavLst>
                                        <p:tav tm="0">
                                          <p:val>
                                            <p:fltVal val="0"/>
                                          </p:val>
                                        </p:tav>
                                        <p:tav tm="100000">
                                          <p:val>
                                            <p:strVal val="#ppt_w"/>
                                          </p:val>
                                        </p:tav>
                                      </p:tavLst>
                                    </p:anim>
                                    <p:anim calcmode="lin" valueType="num">
                                      <p:cBhvr>
                                        <p:cTn id="158" dur="500" fill="hold"/>
                                        <p:tgtEl>
                                          <p:spTgt spid="96"/>
                                        </p:tgtEl>
                                        <p:attrNameLst>
                                          <p:attrName>ppt_h</p:attrName>
                                        </p:attrNameLst>
                                      </p:cBhvr>
                                      <p:tavLst>
                                        <p:tav tm="0">
                                          <p:val>
                                            <p:fltVal val="0"/>
                                          </p:val>
                                        </p:tav>
                                        <p:tav tm="100000">
                                          <p:val>
                                            <p:strVal val="#ppt_h"/>
                                          </p:val>
                                        </p:tav>
                                      </p:tavLst>
                                    </p:anim>
                                    <p:animEffect transition="in" filter="fade">
                                      <p:cBhvr>
                                        <p:cTn id="159" dur="500"/>
                                        <p:tgtEl>
                                          <p:spTgt spid="9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99">
                                            <p:txEl>
                                              <p:pRg st="0" end="0"/>
                                            </p:txEl>
                                          </p:spTgt>
                                        </p:tgtEl>
                                        <p:attrNameLst>
                                          <p:attrName>style.visibility</p:attrName>
                                        </p:attrNameLst>
                                      </p:cBhvr>
                                      <p:to>
                                        <p:strVal val="visible"/>
                                      </p:to>
                                    </p:set>
                                    <p:animEffect transition="in" filter="wipe(left)">
                                      <p:cBhvr>
                                        <p:cTn id="164" dur="500"/>
                                        <p:tgtEl>
                                          <p:spTgt spid="99">
                                            <p:txEl>
                                              <p:pRg st="0" end="0"/>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98"/>
                                        </p:tgtEl>
                                        <p:attrNameLst>
                                          <p:attrName>style.visibility</p:attrName>
                                        </p:attrNameLst>
                                      </p:cBhvr>
                                      <p:to>
                                        <p:strVal val="visible"/>
                                      </p:to>
                                    </p:set>
                                    <p:animEffect transition="in" filter="wipe(left)">
                                      <p:cBhvr>
                                        <p:cTn id="169" dur="500"/>
                                        <p:tgtEl>
                                          <p:spTgt spid="98"/>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grpId="0" nodeType="clickEffect">
                                  <p:stCondLst>
                                    <p:cond delay="0"/>
                                  </p:stCondLst>
                                  <p:childTnLst>
                                    <p:set>
                                      <p:cBhvr>
                                        <p:cTn id="173" dur="1" fill="hold">
                                          <p:stCondLst>
                                            <p:cond delay="0"/>
                                          </p:stCondLst>
                                        </p:cTn>
                                        <p:tgtEl>
                                          <p:spTgt spid="100"/>
                                        </p:tgtEl>
                                        <p:attrNameLst>
                                          <p:attrName>style.visibility</p:attrName>
                                        </p:attrNameLst>
                                      </p:cBhvr>
                                      <p:to>
                                        <p:strVal val="visible"/>
                                      </p:to>
                                    </p:set>
                                    <p:animEffect transition="in" filter="dissolve">
                                      <p:cBhvr>
                                        <p:cTn id="174" dur="500"/>
                                        <p:tgtEl>
                                          <p:spTgt spid="100"/>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101"/>
                                        </p:tgtEl>
                                        <p:attrNameLst>
                                          <p:attrName>style.visibility</p:attrName>
                                        </p:attrNameLst>
                                      </p:cBhvr>
                                      <p:to>
                                        <p:strVal val="visible"/>
                                      </p:to>
                                    </p:set>
                                    <p:animEffect transition="in" filter="wipe(down)">
                                      <p:cBhvr>
                                        <p:cTn id="179" dur="500"/>
                                        <p:tgtEl>
                                          <p:spTgt spid="101"/>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102"/>
                                        </p:tgtEl>
                                        <p:attrNameLst>
                                          <p:attrName>style.visibility</p:attrName>
                                        </p:attrNameLst>
                                      </p:cBhvr>
                                      <p:to>
                                        <p:strVal val="visible"/>
                                      </p:to>
                                    </p:set>
                                    <p:animEffect transition="in" filter="dissolve">
                                      <p:cBhvr>
                                        <p:cTn id="184" dur="500"/>
                                        <p:tgtEl>
                                          <p:spTgt spid="10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103"/>
                                        </p:tgtEl>
                                        <p:attrNameLst>
                                          <p:attrName>style.visibility</p:attrName>
                                        </p:attrNameLst>
                                      </p:cBhvr>
                                      <p:to>
                                        <p:strVal val="visible"/>
                                      </p:to>
                                    </p:set>
                                    <p:animEffect transition="in" filter="wipe(left)">
                                      <p:cBhvr>
                                        <p:cTn id="18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90" grpId="0"/>
      <p:bldP spid="91" grpId="0" animBg="1"/>
      <p:bldP spid="92" grpId="0" animBg="1"/>
      <p:bldP spid="95" grpId="0"/>
      <p:bldP spid="96" grpId="0"/>
      <p:bldP spid="97" grpId="0"/>
      <p:bldP spid="98" grpId="0"/>
      <p:bldP spid="100" grpId="0"/>
      <p:bldP spid="101" grpId="0"/>
      <p:bldP spid="102" grpId="0"/>
      <p:bldP spid="10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139475" y="402395"/>
                <a:ext cx="10813473" cy="876074"/>
              </a:xfrm>
              <a:prstGeom prst="rect">
                <a:avLst/>
              </a:prstGeom>
              <a:noFill/>
            </p:spPr>
            <p:txBody>
              <a:bodyPr wrap="square" rtlCol="1">
                <a:spAutoFit/>
              </a:bodyPr>
              <a:lstStyle/>
              <a:p>
                <a:pPr algn="r" rtl="1"/>
                <a:r>
                  <a:rPr lang="fa-IR" sz="2400" dirty="0">
                    <a:cs typeface="B Koodak" panose="00000700000000000000" pitchFamily="2" charset="-78"/>
                  </a:rPr>
                  <a:t>2-دو مجموعه{</a:t>
                </a:r>
                <a14:m>
                  <m:oMath xmlns:m="http://schemas.openxmlformats.org/officeDocument/2006/math">
                    <m:r>
                      <a:rPr lang="fa-IR" sz="2400" dirty="0">
                        <a:latin typeface="Cambria Math" panose="02040503050406030204" pitchFamily="18" charset="0"/>
                      </a:rPr>
                      <m:t>{</m:t>
                    </m:r>
                    <m:r>
                      <a:rPr lang="fa-IR" sz="2400" i="0" smtClean="0">
                        <a:latin typeface="Cambria Math" panose="02040503050406030204" pitchFamily="18" charset="0"/>
                      </a:rPr>
                      <m:t>𝑥</m:t>
                    </m:r>
                    <m:r>
                      <a:rPr lang="fa-IR" sz="2400" i="0" smtClean="0">
                        <a:latin typeface="Cambria Math" panose="02040503050406030204" pitchFamily="18" charset="0"/>
                      </a:rPr>
                      <m:t>∈</m:t>
                    </m:r>
                    <m:r>
                      <a:rPr lang="fa-IR" sz="2400" i="0" smtClean="0">
                        <a:latin typeface="Cambria Math" panose="02040503050406030204" pitchFamily="18" charset="0"/>
                      </a:rPr>
                      <m:t>𝑁</m:t>
                    </m:r>
                    <m:r>
                      <a:rPr lang="fa-IR" sz="2400">
                        <a:latin typeface="Cambria Math" panose="02040503050406030204" pitchFamily="18" charset="0"/>
                      </a:rPr>
                      <m:t>|</m:t>
                    </m:r>
                    <m:r>
                      <m:rPr>
                        <m:nor/>
                      </m:rPr>
                      <a:rPr lang="fa-IR" sz="2400" i="0" smtClean="0">
                        <a:latin typeface="Cambria Math" panose="02040503050406030204" pitchFamily="18" charset="0"/>
                        <a:cs typeface="B Koodak" panose="00000700000000000000" pitchFamily="2" charset="-78"/>
                      </a:rPr>
                      <m:t>x</m:t>
                    </m:r>
                    <m:r>
                      <a:rPr lang="fa-IR" sz="2400" i="1"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2400" i="0">
                        <a:latin typeface="Cambria Math" panose="02040503050406030204" pitchFamily="18" charset="0"/>
                        <a:cs typeface="B Koodak" panose="00000700000000000000" pitchFamily="2" charset="-78"/>
                      </a:rPr>
                      <m:t>6</m:t>
                    </m:r>
                  </m:oMath>
                </a14:m>
                <a:r>
                  <a:rPr lang="fa-IR" sz="2400" dirty="0">
                    <a:cs typeface="B Koodak" panose="00000700000000000000" pitchFamily="2" charset="-78"/>
                  </a:rPr>
                  <a:t>=</a:t>
                </a:r>
                <a:r>
                  <a:rPr lang="en-US" sz="2400" dirty="0">
                    <a:cs typeface="B Koodak" panose="00000700000000000000" pitchFamily="2" charset="-78"/>
                  </a:rPr>
                  <a:t>A</a:t>
                </a:r>
                <a:r>
                  <a:rPr lang="fa-IR" sz="2400" dirty="0">
                    <a:cs typeface="B Koodak" panose="00000700000000000000" pitchFamily="2" charset="-78"/>
                  </a:rPr>
                  <a:t>و{</a:t>
                </a:r>
                <a14:m>
                  <m:oMath xmlns:m="http://schemas.openxmlformats.org/officeDocument/2006/math">
                    <m:r>
                      <a:rPr lang="fa-IR" sz="2400" b="0" i="1" dirty="0" smtClean="0">
                        <a:latin typeface="Cambria Math" panose="02040503050406030204" pitchFamily="18" charset="0"/>
                      </a:rPr>
                      <m:t> </m:t>
                    </m:r>
                    <m:r>
                      <a:rPr lang="fa-IR" sz="2400" b="0" i="0" dirty="0" smtClean="0">
                        <a:latin typeface="Cambria Math" panose="02040503050406030204" pitchFamily="18" charset="0"/>
                      </a:rPr>
                      <m:t>{</m:t>
                    </m:r>
                    <m:r>
                      <a:rPr lang="fa-IR" sz="2400" i="1" dirty="0" smtClean="0">
                        <a:latin typeface="Cambria Math" panose="02040503050406030204" pitchFamily="18" charset="0"/>
                      </a:rPr>
                      <m:t>𝑥</m:t>
                    </m:r>
                    <m:r>
                      <a:rPr lang="fa-IR" sz="2400" i="0" dirty="0">
                        <a:latin typeface="Cambria Math" panose="02040503050406030204" pitchFamily="18" charset="0"/>
                      </a:rPr>
                      <m:t>∈</m:t>
                    </m:r>
                    <m:r>
                      <a:rPr lang="fa-IR" sz="2400" i="1" dirty="0">
                        <a:latin typeface="Cambria Math" panose="02040503050406030204" pitchFamily="18" charset="0"/>
                      </a:rPr>
                      <m:t>𝑍</m:t>
                    </m:r>
                    <m:r>
                      <m:rPr>
                        <m:nor/>
                      </m:rPr>
                      <a:rPr lang="fa-IR" sz="2400" dirty="0">
                        <a:latin typeface="Cambria Math" panose="02040503050406030204" pitchFamily="18" charset="0"/>
                        <a:cs typeface="B Koodak" panose="00000700000000000000" pitchFamily="2" charset="-78"/>
                      </a:rPr>
                      <m:t>|</m:t>
                    </m:r>
                    <m:r>
                      <m:rPr>
                        <m:nor/>
                      </m:rPr>
                      <a:rPr lang="fa-IR" sz="2400" i="0" dirty="0" smtClean="0">
                        <a:latin typeface="Cambria Math" panose="02040503050406030204" pitchFamily="18" charset="0"/>
                        <a:cs typeface="B Koodak" panose="00000700000000000000" pitchFamily="2" charset="-78"/>
                      </a:rPr>
                      <m:t>−</m:t>
                    </m:r>
                    <m:r>
                      <m:rPr>
                        <m:nor/>
                      </m:rPr>
                      <a:rPr lang="fa-IR" sz="2400" i="0" dirty="0">
                        <a:latin typeface="Cambria Math" panose="02040503050406030204" pitchFamily="18" charset="0"/>
                        <a:cs typeface="B Koodak" panose="00000700000000000000" pitchFamily="2" charset="-78"/>
                      </a:rPr>
                      <m:t>2</m:t>
                    </m:r>
                    <m:r>
                      <m:rPr>
                        <m:nor/>
                      </m:rPr>
                      <a:rPr lang="fa-IR" sz="2400" i="0" dirty="0">
                        <a:latin typeface="Cambria Math" panose="02040503050406030204" pitchFamily="18" charset="0"/>
                        <a:cs typeface="B Koodak" panose="00000700000000000000" pitchFamily="2" charset="-78"/>
                      </a:rPr>
                      <m:t>≤</m:t>
                    </m:r>
                    <m:r>
                      <m:rPr>
                        <m:nor/>
                      </m:rPr>
                      <a:rPr lang="fa-IR" sz="2400" i="0" dirty="0">
                        <a:latin typeface="Cambria Math" panose="02040503050406030204" pitchFamily="18" charset="0"/>
                        <a:cs typeface="B Koodak" panose="00000700000000000000" pitchFamily="2" charset="-78"/>
                      </a:rPr>
                      <m:t>x</m:t>
                    </m:r>
                    <m:r>
                      <m:rPr>
                        <m:nor/>
                      </m:rPr>
                      <a:rPr lang="fa-IR" sz="2400" i="0" dirty="0">
                        <a:latin typeface="Cambria Math" panose="02040503050406030204" pitchFamily="18" charset="0"/>
                        <a:cs typeface="B Koodak" panose="00000700000000000000" pitchFamily="2" charset="-78"/>
                      </a:rPr>
                      <m:t>≤</m:t>
                    </m:r>
                    <m:r>
                      <m:rPr>
                        <m:nor/>
                      </m:rPr>
                      <a:rPr lang="fa-IR" sz="2400" i="0" dirty="0">
                        <a:latin typeface="Cambria Math" panose="02040503050406030204" pitchFamily="18" charset="0"/>
                        <a:cs typeface="B Koodak" panose="00000700000000000000" pitchFamily="2" charset="-78"/>
                      </a:rPr>
                      <m:t>3</m:t>
                    </m:r>
                  </m:oMath>
                </a14:m>
                <a:r>
                  <a:rPr lang="fa-IR" sz="2400" dirty="0">
                    <a:cs typeface="B Koodak" panose="00000700000000000000" pitchFamily="2" charset="-78"/>
                  </a:rPr>
                  <a:t>=</a:t>
                </a:r>
                <a:r>
                  <a:rPr lang="en-US" sz="2400" dirty="0">
                    <a:cs typeface="B Koodak" panose="00000700000000000000" pitchFamily="2" charset="-78"/>
                  </a:rPr>
                  <a:t>B</a:t>
                </a:r>
                <a:r>
                  <a:rPr lang="fa-IR" sz="2400" dirty="0">
                    <a:cs typeface="B Koodak" panose="00000700000000000000" pitchFamily="2" charset="-78"/>
                  </a:rPr>
                  <a:t>را در نظر بگیریدومجموعه های زیر را با عضوهایشان تشکیل دهید.</a:t>
                </a:r>
              </a:p>
            </p:txBody>
          </p:sp>
        </mc:Choice>
        <mc:Fallback xmlns="">
          <p:sp>
            <p:nvSpPr>
              <p:cNvPr id="3" name="TextBox 2"/>
              <p:cNvSpPr txBox="1">
                <a:spLocks noRot="1" noChangeAspect="1" noMove="1" noResize="1" noEditPoints="1" noAdjustHandles="1" noChangeArrowheads="1" noChangeShapeType="1" noTextEdit="1"/>
              </p:cNvSpPr>
              <p:nvPr/>
            </p:nvSpPr>
            <p:spPr>
              <a:xfrm>
                <a:off x="1139475" y="402395"/>
                <a:ext cx="10813473" cy="876074"/>
              </a:xfrm>
              <a:prstGeom prst="rect">
                <a:avLst/>
              </a:prstGeom>
              <a:blipFill>
                <a:blip r:embed="rId2"/>
                <a:stretch>
                  <a:fillRect t="-6250" r="-902" b="-14583"/>
                </a:stretch>
              </a:blipFill>
            </p:spPr>
            <p:txBody>
              <a:bodyPr/>
              <a:lstStyle/>
              <a:p>
                <a:r>
                  <a:rPr lang="en-US">
                    <a:noFill/>
                  </a:rPr>
                  <a:t> </a:t>
                </a:r>
              </a:p>
            </p:txBody>
          </p:sp>
        </mc:Fallback>
      </mc:AlternateContent>
      <p:sp>
        <p:nvSpPr>
          <p:cNvPr id="5" name="TextBox 4"/>
          <p:cNvSpPr txBox="1"/>
          <p:nvPr/>
        </p:nvSpPr>
        <p:spPr>
          <a:xfrm>
            <a:off x="877560" y="4187947"/>
            <a:ext cx="9222404" cy="461665"/>
          </a:xfrm>
          <a:prstGeom prst="rect">
            <a:avLst/>
          </a:prstGeom>
          <a:noFill/>
        </p:spPr>
        <p:txBody>
          <a:bodyPr wrap="square" rtlCol="1">
            <a:spAutoFit/>
          </a:bodyPr>
          <a:lstStyle/>
          <a:p>
            <a:pPr algn="r" rtl="1"/>
            <a:r>
              <a:rPr lang="fa-IR" sz="2400" dirty="0">
                <a:latin typeface="IRAban" panose="02000503000000020002" pitchFamily="2" charset="-78"/>
                <a:cs typeface="IRAban" panose="02000503000000020002" pitchFamily="2" charset="-78"/>
              </a:rPr>
              <a:t>{                                            }=</a:t>
            </a:r>
            <a:r>
              <a:rPr lang="fa-IR" sz="2400" dirty="0">
                <a:latin typeface="Calibri" panose="020F0502020204030204" pitchFamily="34" charset="0"/>
                <a:cs typeface="B Koodak" panose="00000700000000000000" pitchFamily="2" charset="-78"/>
              </a:rPr>
              <a:t> </a:t>
            </a:r>
            <a:r>
              <a:rPr lang="fa-IR" sz="2400" dirty="0">
                <a:cs typeface="B Koodak" panose="00000700000000000000" pitchFamily="2" charset="-78"/>
              </a:rPr>
              <a:t>مجموعه هایی که حداقل در یکی از دو مجموعه</a:t>
            </a:r>
            <a:r>
              <a:rPr lang="en-US" sz="2400" dirty="0">
                <a:cs typeface="B Koodak" panose="00000700000000000000" pitchFamily="2" charset="-78"/>
              </a:rPr>
              <a:t>A</a:t>
            </a:r>
            <a:r>
              <a:rPr lang="fa-IR" sz="2400" dirty="0">
                <a:cs typeface="B Koodak" panose="00000700000000000000" pitchFamily="2" charset="-78"/>
              </a:rPr>
              <a:t>و</a:t>
            </a:r>
            <a:r>
              <a:rPr lang="en-US" sz="2400" dirty="0">
                <a:cs typeface="B Koodak" panose="00000700000000000000" pitchFamily="2" charset="-78"/>
              </a:rPr>
              <a:t>B</a:t>
            </a:r>
            <a:r>
              <a:rPr lang="fa-IR" sz="2400" dirty="0">
                <a:cs typeface="B Koodak" panose="00000700000000000000" pitchFamily="2" charset="-78"/>
              </a:rPr>
              <a:t> است</a:t>
            </a:r>
            <a:endParaRPr lang="en-US" sz="2400" dirty="0">
              <a:cs typeface="B Koodak" panose="00000700000000000000" pitchFamily="2" charset="-78"/>
            </a:endParaRPr>
          </a:p>
        </p:txBody>
      </p:sp>
      <p:sp>
        <p:nvSpPr>
          <p:cNvPr id="7" name="TextBox 6"/>
          <p:cNvSpPr txBox="1"/>
          <p:nvPr/>
        </p:nvSpPr>
        <p:spPr>
          <a:xfrm>
            <a:off x="2706360" y="2067467"/>
            <a:ext cx="2018370" cy="523220"/>
          </a:xfrm>
          <a:prstGeom prst="rect">
            <a:avLst/>
          </a:prstGeom>
          <a:noFill/>
        </p:spPr>
        <p:txBody>
          <a:bodyPr wrap="square" rtlCol="1">
            <a:spAutoFit/>
          </a:bodyPr>
          <a:lstStyle/>
          <a:p>
            <a:r>
              <a:rPr lang="fa-IR" sz="2800" dirty="0">
                <a:solidFill>
                  <a:schemeClr val="accent2">
                    <a:lumMod val="75000"/>
                  </a:schemeClr>
                </a:solidFill>
                <a:cs typeface="B Koodak" panose="00000700000000000000" pitchFamily="2" charset="-78"/>
              </a:rPr>
              <a:t>1،2،3،4،5،6</a:t>
            </a:r>
          </a:p>
        </p:txBody>
      </p:sp>
      <p:sp>
        <p:nvSpPr>
          <p:cNvPr id="8" name="TextBox 7"/>
          <p:cNvSpPr txBox="1"/>
          <p:nvPr/>
        </p:nvSpPr>
        <p:spPr>
          <a:xfrm>
            <a:off x="6651700" y="2067467"/>
            <a:ext cx="2181245"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1،0،1،2-،2-</a:t>
            </a:r>
          </a:p>
        </p:txBody>
      </p:sp>
      <p:sp>
        <p:nvSpPr>
          <p:cNvPr id="9" name="TextBox 8"/>
          <p:cNvSpPr txBox="1"/>
          <p:nvPr/>
        </p:nvSpPr>
        <p:spPr>
          <a:xfrm>
            <a:off x="6651699" y="3259319"/>
            <a:ext cx="1264134" cy="523220"/>
          </a:xfrm>
          <a:prstGeom prst="rect">
            <a:avLst/>
          </a:prstGeom>
          <a:noFill/>
        </p:spPr>
        <p:txBody>
          <a:bodyPr wrap="square" rtlCol="1">
            <a:spAutoFit/>
          </a:bodyPr>
          <a:lstStyle/>
          <a:p>
            <a:r>
              <a:rPr lang="fa-IR" sz="2800" dirty="0">
                <a:solidFill>
                  <a:schemeClr val="accent2">
                    <a:lumMod val="75000"/>
                  </a:schemeClr>
                </a:solidFill>
                <a:cs typeface="B Koodak" panose="00000700000000000000" pitchFamily="2" charset="-78"/>
              </a:rPr>
              <a:t>1،2،3</a:t>
            </a:r>
          </a:p>
        </p:txBody>
      </p:sp>
      <p:sp>
        <p:nvSpPr>
          <p:cNvPr id="11" name="TextBox 10"/>
          <p:cNvSpPr txBox="1"/>
          <p:nvPr/>
        </p:nvSpPr>
        <p:spPr>
          <a:xfrm>
            <a:off x="6921867" y="4157169"/>
            <a:ext cx="3178097" cy="523220"/>
          </a:xfrm>
          <a:prstGeom prst="rect">
            <a:avLst/>
          </a:prstGeom>
          <a:noFill/>
        </p:spPr>
        <p:txBody>
          <a:bodyPr wrap="square" rtlCol="1">
            <a:spAutoFit/>
          </a:bodyPr>
          <a:lstStyle/>
          <a:p>
            <a:pPr algn="ctr" rtl="1"/>
            <a:r>
              <a:rPr lang="fa-IR" sz="2800" dirty="0">
                <a:solidFill>
                  <a:schemeClr val="accent2">
                    <a:lumMod val="75000"/>
                  </a:schemeClr>
                </a:solidFill>
                <a:cs typeface="B Koodak" panose="00000700000000000000" pitchFamily="2" charset="-78"/>
              </a:rPr>
              <a:t>1،0،1،2،3،4،5،6-،2-</a:t>
            </a:r>
          </a:p>
        </p:txBody>
      </p:sp>
      <p:sp>
        <p:nvSpPr>
          <p:cNvPr id="10" name="Rectangle 9"/>
          <p:cNvSpPr/>
          <p:nvPr/>
        </p:nvSpPr>
        <p:spPr>
          <a:xfrm>
            <a:off x="2105562" y="2035076"/>
            <a:ext cx="2646878" cy="523220"/>
          </a:xfrm>
          <a:prstGeom prst="rect">
            <a:avLst/>
          </a:prstGeom>
        </p:spPr>
        <p:txBody>
          <a:bodyPr wrap="none">
            <a:spAutoFit/>
          </a:bodyPr>
          <a:lstStyle/>
          <a:p>
            <a:r>
              <a:rPr lang="en-US" sz="2800" dirty="0">
                <a:cs typeface="B Koodak" panose="00000700000000000000" pitchFamily="2" charset="-78"/>
              </a:rPr>
              <a:t>A</a:t>
            </a:r>
            <a:r>
              <a:rPr lang="en-US" sz="2800" dirty="0">
                <a:latin typeface="IRAban" panose="02000503000000020002" pitchFamily="2" charset="-78"/>
                <a:cs typeface="IRAban" panose="02000503000000020002" pitchFamily="2" charset="-78"/>
              </a:rPr>
              <a:t>={                       } </a:t>
            </a:r>
          </a:p>
        </p:txBody>
      </p:sp>
      <p:sp>
        <p:nvSpPr>
          <p:cNvPr id="13" name="Rectangle 12"/>
          <p:cNvSpPr/>
          <p:nvPr/>
        </p:nvSpPr>
        <p:spPr>
          <a:xfrm>
            <a:off x="6484587" y="2035076"/>
            <a:ext cx="2710999" cy="523220"/>
          </a:xfrm>
          <a:prstGeom prst="rect">
            <a:avLst/>
          </a:prstGeom>
        </p:spPr>
        <p:txBody>
          <a:bodyPr wrap="none">
            <a:spAutoFit/>
          </a:bodyPr>
          <a:lstStyle/>
          <a:p>
            <a:r>
              <a:rPr lang="en-US" sz="2800" dirty="0">
                <a:cs typeface="B Koodak" panose="00000700000000000000" pitchFamily="2" charset="-78"/>
              </a:rPr>
              <a:t>B</a:t>
            </a:r>
            <a:r>
              <a:rPr lang="en-US" sz="2800" dirty="0">
                <a:latin typeface="IRAban" panose="02000503000000020002" pitchFamily="2" charset="-78"/>
                <a:cs typeface="IRAban" panose="02000503000000020002" pitchFamily="2" charset="-78"/>
              </a:rPr>
              <a:t>={                        } </a:t>
            </a:r>
          </a:p>
        </p:txBody>
      </p:sp>
      <p:sp>
        <p:nvSpPr>
          <p:cNvPr id="14" name="Rectangle 13"/>
          <p:cNvSpPr/>
          <p:nvPr/>
        </p:nvSpPr>
        <p:spPr>
          <a:xfrm>
            <a:off x="604190" y="3273901"/>
            <a:ext cx="7235896" cy="461665"/>
          </a:xfrm>
          <a:prstGeom prst="rect">
            <a:avLst/>
          </a:prstGeom>
        </p:spPr>
        <p:txBody>
          <a:bodyPr wrap="square">
            <a:spAutoFit/>
          </a:bodyPr>
          <a:lstStyle/>
          <a:p>
            <a:pPr algn="r" rtl="1"/>
            <a:r>
              <a:rPr lang="en-US" sz="2400" dirty="0">
                <a:latin typeface="IRAban" panose="02000503000000020002" pitchFamily="2" charset="-78"/>
                <a:cs typeface="IRAban" panose="02000503000000020002" pitchFamily="2" charset="-78"/>
              </a:rPr>
              <a:t>={              } </a:t>
            </a:r>
            <a:r>
              <a:rPr lang="fa-IR" sz="2400" dirty="0">
                <a:cs typeface="B Koodak" panose="00000700000000000000" pitchFamily="2" charset="-78"/>
              </a:rPr>
              <a:t>مجموعه عددهایی که در هر دو مجموعه</a:t>
            </a:r>
            <a:r>
              <a:rPr lang="en-US" sz="2400" dirty="0">
                <a:cs typeface="B Koodak" panose="00000700000000000000" pitchFamily="2" charset="-78"/>
              </a:rPr>
              <a:t>A</a:t>
            </a:r>
            <a:r>
              <a:rPr lang="fa-IR" sz="2400" dirty="0">
                <a:cs typeface="B Koodak" panose="00000700000000000000" pitchFamily="2" charset="-78"/>
              </a:rPr>
              <a:t> و</a:t>
            </a:r>
            <a:r>
              <a:rPr lang="en-US" sz="2400" dirty="0">
                <a:cs typeface="B Koodak" panose="00000700000000000000" pitchFamily="2" charset="-78"/>
              </a:rPr>
              <a:t>B</a:t>
            </a:r>
            <a:r>
              <a:rPr lang="fa-IR" sz="2400" dirty="0">
                <a:cs typeface="B Koodak" panose="00000700000000000000" pitchFamily="2" charset="-78"/>
              </a:rPr>
              <a:t> است</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270541" y="4187947"/>
            <a:ext cx="1442455" cy="2133022"/>
          </a:xfrm>
          <a:prstGeom prst="rect">
            <a:avLst/>
          </a:prstGeom>
        </p:spPr>
      </p:pic>
    </p:spTree>
    <p:extLst>
      <p:ext uri="{BB962C8B-B14F-4D97-AF65-F5344CB8AC3E}">
        <p14:creationId xmlns:p14="http://schemas.microsoft.com/office/powerpoint/2010/main" val="27794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0"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Flowchart: Sequential Access Storage 5"/>
              <p:cNvSpPr/>
              <p:nvPr/>
            </p:nvSpPr>
            <p:spPr>
              <a:xfrm>
                <a:off x="284586" y="2278268"/>
                <a:ext cx="5363736" cy="4078886"/>
              </a:xfrm>
              <a:prstGeom prst="flowChartMagneticTape">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2000" dirty="0">
                    <a:solidFill>
                      <a:srgbClr val="FF0000"/>
                    </a:solidFill>
                    <a:latin typeface="IRAban" panose="02000503000000020002" pitchFamily="2" charset="-78"/>
                    <a:cs typeface="IRAban" panose="02000503000000020002" pitchFamily="2" charset="-78"/>
                  </a:rPr>
                  <a:t>اشتراک دو مجموعه</a:t>
                </a:r>
              </a:p>
              <a:p>
                <a:pPr algn="ctr" rtl="1">
                  <a:lnSpc>
                    <a:spcPct val="150000"/>
                  </a:lnSpc>
                </a:pPr>
                <a:r>
                  <a:rPr lang="fa-IR" dirty="0">
                    <a:solidFill>
                      <a:schemeClr val="tx2">
                        <a:lumMod val="50000"/>
                      </a:schemeClr>
                    </a:solidFill>
                    <a:latin typeface="IRAban" panose="02000503000000020002" pitchFamily="2" charset="-78"/>
                    <a:cs typeface="IRAban" panose="02000503000000020002" pitchFamily="2" charset="-78"/>
                  </a:rPr>
                  <a:t> </a:t>
                </a:r>
                <a:r>
                  <a:rPr lang="fa-IR" sz="2000" dirty="0">
                    <a:solidFill>
                      <a:schemeClr val="tx2">
                        <a:lumMod val="50000"/>
                      </a:schemeClr>
                    </a:solidFill>
                    <a:latin typeface="IRAban" panose="02000503000000020002" pitchFamily="2" charset="-78"/>
                    <a:cs typeface="B Koodak" panose="00000700000000000000" pitchFamily="2" charset="-78"/>
                  </a:rPr>
                  <a:t>اشتراک دو مجموعه</a:t>
                </a:r>
                <a:r>
                  <a:rPr lang="en-US" sz="2000" dirty="0">
                    <a:solidFill>
                      <a:schemeClr val="tx2">
                        <a:lumMod val="50000"/>
                      </a:schemeClr>
                    </a:solidFill>
                    <a:latin typeface="IRAban" panose="02000503000000020002" pitchFamily="2" charset="-78"/>
                    <a:cs typeface="B Koodak" panose="00000700000000000000" pitchFamily="2" charset="-78"/>
                  </a:rPr>
                  <a:t>A</a:t>
                </a:r>
                <a:r>
                  <a:rPr lang="fa-IR" sz="2000" dirty="0">
                    <a:solidFill>
                      <a:schemeClr val="tx2">
                        <a:lumMod val="50000"/>
                      </a:schemeClr>
                    </a:solidFill>
                    <a:latin typeface="IRAban" panose="02000503000000020002" pitchFamily="2" charset="-78"/>
                    <a:cs typeface="B Koodak" panose="00000700000000000000" pitchFamily="2" charset="-78"/>
                  </a:rPr>
                  <a:t>و</a:t>
                </a:r>
                <a:r>
                  <a:rPr lang="en-US" sz="2000" dirty="0">
                    <a:solidFill>
                      <a:schemeClr val="tx2">
                        <a:lumMod val="50000"/>
                      </a:schemeClr>
                    </a:solidFill>
                    <a:latin typeface="IRAban" panose="02000503000000020002" pitchFamily="2" charset="-78"/>
                    <a:cs typeface="B Koodak" panose="00000700000000000000" pitchFamily="2" charset="-78"/>
                  </a:rPr>
                  <a:t>B</a:t>
                </a:r>
                <a:r>
                  <a:rPr lang="fa-IR" sz="2000" dirty="0">
                    <a:solidFill>
                      <a:schemeClr val="tx2">
                        <a:lumMod val="50000"/>
                      </a:schemeClr>
                    </a:solidFill>
                    <a:latin typeface="IRAban" panose="02000503000000020002" pitchFamily="2" charset="-78"/>
                    <a:cs typeface="B Koodak" panose="00000700000000000000" pitchFamily="2" charset="-78"/>
                  </a:rPr>
                  <a:t>مجموعه ای شامل همه عضوهایی است که هم عضو مجموعه</a:t>
                </a:r>
                <a:r>
                  <a:rPr lang="en-US" sz="2000" dirty="0">
                    <a:solidFill>
                      <a:schemeClr val="tx2">
                        <a:lumMod val="50000"/>
                      </a:schemeClr>
                    </a:solidFill>
                    <a:latin typeface="IRAban" panose="02000503000000020002" pitchFamily="2" charset="-78"/>
                    <a:cs typeface="B Koodak" panose="00000700000000000000" pitchFamily="2" charset="-78"/>
                  </a:rPr>
                  <a:t>A</a:t>
                </a:r>
                <a:r>
                  <a:rPr lang="fa-IR" sz="2000" dirty="0">
                    <a:solidFill>
                      <a:schemeClr val="tx2">
                        <a:lumMod val="50000"/>
                      </a:schemeClr>
                    </a:solidFill>
                    <a:latin typeface="IRAban" panose="02000503000000020002" pitchFamily="2" charset="-78"/>
                    <a:cs typeface="B Koodak" panose="00000700000000000000" pitchFamily="2" charset="-78"/>
                  </a:rPr>
                  <a:t>و هم عضو مجموعه</a:t>
                </a:r>
                <a:r>
                  <a:rPr lang="en-US" sz="2000" dirty="0">
                    <a:solidFill>
                      <a:schemeClr val="tx2">
                        <a:lumMod val="50000"/>
                      </a:schemeClr>
                    </a:solidFill>
                    <a:latin typeface="IRAban" panose="02000503000000020002" pitchFamily="2" charset="-78"/>
                    <a:cs typeface="B Koodak" panose="00000700000000000000" pitchFamily="2" charset="-78"/>
                  </a:rPr>
                  <a:t>B</a:t>
                </a:r>
                <a:r>
                  <a:rPr lang="fa-IR" sz="2000" dirty="0">
                    <a:solidFill>
                      <a:schemeClr val="tx2">
                        <a:lumMod val="50000"/>
                      </a:schemeClr>
                    </a:solidFill>
                    <a:latin typeface="IRAban" panose="02000503000000020002" pitchFamily="2" charset="-78"/>
                    <a:cs typeface="B Koodak" panose="00000700000000000000" pitchFamily="2" charset="-78"/>
                  </a:rPr>
                  <a:t>است. این مجموعه را با نماد</a:t>
                </a:r>
                <a:r>
                  <a:rPr lang="en-US" sz="2000" u="sng" dirty="0">
                    <a:solidFill>
                      <a:srgbClr val="C00000"/>
                    </a:solidFill>
                    <a:latin typeface="IRAban" panose="02000503000000020002" pitchFamily="2" charset="-78"/>
                    <a:cs typeface="B Koodak" panose="00000700000000000000" pitchFamily="2" charset="-78"/>
                  </a:rPr>
                  <a:t>A</a:t>
                </a:r>
                <a14:m>
                  <m:oMath xmlns:m="http://schemas.openxmlformats.org/officeDocument/2006/math">
                    <m:r>
                      <a:rPr lang="en-US" sz="2000" i="1" u="sng" smtClean="0">
                        <a:solidFill>
                          <a:srgbClr val="C00000"/>
                        </a:solidFill>
                        <a:latin typeface="Cambria Math" panose="02040503050406030204" pitchFamily="18" charset="0"/>
                        <a:ea typeface="Cambria Math" panose="02040503050406030204" pitchFamily="18" charset="0"/>
                      </a:rPr>
                      <m:t>∩</m:t>
                    </m:r>
                    <m:r>
                      <a:rPr lang="en-US" sz="2000" b="0" i="1" u="sng" smtClean="0">
                        <a:solidFill>
                          <a:srgbClr val="C00000"/>
                        </a:solidFill>
                        <a:latin typeface="Cambria Math" panose="02040503050406030204" pitchFamily="18" charset="0"/>
                        <a:ea typeface="Cambria Math" panose="02040503050406030204" pitchFamily="18" charset="0"/>
                      </a:rPr>
                      <m:t>𝐵</m:t>
                    </m:r>
                  </m:oMath>
                </a14:m>
                <a:r>
                  <a:rPr lang="fa-IR" sz="2000" dirty="0">
                    <a:solidFill>
                      <a:schemeClr val="tx2">
                        <a:lumMod val="50000"/>
                      </a:schemeClr>
                    </a:solidFill>
                    <a:latin typeface="IRAban" panose="02000503000000020002" pitchFamily="2" charset="-78"/>
                    <a:cs typeface="B Koodak" panose="00000700000000000000" pitchFamily="2" charset="-78"/>
                  </a:rPr>
                  <a:t>نشان می دهیم.در نمودار روه برو قسمت هاشور خورده اشتراک دو مجموعه را نشان می دهد.</a:t>
                </a:r>
              </a:p>
            </p:txBody>
          </p:sp>
        </mc:Choice>
        <mc:Fallback>
          <p:sp>
            <p:nvSpPr>
              <p:cNvPr id="6" name="Flowchart: Sequential Access Storage 5"/>
              <p:cNvSpPr>
                <a:spLocks noRot="1" noChangeAspect="1" noMove="1" noResize="1" noEditPoints="1" noAdjustHandles="1" noChangeArrowheads="1" noChangeShapeType="1" noTextEdit="1"/>
              </p:cNvSpPr>
              <p:nvPr/>
            </p:nvSpPr>
            <p:spPr>
              <a:xfrm>
                <a:off x="284586" y="2278268"/>
                <a:ext cx="5363736" cy="4078886"/>
              </a:xfrm>
              <a:prstGeom prst="flowChartMagneticTape">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238369" y="5827669"/>
                <a:ext cx="2575931" cy="437684"/>
              </a:xfrm>
              <a:prstGeom prst="rect">
                <a:avLst/>
              </a:prstGeom>
              <a:noFill/>
            </p:spPr>
            <p:txBody>
              <a:bodyPr wrap="square" rtlCol="1">
                <a:spAutoFit/>
              </a:bodyPr>
              <a:lstStyle/>
              <a:p>
                <a:r>
                  <a:rPr lang="en-US" sz="2000" dirty="0">
                    <a:solidFill>
                      <a:srgbClr val="C00000"/>
                    </a:solidFill>
                    <a:latin typeface="IRAban" panose="02000503000000020002" pitchFamily="2" charset="-78"/>
                    <a:cs typeface="B Koodak" panose="00000700000000000000" pitchFamily="2" charset="-78"/>
                  </a:rPr>
                  <a:t>A∩𝐵={x</a:t>
                </a:r>
                <a14:m>
                  <m:oMath xmlns:m="http://schemas.openxmlformats.org/officeDocument/2006/math">
                    <m:r>
                      <a:rPr lang="en-US" sz="2000" smtClean="0">
                        <a:solidFill>
                          <a:srgbClr val="C00000"/>
                        </a:solidFill>
                        <a:latin typeface="Cambria Math" panose="02040503050406030204" pitchFamily="18" charset="0"/>
                      </a:rPr>
                      <m:t>|</m:t>
                    </m:r>
                  </m:oMath>
                </a14:m>
                <a:r>
                  <a:rPr lang="en-US" sz="2000" dirty="0">
                    <a:solidFill>
                      <a:srgbClr val="C00000"/>
                    </a:solidFill>
                    <a:latin typeface="IRAban" panose="02000503000000020002" pitchFamily="2" charset="-78"/>
                    <a:cs typeface="B Koodak" panose="00000700000000000000" pitchFamily="2" charset="-78"/>
                  </a:rPr>
                  <a:t>x</a:t>
                </a:r>
                <a14:m>
                  <m:oMath xmlns:m="http://schemas.openxmlformats.org/officeDocument/2006/math">
                    <m:r>
                      <a:rPr lang="en-US" sz="200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r>
                      <a:rPr lang="fa-IR" sz="2000" b="0" i="1" dirty="0" smtClean="0">
                        <a:solidFill>
                          <a:srgbClr val="C00000"/>
                        </a:solidFill>
                        <a:latin typeface="Cambria Math" panose="02040503050406030204" pitchFamily="18" charset="0"/>
                        <a:ea typeface="Cambria Math" panose="02040503050406030204" pitchFamily="18" charset="0"/>
                      </a:rPr>
                      <m:t>و</m:t>
                    </m:r>
                    <m:r>
                      <a:rPr lang="en-US" sz="2000" b="0" i="1" dirty="0" smtClean="0">
                        <a:solidFill>
                          <a:srgbClr val="C00000"/>
                        </a:solidFill>
                        <a:latin typeface="Cambria Math" panose="02040503050406030204" pitchFamily="18" charset="0"/>
                        <a:ea typeface="Cambria Math" panose="02040503050406030204" pitchFamily="18" charset="0"/>
                      </a:rPr>
                      <m:t>𝑥</m:t>
                    </m:r>
                    <m:r>
                      <a:rPr lang="en-US"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m:t>
                    </m:r>
                    <m:r>
                      <a:rPr lang="en-US" sz="2000" b="0" i="1" dirty="0" smtClean="0">
                        <a:solidFill>
                          <a:srgbClr val="C00000"/>
                        </a:solidFill>
                        <a:latin typeface="Cambria Math" panose="02040503050406030204" pitchFamily="18" charset="0"/>
                        <a:ea typeface="Cambria Math" panose="02040503050406030204" pitchFamily="18" charset="0"/>
                      </a:rPr>
                      <m:t>}</m:t>
                    </m:r>
                  </m:oMath>
                </a14:m>
                <a:endParaRPr lang="fa-IR" sz="2000" dirty="0">
                  <a:solidFill>
                    <a:srgbClr val="C00000"/>
                  </a:solidFill>
                  <a:latin typeface="IRAban" panose="02000503000000020002" pitchFamily="2" charset="-78"/>
                  <a:cs typeface="B Koodak" panose="00000700000000000000" pitchFamily="2" charset="-78"/>
                </a:endParaRPr>
              </a:p>
            </p:txBody>
          </p:sp>
        </mc:Choice>
        <mc:Fallback>
          <p:sp>
            <p:nvSpPr>
              <p:cNvPr id="8" name="TextBox 7"/>
              <p:cNvSpPr txBox="1">
                <a:spLocks noRot="1" noChangeAspect="1" noMove="1" noResize="1" noEditPoints="1" noAdjustHandles="1" noChangeArrowheads="1" noChangeShapeType="1" noTextEdit="1"/>
              </p:cNvSpPr>
              <p:nvPr/>
            </p:nvSpPr>
            <p:spPr>
              <a:xfrm>
                <a:off x="3238369" y="5827669"/>
                <a:ext cx="2575931" cy="437684"/>
              </a:xfrm>
              <a:prstGeom prst="rect">
                <a:avLst/>
              </a:prstGeom>
              <a:blipFill>
                <a:blip r:embed="rId4"/>
                <a:stretch>
                  <a:fillRect l="-2364" t="-9722" b="-25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9" name="Flowchart: Sequential Access Storage 8"/>
              <p:cNvSpPr/>
              <p:nvPr/>
            </p:nvSpPr>
            <p:spPr>
              <a:xfrm flipH="1">
                <a:off x="6486602" y="171653"/>
                <a:ext cx="5480151" cy="3943147"/>
              </a:xfrm>
              <a:prstGeom prst="flowChartMagneticTape">
                <a:avLst/>
              </a:prstGeom>
              <a:solidFill>
                <a:schemeClr val="accent2">
                  <a:lumMod val="40000"/>
                  <a:lumOff val="60000"/>
                </a:schemeClr>
              </a:solidFill>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2000" dirty="0">
                    <a:solidFill>
                      <a:srgbClr val="FF0000"/>
                    </a:solidFill>
                    <a:latin typeface="IRAban" panose="02000503000000020002" pitchFamily="2" charset="-78"/>
                    <a:cs typeface="IRAban" panose="02000503000000020002" pitchFamily="2" charset="-78"/>
                  </a:rPr>
                  <a:t>اجتماع دو مجموعه</a:t>
                </a:r>
                <a:endParaRPr lang="fa-IR" dirty="0"/>
              </a:p>
              <a:p>
                <a:pPr algn="ctr" rtl="1">
                  <a:lnSpc>
                    <a:spcPct val="150000"/>
                  </a:lnSpc>
                </a:pPr>
                <a:r>
                  <a:rPr lang="fa-IR" sz="2000" dirty="0">
                    <a:solidFill>
                      <a:schemeClr val="tx2">
                        <a:lumMod val="50000"/>
                      </a:schemeClr>
                    </a:solidFill>
                    <a:latin typeface="IRAban" panose="02000503000000020002" pitchFamily="2" charset="-78"/>
                    <a:cs typeface="B Koodak" panose="00000700000000000000" pitchFamily="2" charset="-78"/>
                  </a:rPr>
                  <a:t>اجتماع دو مجموعه</a:t>
                </a:r>
                <a:r>
                  <a:rPr lang="en-US" sz="2000" dirty="0">
                    <a:solidFill>
                      <a:schemeClr val="tx2">
                        <a:lumMod val="50000"/>
                      </a:schemeClr>
                    </a:solidFill>
                    <a:latin typeface="IRAban" panose="02000503000000020002" pitchFamily="2" charset="-78"/>
                    <a:cs typeface="B Koodak" panose="00000700000000000000" pitchFamily="2" charset="-78"/>
                  </a:rPr>
                  <a:t>A</a:t>
                </a:r>
                <a:r>
                  <a:rPr lang="fa-IR" sz="2000" dirty="0">
                    <a:solidFill>
                      <a:schemeClr val="tx2">
                        <a:lumMod val="50000"/>
                      </a:schemeClr>
                    </a:solidFill>
                    <a:latin typeface="IRAban" panose="02000503000000020002" pitchFamily="2" charset="-78"/>
                    <a:cs typeface="B Koodak" panose="00000700000000000000" pitchFamily="2" charset="-78"/>
                  </a:rPr>
                  <a:t>و</a:t>
                </a:r>
                <a:r>
                  <a:rPr lang="en-US" sz="2000" dirty="0">
                    <a:solidFill>
                      <a:schemeClr val="tx2">
                        <a:lumMod val="50000"/>
                      </a:schemeClr>
                    </a:solidFill>
                    <a:latin typeface="IRAban" panose="02000503000000020002" pitchFamily="2" charset="-78"/>
                    <a:cs typeface="B Koodak" panose="00000700000000000000" pitchFamily="2" charset="-78"/>
                  </a:rPr>
                  <a:t>B</a:t>
                </a:r>
                <a:r>
                  <a:rPr lang="fa-IR" sz="2000" dirty="0">
                    <a:solidFill>
                      <a:schemeClr val="tx2">
                        <a:lumMod val="50000"/>
                      </a:schemeClr>
                    </a:solidFill>
                    <a:latin typeface="IRAban" panose="02000503000000020002" pitchFamily="2" charset="-78"/>
                    <a:cs typeface="B Koodak" panose="00000700000000000000" pitchFamily="2" charset="-78"/>
                  </a:rPr>
                  <a:t>،مجموعه ای است شامل همه عضوهایی که حداقل در یکی از دو مجموعه</a:t>
                </a:r>
                <a:r>
                  <a:rPr lang="en-US" sz="2000" dirty="0">
                    <a:solidFill>
                      <a:schemeClr val="tx2">
                        <a:lumMod val="50000"/>
                      </a:schemeClr>
                    </a:solidFill>
                    <a:latin typeface="IRAban" panose="02000503000000020002" pitchFamily="2" charset="-78"/>
                    <a:cs typeface="B Koodak" panose="00000700000000000000" pitchFamily="2" charset="-78"/>
                  </a:rPr>
                  <a:t>A</a:t>
                </a:r>
                <a:r>
                  <a:rPr lang="fa-IR" sz="2000" dirty="0">
                    <a:solidFill>
                      <a:schemeClr val="tx2">
                        <a:lumMod val="50000"/>
                      </a:schemeClr>
                    </a:solidFill>
                    <a:latin typeface="IRAban" panose="02000503000000020002" pitchFamily="2" charset="-78"/>
                    <a:cs typeface="B Koodak" panose="00000700000000000000" pitchFamily="2" charset="-78"/>
                  </a:rPr>
                  <a:t>و</a:t>
                </a:r>
                <a:r>
                  <a:rPr lang="en-US" sz="2000" dirty="0">
                    <a:solidFill>
                      <a:schemeClr val="tx2">
                        <a:lumMod val="50000"/>
                      </a:schemeClr>
                    </a:solidFill>
                    <a:latin typeface="IRAban" panose="02000503000000020002" pitchFamily="2" charset="-78"/>
                    <a:cs typeface="B Koodak" panose="00000700000000000000" pitchFamily="2" charset="-78"/>
                  </a:rPr>
                  <a:t>B</a:t>
                </a:r>
                <a:r>
                  <a:rPr lang="fa-IR" sz="2000" dirty="0">
                    <a:solidFill>
                      <a:schemeClr val="tx2">
                        <a:lumMod val="50000"/>
                      </a:schemeClr>
                    </a:solidFill>
                    <a:latin typeface="IRAban" panose="02000503000000020002" pitchFamily="2" charset="-78"/>
                    <a:cs typeface="B Koodak" panose="00000700000000000000" pitchFamily="2" charset="-78"/>
                  </a:rPr>
                  <a:t>باشد. این مجموعه را با نماد</a:t>
                </a:r>
                <a:r>
                  <a:rPr lang="en-US" sz="2000" u="sng" dirty="0">
                    <a:solidFill>
                      <a:srgbClr val="C00000"/>
                    </a:solidFill>
                    <a:latin typeface="IRAban" panose="02000503000000020002" pitchFamily="2" charset="-78"/>
                    <a:cs typeface="B Koodak" panose="00000700000000000000" pitchFamily="2" charset="-78"/>
                  </a:rPr>
                  <a:t>A</a:t>
                </a:r>
                <a14:m>
                  <m:oMath xmlns:m="http://schemas.openxmlformats.org/officeDocument/2006/math">
                    <m:r>
                      <a:rPr lang="en-US" sz="2000" i="1" u="sng" smtClean="0">
                        <a:solidFill>
                          <a:srgbClr val="C00000"/>
                        </a:solidFill>
                        <a:latin typeface="Cambria Math" panose="02040503050406030204" pitchFamily="18" charset="0"/>
                        <a:ea typeface="Cambria Math" panose="02040503050406030204" pitchFamily="18" charset="0"/>
                      </a:rPr>
                      <m:t>∪</m:t>
                    </m:r>
                    <m:r>
                      <a:rPr lang="en-US" sz="2000" b="0" i="1" u="sng" smtClean="0">
                        <a:solidFill>
                          <a:srgbClr val="C00000"/>
                        </a:solidFill>
                        <a:latin typeface="Cambria Math" panose="02040503050406030204" pitchFamily="18" charset="0"/>
                        <a:ea typeface="Cambria Math" panose="02040503050406030204" pitchFamily="18" charset="0"/>
                      </a:rPr>
                      <m:t>𝐵</m:t>
                    </m:r>
                  </m:oMath>
                </a14:m>
                <a:r>
                  <a:rPr lang="fa-IR" sz="2000" dirty="0">
                    <a:solidFill>
                      <a:schemeClr val="tx2">
                        <a:lumMod val="50000"/>
                      </a:schemeClr>
                    </a:solidFill>
                    <a:latin typeface="IRAban" panose="02000503000000020002" pitchFamily="2" charset="-78"/>
                    <a:cs typeface="B Koodak" panose="00000700000000000000" pitchFamily="2" charset="-78"/>
                  </a:rPr>
                  <a:t>نشان می دهیم. در نمودار قسمت هاشور خورده اجتماع دو مجموعه را نشان می دهد.</a:t>
                </a:r>
              </a:p>
            </p:txBody>
          </p:sp>
        </mc:Choice>
        <mc:Fallback xmlns="">
          <p:sp>
            <p:nvSpPr>
              <p:cNvPr id="9" name="Flowchart: Sequential Access Storage 8"/>
              <p:cNvSpPr>
                <a:spLocks noRot="1" noChangeAspect="1" noMove="1" noResize="1" noEditPoints="1" noAdjustHandles="1" noChangeArrowheads="1" noChangeShapeType="1" noTextEdit="1"/>
              </p:cNvSpPr>
              <p:nvPr/>
            </p:nvSpPr>
            <p:spPr>
              <a:xfrm flipH="1">
                <a:off x="6486602" y="171653"/>
                <a:ext cx="5480151" cy="3943147"/>
              </a:xfrm>
              <a:prstGeom prst="flowChartMagneticTape">
                <a:avLst/>
              </a:prstGeom>
              <a:blipFill>
                <a:blip r:embed="rId5"/>
                <a:stretch>
                  <a:fillRect/>
                </a:stretch>
              </a:blipFill>
              <a:ln>
                <a:solidFill>
                  <a:schemeClr val="accent2">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02716" y="3664647"/>
                <a:ext cx="2214068" cy="400110"/>
              </a:xfrm>
              <a:prstGeom prst="rect">
                <a:avLst/>
              </a:prstGeom>
            </p:spPr>
            <p:txBody>
              <a:bodyPr wrap="none">
                <a:spAutoFit/>
              </a:bodyPr>
              <a:lstStyle/>
              <a:p>
                <a:r>
                  <a:rPr lang="en-US" sz="2000" dirty="0">
                    <a:solidFill>
                      <a:srgbClr val="C00000"/>
                    </a:solidFill>
                    <a:cs typeface="B Koodak" panose="00000700000000000000" pitchFamily="2" charset="-78"/>
                  </a:rPr>
                  <a:t>A</a:t>
                </a:r>
                <a14:m>
                  <m:oMath xmlns:m="http://schemas.openxmlformats.org/officeDocument/2006/math">
                    <m:r>
                      <a:rPr lang="en-US" sz="2000" i="1" dirty="0" smtClean="0">
                        <a:solidFill>
                          <a:srgbClr val="C00000"/>
                        </a:solidFill>
                        <a:latin typeface="Cambria Math" panose="02040503050406030204" pitchFamily="18" charset="0"/>
                        <a:ea typeface="Cambria Math" panose="02040503050406030204" pitchFamily="18" charset="0"/>
                      </a:rPr>
                      <m:t>∪</m:t>
                    </m:r>
                  </m:oMath>
                </a14:m>
                <a:r>
                  <a:rPr lang="en-US" sz="2000" dirty="0">
                    <a:solidFill>
                      <a:srgbClr val="C00000"/>
                    </a:solidFill>
                    <a:cs typeface="B Koodak" panose="00000700000000000000" pitchFamily="2" charset="-78"/>
                  </a:rPr>
                  <a:t>𝐵={</a:t>
                </a:r>
                <a:r>
                  <a:rPr lang="en-US" sz="2000" dirty="0" err="1">
                    <a:solidFill>
                      <a:srgbClr val="C00000"/>
                    </a:solidFill>
                    <a:cs typeface="B Koodak" panose="00000700000000000000" pitchFamily="2" charset="-78"/>
                  </a:rPr>
                  <a:t>x|x</a:t>
                </a:r>
                <a:r>
                  <a:rPr lang="en-US" sz="2000" dirty="0">
                    <a:solidFill>
                      <a:srgbClr val="C00000"/>
                    </a:solidFill>
                    <a:cs typeface="B Koodak" panose="00000700000000000000" pitchFamily="2" charset="-78"/>
                  </a:rPr>
                  <a:t>∈𝐴</a:t>
                </a:r>
                <a:r>
                  <a:rPr lang="fa-IR" sz="2000" dirty="0">
                    <a:solidFill>
                      <a:srgbClr val="C00000"/>
                    </a:solidFill>
                    <a:cs typeface="B Koodak" panose="00000700000000000000" pitchFamily="2" charset="-78"/>
                  </a:rPr>
                  <a:t>یا</a:t>
                </a:r>
                <a:r>
                  <a:rPr lang="en-US" sz="2000" dirty="0">
                    <a:solidFill>
                      <a:srgbClr val="C00000"/>
                    </a:solidFill>
                    <a:cs typeface="B Koodak" panose="00000700000000000000" pitchFamily="2" charset="-78"/>
                  </a:rPr>
                  <a:t>𝑥∈𝐵}</a:t>
                </a:r>
              </a:p>
            </p:txBody>
          </p:sp>
        </mc:Choice>
        <mc:Fallback xmlns="">
          <p:sp>
            <p:nvSpPr>
              <p:cNvPr id="10" name="Rectangle 9"/>
              <p:cNvSpPr>
                <a:spLocks noRot="1" noChangeAspect="1" noMove="1" noResize="1" noEditPoints="1" noAdjustHandles="1" noChangeArrowheads="1" noChangeShapeType="1" noTextEdit="1"/>
              </p:cNvSpPr>
              <p:nvPr/>
            </p:nvSpPr>
            <p:spPr>
              <a:xfrm>
                <a:off x="6602716" y="3664647"/>
                <a:ext cx="2214068" cy="400110"/>
              </a:xfrm>
              <a:prstGeom prst="rect">
                <a:avLst/>
              </a:prstGeom>
              <a:blipFill>
                <a:blip r:embed="rId6"/>
                <a:stretch>
                  <a:fillRect l="-2755" t="-18182" r="-3030" b="-30303"/>
                </a:stretch>
              </a:blipFill>
            </p:spPr>
            <p:txBody>
              <a:bodyPr/>
              <a:lstStyle/>
              <a:p>
                <a:r>
                  <a:rPr lang="en-US">
                    <a:noFill/>
                  </a:rPr>
                  <a:t> </a:t>
                </a:r>
              </a:p>
            </p:txBody>
          </p:sp>
        </mc:Fallback>
      </mc:AlternateContent>
      <p:sp>
        <p:nvSpPr>
          <p:cNvPr id="29" name="Freeform 28"/>
          <p:cNvSpPr/>
          <p:nvPr/>
        </p:nvSpPr>
        <p:spPr>
          <a:xfrm>
            <a:off x="4393898" y="618971"/>
            <a:ext cx="1013287" cy="1531104"/>
          </a:xfrm>
          <a:custGeom>
            <a:avLst/>
            <a:gdLst>
              <a:gd name="connsiteX0" fmla="*/ 498732 w 1013287"/>
              <a:gd name="connsiteY0" fmla="*/ 0 h 1531104"/>
              <a:gd name="connsiteX1" fmla="*/ 574879 w 1013287"/>
              <a:gd name="connsiteY1" fmla="*/ 36198 h 1531104"/>
              <a:gd name="connsiteX2" fmla="*/ 1013287 w 1013287"/>
              <a:gd name="connsiteY2" fmla="*/ 758340 h 1531104"/>
              <a:gd name="connsiteX3" fmla="*/ 574879 w 1013287"/>
              <a:gd name="connsiteY3" fmla="*/ 1480482 h 1531104"/>
              <a:gd name="connsiteX4" fmla="*/ 468389 w 1013287"/>
              <a:gd name="connsiteY4" fmla="*/ 1531104 h 1531104"/>
              <a:gd name="connsiteX5" fmla="*/ 405605 w 1013287"/>
              <a:gd name="connsiteY5" fmla="*/ 1498703 h 1531104"/>
              <a:gd name="connsiteX6" fmla="*/ 0 w 1013287"/>
              <a:gd name="connsiteY6" fmla="*/ 773382 h 1531104"/>
              <a:gd name="connsiteX7" fmla="*/ 405605 w 1013287"/>
              <a:gd name="connsiteY7" fmla="*/ 48061 h 1531104"/>
              <a:gd name="connsiteX8" fmla="*/ 498732 w 1013287"/>
              <a:gd name="connsiteY8" fmla="*/ 0 h 153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287" h="1531104">
                <a:moveTo>
                  <a:pt x="498732" y="0"/>
                </a:moveTo>
                <a:lnTo>
                  <a:pt x="574879" y="36198"/>
                </a:lnTo>
                <a:cubicBezTo>
                  <a:pt x="839383" y="192701"/>
                  <a:pt x="1013287" y="457734"/>
                  <a:pt x="1013287" y="758340"/>
                </a:cubicBezTo>
                <a:cubicBezTo>
                  <a:pt x="1013287" y="1058946"/>
                  <a:pt x="839383" y="1323980"/>
                  <a:pt x="574879" y="1480482"/>
                </a:cubicBezTo>
                <a:lnTo>
                  <a:pt x="468389" y="1531104"/>
                </a:lnTo>
                <a:lnTo>
                  <a:pt x="405605" y="1498703"/>
                </a:lnTo>
                <a:cubicBezTo>
                  <a:pt x="160892" y="1341512"/>
                  <a:pt x="0" y="1075311"/>
                  <a:pt x="0" y="773382"/>
                </a:cubicBezTo>
                <a:cubicBezTo>
                  <a:pt x="0" y="471453"/>
                  <a:pt x="160892" y="205253"/>
                  <a:pt x="405605" y="48061"/>
                </a:cubicBezTo>
                <a:lnTo>
                  <a:pt x="498732" y="0"/>
                </a:lnTo>
                <a:close/>
              </a:path>
            </a:pathLst>
          </a:custGeom>
          <a:pattFill prst="wdUpDiag">
            <a:fgClr>
              <a:schemeClr val="accent5">
                <a:lumMod val="20000"/>
                <a:lumOff val="80000"/>
              </a:schemeClr>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fa-IR"/>
          </a:p>
        </p:txBody>
      </p:sp>
      <p:sp>
        <p:nvSpPr>
          <p:cNvPr id="28" name="Freeform 27"/>
          <p:cNvSpPr/>
          <p:nvPr/>
        </p:nvSpPr>
        <p:spPr>
          <a:xfrm>
            <a:off x="3418449" y="506438"/>
            <a:ext cx="1474181" cy="1741746"/>
          </a:xfrm>
          <a:custGeom>
            <a:avLst/>
            <a:gdLst>
              <a:gd name="connsiteX0" fmla="*/ 994368 w 1474181"/>
              <a:gd name="connsiteY0" fmla="*/ 0 h 1741746"/>
              <a:gd name="connsiteX1" fmla="*/ 1381421 w 1474181"/>
              <a:gd name="connsiteY1" fmla="*/ 68438 h 1741746"/>
              <a:gd name="connsiteX2" fmla="*/ 1474181 w 1474181"/>
              <a:gd name="connsiteY2" fmla="*/ 112533 h 1741746"/>
              <a:gd name="connsiteX3" fmla="*/ 1381054 w 1474181"/>
              <a:gd name="connsiteY3" fmla="*/ 160594 h 1741746"/>
              <a:gd name="connsiteX4" fmla="*/ 975449 w 1474181"/>
              <a:gd name="connsiteY4" fmla="*/ 885915 h 1741746"/>
              <a:gd name="connsiteX5" fmla="*/ 1381054 w 1474181"/>
              <a:gd name="connsiteY5" fmla="*/ 1611236 h 1741746"/>
              <a:gd name="connsiteX6" fmla="*/ 1443838 w 1474181"/>
              <a:gd name="connsiteY6" fmla="*/ 1643637 h 1741746"/>
              <a:gd name="connsiteX7" fmla="*/ 1381421 w 1474181"/>
              <a:gd name="connsiteY7" fmla="*/ 1673308 h 1741746"/>
              <a:gd name="connsiteX8" fmla="*/ 994368 w 1474181"/>
              <a:gd name="connsiteY8" fmla="*/ 1741746 h 1741746"/>
              <a:gd name="connsiteX9" fmla="*/ 0 w 1474181"/>
              <a:gd name="connsiteY9" fmla="*/ 870873 h 1741746"/>
              <a:gd name="connsiteX10" fmla="*/ 994368 w 1474181"/>
              <a:gd name="connsiteY10" fmla="*/ 0 h 174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181" h="1741746">
                <a:moveTo>
                  <a:pt x="994368" y="0"/>
                </a:moveTo>
                <a:cubicBezTo>
                  <a:pt x="1131662" y="0"/>
                  <a:pt x="1262456" y="24369"/>
                  <a:pt x="1381421" y="68438"/>
                </a:cubicBezTo>
                <a:lnTo>
                  <a:pt x="1474181" y="112533"/>
                </a:lnTo>
                <a:lnTo>
                  <a:pt x="1381054" y="160594"/>
                </a:lnTo>
                <a:cubicBezTo>
                  <a:pt x="1136341" y="317786"/>
                  <a:pt x="975449" y="583986"/>
                  <a:pt x="975449" y="885915"/>
                </a:cubicBezTo>
                <a:cubicBezTo>
                  <a:pt x="975449" y="1187844"/>
                  <a:pt x="1136341" y="1454045"/>
                  <a:pt x="1381054" y="1611236"/>
                </a:cubicBezTo>
                <a:lnTo>
                  <a:pt x="1443838" y="1643637"/>
                </a:lnTo>
                <a:lnTo>
                  <a:pt x="1381421" y="1673308"/>
                </a:lnTo>
                <a:cubicBezTo>
                  <a:pt x="1262456" y="1717377"/>
                  <a:pt x="1131662" y="1741746"/>
                  <a:pt x="994368" y="1741746"/>
                </a:cubicBezTo>
                <a:cubicBezTo>
                  <a:pt x="445194" y="1741746"/>
                  <a:pt x="0" y="1351843"/>
                  <a:pt x="0" y="870873"/>
                </a:cubicBezTo>
                <a:cubicBezTo>
                  <a:pt x="0" y="389903"/>
                  <a:pt x="445194" y="0"/>
                  <a:pt x="994368" y="0"/>
                </a:cubicBezTo>
                <a:close/>
              </a:path>
            </a:pathLst>
          </a:custGeom>
          <a:pattFill prst="wdUpDiag">
            <a:fgClr>
              <a:schemeClr val="accent5">
                <a:lumMod val="20000"/>
                <a:lumOff val="80000"/>
              </a:schemeClr>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fa-IR"/>
          </a:p>
        </p:txBody>
      </p:sp>
      <p:sp>
        <p:nvSpPr>
          <p:cNvPr id="27" name="Freeform 26"/>
          <p:cNvSpPr/>
          <p:nvPr/>
        </p:nvSpPr>
        <p:spPr>
          <a:xfrm>
            <a:off x="4862287" y="517646"/>
            <a:ext cx="1371545" cy="1749414"/>
          </a:xfrm>
          <a:custGeom>
            <a:avLst/>
            <a:gdLst>
              <a:gd name="connsiteX0" fmla="*/ 451578 w 1371545"/>
              <a:gd name="connsiteY0" fmla="*/ 0 h 1749414"/>
              <a:gd name="connsiteX1" fmla="*/ 1371545 w 1371545"/>
              <a:gd name="connsiteY1" fmla="*/ 874707 h 1749414"/>
              <a:gd name="connsiteX2" fmla="*/ 451578 w 1371545"/>
              <a:gd name="connsiteY2" fmla="*/ 1749414 h 1749414"/>
              <a:gd name="connsiteX3" fmla="*/ 93485 w 1371545"/>
              <a:gd name="connsiteY3" fmla="*/ 1680675 h 1749414"/>
              <a:gd name="connsiteX4" fmla="*/ 0 w 1371545"/>
              <a:gd name="connsiteY4" fmla="*/ 1632429 h 1749414"/>
              <a:gd name="connsiteX5" fmla="*/ 106490 w 1371545"/>
              <a:gd name="connsiteY5" fmla="*/ 1581807 h 1749414"/>
              <a:gd name="connsiteX6" fmla="*/ 544898 w 1371545"/>
              <a:gd name="connsiteY6" fmla="*/ 859665 h 1749414"/>
              <a:gd name="connsiteX7" fmla="*/ 106490 w 1371545"/>
              <a:gd name="connsiteY7" fmla="*/ 137523 h 1749414"/>
              <a:gd name="connsiteX8" fmla="*/ 30343 w 1371545"/>
              <a:gd name="connsiteY8" fmla="*/ 101325 h 1749414"/>
              <a:gd name="connsiteX9" fmla="*/ 93485 w 1371545"/>
              <a:gd name="connsiteY9" fmla="*/ 68739 h 1749414"/>
              <a:gd name="connsiteX10" fmla="*/ 451578 w 1371545"/>
              <a:gd name="connsiteY10" fmla="*/ 0 h 174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545" h="1749414">
                <a:moveTo>
                  <a:pt x="451578" y="0"/>
                </a:moveTo>
                <a:cubicBezTo>
                  <a:pt x="959662" y="0"/>
                  <a:pt x="1371545" y="391620"/>
                  <a:pt x="1371545" y="874707"/>
                </a:cubicBezTo>
                <a:cubicBezTo>
                  <a:pt x="1371545" y="1357794"/>
                  <a:pt x="959662" y="1749414"/>
                  <a:pt x="451578" y="1749414"/>
                </a:cubicBezTo>
                <a:cubicBezTo>
                  <a:pt x="324557" y="1749414"/>
                  <a:pt x="203549" y="1724938"/>
                  <a:pt x="93485" y="1680675"/>
                </a:cubicBezTo>
                <a:lnTo>
                  <a:pt x="0" y="1632429"/>
                </a:lnTo>
                <a:lnTo>
                  <a:pt x="106490" y="1581807"/>
                </a:lnTo>
                <a:cubicBezTo>
                  <a:pt x="370994" y="1425305"/>
                  <a:pt x="544898" y="1160271"/>
                  <a:pt x="544898" y="859665"/>
                </a:cubicBezTo>
                <a:cubicBezTo>
                  <a:pt x="544898" y="559059"/>
                  <a:pt x="370994" y="294026"/>
                  <a:pt x="106490" y="137523"/>
                </a:cubicBezTo>
                <a:lnTo>
                  <a:pt x="30343" y="101325"/>
                </a:lnTo>
                <a:lnTo>
                  <a:pt x="93485" y="68739"/>
                </a:lnTo>
                <a:cubicBezTo>
                  <a:pt x="203549" y="24476"/>
                  <a:pt x="324557" y="0"/>
                  <a:pt x="451578" y="0"/>
                </a:cubicBezTo>
                <a:close/>
              </a:path>
            </a:pathLst>
          </a:custGeom>
          <a:pattFill prst="wdUpDiag">
            <a:fgClr>
              <a:schemeClr val="accent5">
                <a:lumMod val="20000"/>
                <a:lumOff val="80000"/>
              </a:schemeClr>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fa-IR"/>
          </a:p>
        </p:txBody>
      </p:sp>
      <p:sp>
        <p:nvSpPr>
          <p:cNvPr id="40" name="Oval 39"/>
          <p:cNvSpPr/>
          <p:nvPr/>
        </p:nvSpPr>
        <p:spPr>
          <a:xfrm>
            <a:off x="6984077" y="4436106"/>
            <a:ext cx="1801965" cy="175679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p:cNvSpPr/>
          <p:nvPr/>
        </p:nvSpPr>
        <p:spPr>
          <a:xfrm>
            <a:off x="7957086" y="4423600"/>
            <a:ext cx="1750925" cy="175679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TextBox 2"/>
          <p:cNvSpPr txBox="1"/>
          <p:nvPr/>
        </p:nvSpPr>
        <p:spPr>
          <a:xfrm>
            <a:off x="6644235" y="4596948"/>
            <a:ext cx="739771" cy="523220"/>
          </a:xfrm>
          <a:prstGeom prst="rect">
            <a:avLst/>
          </a:prstGeom>
          <a:noFill/>
        </p:spPr>
        <p:txBody>
          <a:bodyPr wrap="square" rtlCol="1">
            <a:spAutoFit/>
          </a:bodyPr>
          <a:lstStyle/>
          <a:p>
            <a:r>
              <a:rPr lang="en-US" sz="2800" dirty="0">
                <a:solidFill>
                  <a:schemeClr val="accent4">
                    <a:lumMod val="75000"/>
                  </a:schemeClr>
                </a:solidFill>
              </a:rPr>
              <a:t>A</a:t>
            </a:r>
            <a:endParaRPr lang="fa-IR" sz="2800" dirty="0">
              <a:solidFill>
                <a:schemeClr val="accent4">
                  <a:lumMod val="75000"/>
                </a:schemeClr>
              </a:solidFill>
            </a:endParaRPr>
          </a:p>
        </p:txBody>
      </p:sp>
      <p:sp>
        <p:nvSpPr>
          <p:cNvPr id="5" name="TextBox 4"/>
          <p:cNvSpPr txBox="1"/>
          <p:nvPr/>
        </p:nvSpPr>
        <p:spPr>
          <a:xfrm>
            <a:off x="9672750" y="4596948"/>
            <a:ext cx="803524" cy="523220"/>
          </a:xfrm>
          <a:prstGeom prst="rect">
            <a:avLst/>
          </a:prstGeom>
          <a:noFill/>
        </p:spPr>
        <p:txBody>
          <a:bodyPr wrap="square" rtlCol="1">
            <a:spAutoFit/>
          </a:bodyPr>
          <a:lstStyle/>
          <a:p>
            <a:r>
              <a:rPr lang="en-US" sz="2800" dirty="0">
                <a:solidFill>
                  <a:schemeClr val="accent4">
                    <a:lumMod val="75000"/>
                  </a:schemeClr>
                </a:solidFill>
              </a:rPr>
              <a:t>B</a:t>
            </a:r>
            <a:endParaRPr lang="fa-IR" sz="2800" dirty="0">
              <a:solidFill>
                <a:schemeClr val="accent4">
                  <a:lumMod val="75000"/>
                </a:schemeClr>
              </a:solidFill>
            </a:endParaRPr>
          </a:p>
        </p:txBody>
      </p:sp>
      <p:sp>
        <p:nvSpPr>
          <p:cNvPr id="11" name="TextBox 10"/>
          <p:cNvSpPr txBox="1"/>
          <p:nvPr/>
        </p:nvSpPr>
        <p:spPr>
          <a:xfrm>
            <a:off x="3243308" y="513610"/>
            <a:ext cx="318655" cy="523220"/>
          </a:xfrm>
          <a:prstGeom prst="rect">
            <a:avLst/>
          </a:prstGeom>
          <a:noFill/>
        </p:spPr>
        <p:txBody>
          <a:bodyPr wrap="square" rtlCol="1">
            <a:spAutoFit/>
          </a:bodyPr>
          <a:lstStyle/>
          <a:p>
            <a:r>
              <a:rPr lang="en-US" sz="2800" dirty="0">
                <a:solidFill>
                  <a:schemeClr val="accent2">
                    <a:lumMod val="75000"/>
                  </a:schemeClr>
                </a:solidFill>
              </a:rPr>
              <a:t>A</a:t>
            </a:r>
            <a:endParaRPr lang="fa-IR" sz="2400" dirty="0">
              <a:solidFill>
                <a:schemeClr val="accent2">
                  <a:lumMod val="75000"/>
                </a:schemeClr>
              </a:solidFill>
            </a:endParaRPr>
          </a:p>
        </p:txBody>
      </p:sp>
      <p:sp>
        <p:nvSpPr>
          <p:cNvPr id="12" name="TextBox 11"/>
          <p:cNvSpPr txBox="1"/>
          <p:nvPr/>
        </p:nvSpPr>
        <p:spPr>
          <a:xfrm>
            <a:off x="6076199" y="627756"/>
            <a:ext cx="568036" cy="523220"/>
          </a:xfrm>
          <a:prstGeom prst="rect">
            <a:avLst/>
          </a:prstGeom>
          <a:noFill/>
        </p:spPr>
        <p:txBody>
          <a:bodyPr wrap="square" rtlCol="1">
            <a:spAutoFit/>
          </a:bodyPr>
          <a:lstStyle/>
          <a:p>
            <a:r>
              <a:rPr lang="en-US" sz="2800" dirty="0">
                <a:solidFill>
                  <a:schemeClr val="accent2">
                    <a:lumMod val="75000"/>
                  </a:schemeClr>
                </a:solidFill>
              </a:rPr>
              <a:t>B</a:t>
            </a:r>
            <a:endParaRPr lang="fa-IR" dirty="0">
              <a:solidFill>
                <a:schemeClr val="accent2">
                  <a:lumMod val="75000"/>
                </a:schemeClr>
              </a:solidFill>
            </a:endParaRPr>
          </a:p>
        </p:txBody>
      </p:sp>
      <p:cxnSp>
        <p:nvCxnSpPr>
          <p:cNvPr id="18" name="Straight Arrow Connector 17"/>
          <p:cNvCxnSpPr/>
          <p:nvPr/>
        </p:nvCxnSpPr>
        <p:spPr>
          <a:xfrm flipH="1">
            <a:off x="5330676" y="2150075"/>
            <a:ext cx="337667" cy="445746"/>
          </a:xfrm>
          <a:prstGeom prst="straightConnector1">
            <a:avLst/>
          </a:prstGeom>
          <a:ln w="28575"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p:cNvCxnSpPr/>
          <p:nvPr/>
        </p:nvCxnSpPr>
        <p:spPr>
          <a:xfrm>
            <a:off x="4862287" y="1997612"/>
            <a:ext cx="205484" cy="598209"/>
          </a:xfrm>
          <a:prstGeom prst="straightConnector1">
            <a:avLst/>
          </a:prstGeom>
          <a:ln w="28575"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a:stCxn id="28" idx="8"/>
          </p:cNvCxnSpPr>
          <p:nvPr/>
        </p:nvCxnSpPr>
        <p:spPr>
          <a:xfrm>
            <a:off x="4412817" y="2248184"/>
            <a:ext cx="449470" cy="438745"/>
          </a:xfrm>
          <a:prstGeom prst="straightConnector1">
            <a:avLst/>
          </a:prstGeom>
          <a:ln w="28575"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3" name="Rectangle 32"/>
              <p:cNvSpPr/>
              <p:nvPr/>
            </p:nvSpPr>
            <p:spPr>
              <a:xfrm>
                <a:off x="4811938" y="2554205"/>
                <a:ext cx="774571" cy="461665"/>
              </a:xfrm>
              <a:prstGeom prst="rect">
                <a:avLst/>
              </a:prstGeom>
            </p:spPr>
            <p:txBody>
              <a:bodyPr wrap="none">
                <a:spAutoFit/>
              </a:bodyPr>
              <a:lstStyle/>
              <a:p>
                <a:r>
                  <a:rPr lang="en-US" sz="2400" dirty="0">
                    <a:solidFill>
                      <a:schemeClr val="accent2">
                        <a:lumMod val="75000"/>
                      </a:schemeClr>
                    </a:solidFill>
                    <a:cs typeface="B Koodak" panose="00000700000000000000" pitchFamily="2" charset="-78"/>
                  </a:rPr>
                  <a:t>A</a:t>
                </a:r>
                <a14:m>
                  <m:oMath xmlns:m="http://schemas.openxmlformats.org/officeDocument/2006/math">
                    <m:r>
                      <a:rPr lang="en-US" sz="2400" i="1" dirty="0">
                        <a:solidFill>
                          <a:schemeClr val="accent2">
                            <a:lumMod val="75000"/>
                          </a:schemeClr>
                        </a:solidFill>
                        <a:latin typeface="Cambria Math" panose="02040503050406030204" pitchFamily="18" charset="0"/>
                        <a:ea typeface="Cambria Math" panose="02040503050406030204" pitchFamily="18" charset="0"/>
                      </a:rPr>
                      <m:t>∪</m:t>
                    </m:r>
                  </m:oMath>
                </a14:m>
                <a:r>
                  <a:rPr lang="en-US" sz="2400" dirty="0">
                    <a:solidFill>
                      <a:schemeClr val="accent2">
                        <a:lumMod val="75000"/>
                      </a:schemeClr>
                    </a:solidFill>
                    <a:cs typeface="B Koodak" panose="00000700000000000000" pitchFamily="2" charset="-78"/>
                  </a:rPr>
                  <a:t>𝐵</a:t>
                </a:r>
                <a:endParaRPr lang="en-US" sz="2400" dirty="0">
                  <a:solidFill>
                    <a:schemeClr val="accent2">
                      <a:lumMod val="75000"/>
                    </a:schemeClr>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4811938" y="2554205"/>
                <a:ext cx="774571" cy="461665"/>
              </a:xfrm>
              <a:prstGeom prst="rect">
                <a:avLst/>
              </a:prstGeom>
              <a:blipFill>
                <a:blip r:embed="rId8"/>
                <a:stretch>
                  <a:fillRect l="-11811" t="-13158" r="-11811" b="-28947"/>
                </a:stretch>
              </a:blipFill>
            </p:spPr>
            <p:txBody>
              <a:bodyPr/>
              <a:lstStyle/>
              <a:p>
                <a:r>
                  <a:rPr lang="en-US">
                    <a:noFill/>
                  </a:rPr>
                  <a:t> </a:t>
                </a:r>
              </a:p>
            </p:txBody>
          </p:sp>
        </mc:Fallback>
      </mc:AlternateContent>
      <p:cxnSp>
        <p:nvCxnSpPr>
          <p:cNvPr id="42" name="Straight Connector 41"/>
          <p:cNvCxnSpPr>
            <a:stCxn id="40" idx="7"/>
            <a:endCxn id="41" idx="2"/>
          </p:cNvCxnSpPr>
          <p:nvPr/>
        </p:nvCxnSpPr>
        <p:spPr>
          <a:xfrm flipH="1">
            <a:off x="7957086" y="4693383"/>
            <a:ext cx="565064" cy="608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957086" y="4828105"/>
            <a:ext cx="631576" cy="644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018585" y="4966280"/>
            <a:ext cx="668767" cy="660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105121" y="5136905"/>
            <a:ext cx="631576" cy="644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0" idx="6"/>
            <a:endCxn id="41" idx="3"/>
          </p:cNvCxnSpPr>
          <p:nvPr/>
        </p:nvCxnSpPr>
        <p:spPr>
          <a:xfrm flipH="1">
            <a:off x="8213503" y="5314504"/>
            <a:ext cx="572539" cy="608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8352968" y="5547818"/>
            <a:ext cx="383729" cy="447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998036" y="4642637"/>
            <a:ext cx="417402" cy="447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307411" y="5827669"/>
            <a:ext cx="205484" cy="598209"/>
          </a:xfrm>
          <a:prstGeom prst="straightConnector1">
            <a:avLst/>
          </a:prstGeom>
          <a:ln w="28575" cap="flat" cmpd="sng" algn="ctr">
            <a:solidFill>
              <a:schemeClr val="accent4">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2" name="Rectangle 61"/>
              <p:cNvSpPr/>
              <p:nvPr/>
            </p:nvSpPr>
            <p:spPr>
              <a:xfrm>
                <a:off x="8257062" y="6384262"/>
                <a:ext cx="774571" cy="461665"/>
              </a:xfrm>
              <a:prstGeom prst="rect">
                <a:avLst/>
              </a:prstGeom>
            </p:spPr>
            <p:txBody>
              <a:bodyPr wrap="none">
                <a:spAutoFit/>
              </a:bodyPr>
              <a:lstStyle/>
              <a:p>
                <a:r>
                  <a:rPr lang="en-US" sz="2400" dirty="0">
                    <a:solidFill>
                      <a:schemeClr val="accent4">
                        <a:lumMod val="75000"/>
                      </a:schemeClr>
                    </a:solidFill>
                    <a:cs typeface="B Koodak" panose="00000700000000000000" pitchFamily="2" charset="-78"/>
                  </a:rPr>
                  <a:t>A</a:t>
                </a:r>
                <a14:m>
                  <m:oMath xmlns:m="http://schemas.openxmlformats.org/officeDocument/2006/math">
                    <m:r>
                      <a:rPr lang="en-US" sz="2400" i="1" dirty="0" smtClean="0">
                        <a:solidFill>
                          <a:schemeClr val="accent4">
                            <a:lumMod val="75000"/>
                          </a:schemeClr>
                        </a:solidFill>
                        <a:latin typeface="Cambria Math" panose="02040503050406030204" pitchFamily="18" charset="0"/>
                        <a:ea typeface="Cambria Math" panose="02040503050406030204" pitchFamily="18" charset="0"/>
                      </a:rPr>
                      <m:t>∩</m:t>
                    </m:r>
                  </m:oMath>
                </a14:m>
                <a:r>
                  <a:rPr lang="en-US" sz="2400" dirty="0">
                    <a:solidFill>
                      <a:schemeClr val="accent4">
                        <a:lumMod val="75000"/>
                      </a:schemeClr>
                    </a:solidFill>
                    <a:cs typeface="B Koodak" panose="00000700000000000000" pitchFamily="2" charset="-78"/>
                  </a:rPr>
                  <a:t>𝐵</a:t>
                </a:r>
                <a:endParaRPr lang="en-US" sz="2400" dirty="0">
                  <a:solidFill>
                    <a:schemeClr val="accent4">
                      <a:lumMod val="75000"/>
                    </a:schemeClr>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8257062" y="6384262"/>
                <a:ext cx="774571" cy="461665"/>
              </a:xfrm>
              <a:prstGeom prst="rect">
                <a:avLst/>
              </a:prstGeom>
              <a:blipFill>
                <a:blip r:embed="rId9"/>
                <a:stretch>
                  <a:fillRect l="-12598" t="-13158" r="-11024" b="-28947"/>
                </a:stretch>
              </a:blipFill>
            </p:spPr>
            <p:txBody>
              <a:bodyPr/>
              <a:lstStyle/>
              <a:p>
                <a:r>
                  <a:rPr lang="en-US">
                    <a:noFill/>
                  </a:rPr>
                  <a:t> </a:t>
                </a:r>
              </a:p>
            </p:txBody>
          </p:sp>
        </mc:Fallback>
      </mc:AlternateContent>
    </p:spTree>
    <p:extLst>
      <p:ext uri="{BB962C8B-B14F-4D97-AF65-F5344CB8AC3E}">
        <p14:creationId xmlns:p14="http://schemas.microsoft.com/office/powerpoint/2010/main" val="287531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heel(1)">
                                      <p:cBhvr>
                                        <p:cTn id="10" dur="2000"/>
                                        <p:tgtEl>
                                          <p:spTgt spid="4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heel(1)">
                                      <p:cBhvr>
                                        <p:cTn id="13" dur="2000"/>
                                        <p:tgtEl>
                                          <p:spTgt spid="41"/>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22" presetClass="entr" presetSubtype="8" fill="hold" nodeType="withEffect">
                                  <p:stCondLst>
                                    <p:cond delay="100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22" presetClass="entr" presetSubtype="8" fill="hold" nodeType="withEffect">
                                  <p:stCondLst>
                                    <p:cond delay="100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2" presetClass="entr" presetSubtype="8" fill="hold" nodeType="withEffect">
                                  <p:stCondLst>
                                    <p:cond delay="100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nodeType="withEffect">
                                  <p:stCondLst>
                                    <p:cond delay="100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100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par>
                                <p:cTn id="35" presetID="22" presetClass="entr" presetSubtype="8" fill="hold" nodeType="withEffect">
                                  <p:stCondLst>
                                    <p:cond delay="100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par>
                                <p:cTn id="38" presetID="22" presetClass="entr" presetSubtype="8" fill="hold" nodeType="withEffect">
                                  <p:stCondLst>
                                    <p:cond delay="100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up)">
                                      <p:cBhvr>
                                        <p:cTn id="45" dur="500"/>
                                        <p:tgtEl>
                                          <p:spTgt spid="60"/>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wipe(left)">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heel(1)">
                                      <p:cBhvr>
                                        <p:cTn id="58" dur="2000"/>
                                        <p:tgtEl>
                                          <p:spTgt spid="11"/>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heel(1)">
                                      <p:cBhvr>
                                        <p:cTn id="61" dur="2000"/>
                                        <p:tgtEl>
                                          <p:spTgt spid="12"/>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heel(1)">
                                      <p:cBhvr>
                                        <p:cTn id="64" dur="2000"/>
                                        <p:tgtEl>
                                          <p:spTgt spid="28"/>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heel(1)">
                                      <p:cBhvr>
                                        <p:cTn id="67" dur="2000"/>
                                        <p:tgtEl>
                                          <p:spTgt spid="27"/>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heel(1)">
                                      <p:cBhvr>
                                        <p:cTn id="70" dur="2000"/>
                                        <p:tgtEl>
                                          <p:spTgt spid="2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randombar(horizontal)">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500"/>
                                        <p:tgtEl>
                                          <p:spTgt spid="18"/>
                                        </p:tgtEl>
                                      </p:cBhvr>
                                    </p:animEffect>
                                  </p:childTnLst>
                                </p:cTn>
                              </p:par>
                              <p:par>
                                <p:cTn id="79" presetID="22" presetClass="entr" presetSubtype="1"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up)">
                                      <p:cBhvr>
                                        <p:cTn id="81" dur="500"/>
                                        <p:tgtEl>
                                          <p:spTgt spid="20"/>
                                        </p:tgtEl>
                                      </p:cBhvr>
                                    </p:animEffect>
                                  </p:childTnLst>
                                </p:cTn>
                              </p:par>
                              <p:par>
                                <p:cTn id="82" presetID="22" presetClass="entr" presetSubtype="1"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up)">
                                      <p:cBhvr>
                                        <p:cTn id="84" dur="500"/>
                                        <p:tgtEl>
                                          <p:spTgt spid="23"/>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up)">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righ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29" grpId="0" animBg="1"/>
      <p:bldP spid="28" grpId="0" animBg="1"/>
      <p:bldP spid="27" grpId="0" animBg="1"/>
      <p:bldP spid="40" grpId="0" animBg="1"/>
      <p:bldP spid="41" grpId="0" animBg="1"/>
      <p:bldP spid="5" grpId="0"/>
      <p:bldP spid="11" grpId="0"/>
      <p:bldP spid="12" grpId="0"/>
      <p:bldP spid="33"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117" y="3992953"/>
            <a:ext cx="10515600" cy="4351338"/>
          </a:xfrm>
        </p:spPr>
        <p:txBody>
          <a:bodyPr/>
          <a:lstStyle/>
          <a:p>
            <a:pPr marL="0" indent="0" algn="r" rtl="1">
              <a:buNone/>
            </a:pPr>
            <a:endParaRPr lang="fa-IR" sz="2000" dirty="0">
              <a:solidFill>
                <a:srgbClr val="FF0000"/>
              </a:solidFill>
              <a:latin typeface="Times New Roman" panose="02020603050405020304" pitchFamily="18" charset="0"/>
              <a:cs typeface="Times New Roman" panose="02020603050405020304" pitchFamily="18" charset="0"/>
            </a:endParaRPr>
          </a:p>
          <a:p>
            <a:pPr marL="0" indent="0" algn="r" rtl="1">
              <a:buNone/>
            </a:pPr>
            <a:endParaRPr lang="fa-IR" sz="2000" dirty="0">
              <a:solidFill>
                <a:srgbClr val="FF0000"/>
              </a:solidFill>
              <a:cs typeface="B Koodak" panose="00000700000000000000" pitchFamily="2" charset="-78"/>
            </a:endParaRPr>
          </a:p>
          <a:p>
            <a:pPr marL="0" indent="0" algn="r" rtl="1">
              <a:buNone/>
            </a:pPr>
            <a:endParaRPr lang="fa-IR" sz="2000" dirty="0">
              <a:solidFill>
                <a:srgbClr val="FF0000"/>
              </a:solidFill>
              <a:cs typeface="B Koodak" panose="00000700000000000000" pitchFamily="2" charset="-78"/>
            </a:endParaRPr>
          </a:p>
          <a:p>
            <a:pPr marL="0" indent="0" algn="r" rtl="1">
              <a:buNone/>
            </a:pPr>
            <a:endParaRPr lang="fa-IR" sz="2400" dirty="0">
              <a:cs typeface="B Koodak" panose="00000700000000000000" pitchFamily="2" charset="-78"/>
            </a:endParaRPr>
          </a:p>
        </p:txBody>
      </p:sp>
      <p:sp>
        <p:nvSpPr>
          <p:cNvPr id="5" name="5-Point Star 4"/>
          <p:cNvSpPr/>
          <p:nvPr/>
        </p:nvSpPr>
        <p:spPr>
          <a:xfrm>
            <a:off x="11413273" y="499951"/>
            <a:ext cx="386576" cy="346876"/>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6" name="5-Point Star 5"/>
          <p:cNvSpPr/>
          <p:nvPr/>
        </p:nvSpPr>
        <p:spPr>
          <a:xfrm>
            <a:off x="11484065" y="2241177"/>
            <a:ext cx="345688" cy="323385"/>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7" name="5-Point Star 6"/>
          <p:cNvSpPr/>
          <p:nvPr/>
        </p:nvSpPr>
        <p:spPr>
          <a:xfrm>
            <a:off x="11484065" y="4765717"/>
            <a:ext cx="345688" cy="301083"/>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8" name="TextBox 7"/>
          <p:cNvSpPr txBox="1"/>
          <p:nvPr/>
        </p:nvSpPr>
        <p:spPr>
          <a:xfrm>
            <a:off x="1695662" y="1288058"/>
            <a:ext cx="4594302" cy="461665"/>
          </a:xfrm>
          <a:prstGeom prst="rect">
            <a:avLst/>
          </a:prstGeom>
          <a:noFill/>
        </p:spPr>
        <p:txBody>
          <a:bodyPr wrap="square" rtlCol="1">
            <a:spAutoFit/>
          </a:bodyPr>
          <a:lstStyle/>
          <a:p>
            <a:r>
              <a:rPr lang="en-US" sz="2400" dirty="0">
                <a:solidFill>
                  <a:srgbClr val="FF0000"/>
                </a:solidFill>
                <a:cs typeface="B Koodak" panose="00000700000000000000" pitchFamily="2" charset="-78"/>
              </a:rPr>
              <a:t>B=</a:t>
            </a:r>
            <a:r>
              <a:rPr lang="fa-IR" sz="2400" dirty="0">
                <a:solidFill>
                  <a:srgbClr val="FF0000"/>
                </a:solidFill>
                <a:cs typeface="B Koodak" panose="00000700000000000000" pitchFamily="2" charset="-78"/>
              </a:rPr>
              <a:t>{4،6،10،12،15،20،30،60}</a:t>
            </a:r>
          </a:p>
        </p:txBody>
      </p:sp>
      <p:sp>
        <p:nvSpPr>
          <p:cNvPr id="9" name="TextBox 8"/>
          <p:cNvSpPr txBox="1"/>
          <p:nvPr/>
        </p:nvSpPr>
        <p:spPr>
          <a:xfrm>
            <a:off x="1695662" y="5533091"/>
            <a:ext cx="3573968" cy="461665"/>
          </a:xfrm>
          <a:prstGeom prst="rect">
            <a:avLst/>
          </a:prstGeom>
          <a:noFill/>
        </p:spPr>
        <p:txBody>
          <a:bodyPr wrap="square" rtlCol="1">
            <a:spAutoFit/>
          </a:bodyPr>
          <a:lstStyle/>
          <a:p>
            <a:r>
              <a:rPr lang="en-US" sz="2400" dirty="0">
                <a:solidFill>
                  <a:srgbClr val="FF0000"/>
                </a:solidFill>
                <a:cs typeface="B Koodak" panose="00000700000000000000" pitchFamily="2" charset="-78"/>
              </a:rPr>
              <a:t>D={</a:t>
            </a:r>
            <a:r>
              <a:rPr lang="fa-IR" sz="2400" dirty="0">
                <a:solidFill>
                  <a:srgbClr val="FF0000"/>
                </a:solidFill>
                <a:cs typeface="B Koodak" panose="00000700000000000000" pitchFamily="2" charset="-78"/>
              </a:rPr>
              <a:t> {10،12،15،20،30،60</a:t>
            </a:r>
          </a:p>
        </p:txBody>
      </p:sp>
      <p:sp>
        <p:nvSpPr>
          <p:cNvPr id="2" name="Rectangle 1"/>
          <p:cNvSpPr/>
          <p:nvPr/>
        </p:nvSpPr>
        <p:spPr>
          <a:xfrm>
            <a:off x="2369127" y="564762"/>
            <a:ext cx="8952232" cy="461665"/>
          </a:xfrm>
          <a:prstGeom prst="rect">
            <a:avLst/>
          </a:prstGeom>
        </p:spPr>
        <p:txBody>
          <a:bodyPr wrap="square">
            <a:spAutoFit/>
          </a:bodyPr>
          <a:lstStyle/>
          <a:p>
            <a:pPr algn="r" rtl="1"/>
            <a:r>
              <a:rPr lang="fa-IR" sz="2400" dirty="0">
                <a:cs typeface="B Koodak" panose="00000700000000000000" pitchFamily="2" charset="-78"/>
              </a:rPr>
              <a:t>شما شمارنده های مرکب عدد 60را  به صورت یک مجموعه بنویسید و آن را </a:t>
            </a:r>
            <a:r>
              <a:rPr lang="en-US" sz="2400" dirty="0">
                <a:cs typeface="B Koodak" panose="00000700000000000000" pitchFamily="2" charset="-78"/>
              </a:rPr>
              <a:t>B</a:t>
            </a:r>
            <a:r>
              <a:rPr lang="fa-IR" sz="2400" dirty="0">
                <a:cs typeface="B Koodak" panose="00000700000000000000" pitchFamily="2" charset="-78"/>
              </a:rPr>
              <a:t>بنامید.</a:t>
            </a:r>
            <a:endParaRPr lang="en-US" sz="2400" dirty="0"/>
          </a:p>
        </p:txBody>
      </p:sp>
      <p:sp>
        <p:nvSpPr>
          <p:cNvPr id="10" name="Rectangle 9"/>
          <p:cNvSpPr/>
          <p:nvPr/>
        </p:nvSpPr>
        <p:spPr>
          <a:xfrm>
            <a:off x="526473" y="2189347"/>
            <a:ext cx="10907244" cy="830997"/>
          </a:xfrm>
          <a:prstGeom prst="rect">
            <a:avLst/>
          </a:prstGeom>
        </p:spPr>
        <p:txBody>
          <a:bodyPr wrap="square">
            <a:spAutoFit/>
          </a:bodyPr>
          <a:lstStyle/>
          <a:p>
            <a:pPr algn="r" rtl="1"/>
            <a:r>
              <a:rPr lang="fa-IR" sz="2400" dirty="0">
                <a:cs typeface="B Koodak" panose="00000700000000000000" pitchFamily="2" charset="-78"/>
              </a:rPr>
              <a:t>مجموعه شامل شمارنده های عدد 60 که نه اول باشند و نه مرکب چند عضو دارد؟این مجموعه را نیز</a:t>
            </a:r>
            <a:r>
              <a:rPr lang="en-US" sz="2400" dirty="0">
                <a:cs typeface="B Koodak" panose="00000700000000000000" pitchFamily="2" charset="-78"/>
              </a:rPr>
              <a:t>C</a:t>
            </a:r>
            <a:r>
              <a:rPr lang="fa-IR" sz="2400" dirty="0">
                <a:cs typeface="B Koodak" panose="00000700000000000000" pitchFamily="2" charset="-78"/>
              </a:rPr>
              <a:t>بنامید و آن را نمایش دهید.</a:t>
            </a:r>
          </a:p>
        </p:txBody>
      </p:sp>
      <p:sp>
        <p:nvSpPr>
          <p:cNvPr id="11" name="Rectangle 10"/>
          <p:cNvSpPr/>
          <p:nvPr/>
        </p:nvSpPr>
        <p:spPr>
          <a:xfrm>
            <a:off x="1695662" y="3190659"/>
            <a:ext cx="2047356" cy="461665"/>
          </a:xfrm>
          <a:prstGeom prst="rect">
            <a:avLst/>
          </a:prstGeom>
        </p:spPr>
        <p:txBody>
          <a:bodyPr wrap="none">
            <a:spAutoFit/>
          </a:bodyPr>
          <a:lstStyle/>
          <a:p>
            <a:pPr algn="r" rtl="1"/>
            <a:r>
              <a:rPr lang="fa-IR" sz="2400" dirty="0">
                <a:cs typeface="B Koodak" panose="00000700000000000000" pitchFamily="2" charset="-78"/>
              </a:rPr>
              <a:t> </a:t>
            </a:r>
            <a:r>
              <a:rPr lang="fa-IR" sz="2400" dirty="0">
                <a:solidFill>
                  <a:srgbClr val="FF0000"/>
                </a:solidFill>
                <a:cs typeface="B Koodak" panose="00000700000000000000" pitchFamily="2" charset="-78"/>
              </a:rPr>
              <a:t>یک عضو {1} </a:t>
            </a:r>
            <a:r>
              <a:rPr lang="en-US" sz="2400" dirty="0">
                <a:solidFill>
                  <a:srgbClr val="FF0000"/>
                </a:solidFill>
                <a:cs typeface="B Koodak" panose="00000700000000000000" pitchFamily="2" charset="-78"/>
              </a:rPr>
              <a:t>c=</a:t>
            </a:r>
            <a:endParaRPr lang="en-US" sz="2400" dirty="0"/>
          </a:p>
        </p:txBody>
      </p:sp>
      <p:sp>
        <p:nvSpPr>
          <p:cNvPr id="12" name="Rectangle 11"/>
          <p:cNvSpPr/>
          <p:nvPr/>
        </p:nvSpPr>
        <p:spPr>
          <a:xfrm>
            <a:off x="830910" y="4730797"/>
            <a:ext cx="10690013" cy="461665"/>
          </a:xfrm>
          <a:prstGeom prst="rect">
            <a:avLst/>
          </a:prstGeom>
        </p:spPr>
        <p:txBody>
          <a:bodyPr wrap="square">
            <a:spAutoFit/>
          </a:bodyPr>
          <a:lstStyle/>
          <a:p>
            <a:pPr algn="r" rtl="1"/>
            <a:r>
              <a:rPr lang="fa-IR" sz="2400" dirty="0">
                <a:cs typeface="B Koodak" panose="00000700000000000000" pitchFamily="2" charset="-78"/>
              </a:rPr>
              <a:t> مجموعه </a:t>
            </a:r>
            <a:r>
              <a:rPr lang="en-US" sz="2400" dirty="0">
                <a:cs typeface="B Koodak" panose="00000700000000000000" pitchFamily="2" charset="-78"/>
              </a:rPr>
              <a:t>D</a:t>
            </a:r>
            <a:r>
              <a:rPr lang="fa-IR" sz="2400" dirty="0">
                <a:cs typeface="B Koodak" panose="00000700000000000000" pitchFamily="2" charset="-78"/>
              </a:rPr>
              <a:t>شامل همه شمارنده های دو رقمی 60را تشکیل دهید.این مجموعه چند عضو دارد؟</a:t>
            </a:r>
            <a:endParaRPr lang="en-US" sz="2400" dirty="0"/>
          </a:p>
        </p:txBody>
      </p:sp>
    </p:spTree>
    <p:extLst>
      <p:ext uri="{BB962C8B-B14F-4D97-AF65-F5344CB8AC3E}">
        <p14:creationId xmlns:p14="http://schemas.microsoft.com/office/powerpoint/2010/main" val="26847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5224" y="374569"/>
            <a:ext cx="10741083" cy="461665"/>
          </a:xfrm>
          <a:prstGeom prst="rect">
            <a:avLst/>
          </a:prstGeom>
          <a:noFill/>
        </p:spPr>
        <p:txBody>
          <a:bodyPr wrap="square" rtlCol="1">
            <a:spAutoFit/>
          </a:bodyPr>
          <a:lstStyle/>
          <a:p>
            <a:pPr algn="r" rtl="1"/>
            <a:r>
              <a:rPr lang="fa-IR" sz="2400" dirty="0">
                <a:solidFill>
                  <a:schemeClr val="tx1"/>
                </a:solidFill>
                <a:latin typeface="IRAban" panose="02000503000000020002" pitchFamily="2" charset="-78"/>
                <a:cs typeface="IRAban" panose="02000503000000020002" pitchFamily="2" charset="-78"/>
              </a:rPr>
              <a:t>مثال:</a:t>
            </a:r>
            <a:r>
              <a:rPr lang="fa-IR" sz="2400" dirty="0">
                <a:solidFill>
                  <a:schemeClr val="tx1"/>
                </a:solidFill>
                <a:cs typeface="B Koodak" panose="00000700000000000000" pitchFamily="2" charset="-78"/>
              </a:rPr>
              <a:t>با توجه به نمودار زیر ابتدا مجموعه های</a:t>
            </a:r>
            <a:r>
              <a:rPr lang="en-US" sz="2400" dirty="0">
                <a:solidFill>
                  <a:schemeClr val="tx1"/>
                </a:solidFill>
                <a:cs typeface="B Koodak" panose="00000700000000000000" pitchFamily="2" charset="-78"/>
              </a:rPr>
              <a:t>A</a:t>
            </a:r>
            <a:r>
              <a:rPr lang="fa-IR" sz="2400" dirty="0">
                <a:solidFill>
                  <a:schemeClr val="tx1"/>
                </a:solidFill>
                <a:cs typeface="B Koodak" panose="00000700000000000000" pitchFamily="2" charset="-78"/>
              </a:rPr>
              <a:t>و</a:t>
            </a:r>
            <a:r>
              <a:rPr lang="en-US" sz="2400" dirty="0">
                <a:solidFill>
                  <a:schemeClr val="tx1"/>
                </a:solidFill>
                <a:cs typeface="B Koodak" panose="00000700000000000000" pitchFamily="2" charset="-78"/>
              </a:rPr>
              <a:t>B</a:t>
            </a:r>
            <a:r>
              <a:rPr lang="fa-IR" sz="2400" dirty="0">
                <a:solidFill>
                  <a:schemeClr val="tx1"/>
                </a:solidFill>
                <a:cs typeface="B Koodak" panose="00000700000000000000" pitchFamily="2" charset="-78"/>
              </a:rPr>
              <a:t>را با عضوهایشان می نویسیم </a:t>
            </a:r>
          </a:p>
        </p:txBody>
      </p:sp>
      <p:sp>
        <p:nvSpPr>
          <p:cNvPr id="6" name="Oval 5"/>
          <p:cNvSpPr/>
          <p:nvPr/>
        </p:nvSpPr>
        <p:spPr>
          <a:xfrm>
            <a:off x="613036" y="3429000"/>
            <a:ext cx="3213191" cy="3008168"/>
          </a:xfrm>
          <a:prstGeom prst="ellipse">
            <a:avLst/>
          </a:prstGeom>
          <a:solidFill>
            <a:schemeClr val="dk1">
              <a:alpha val="0"/>
            </a:schemeClr>
          </a:solidFill>
          <a:ln w="38100">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dirty="0"/>
          </a:p>
        </p:txBody>
      </p:sp>
      <p:sp>
        <p:nvSpPr>
          <p:cNvPr id="7" name="Oval 6"/>
          <p:cNvSpPr/>
          <p:nvPr/>
        </p:nvSpPr>
        <p:spPr>
          <a:xfrm>
            <a:off x="2007509" y="3429000"/>
            <a:ext cx="3127008" cy="3026689"/>
          </a:xfrm>
          <a:prstGeom prst="ellipse">
            <a:avLst/>
          </a:prstGeom>
          <a:solidFill>
            <a:schemeClr val="dk1">
              <a:alpha val="0"/>
            </a:schemeClr>
          </a:solidFill>
          <a:ln w="38100">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dirty="0">
              <a:solidFill>
                <a:srgbClr val="FF0000"/>
              </a:solidFill>
            </a:endParaRPr>
          </a:p>
        </p:txBody>
      </p:sp>
      <p:sp>
        <p:nvSpPr>
          <p:cNvPr id="8" name="TextBox 7"/>
          <p:cNvSpPr txBox="1"/>
          <p:nvPr/>
        </p:nvSpPr>
        <p:spPr>
          <a:xfrm>
            <a:off x="2691799" y="3880515"/>
            <a:ext cx="1729059" cy="2123658"/>
          </a:xfrm>
          <a:prstGeom prst="rect">
            <a:avLst/>
          </a:prstGeom>
          <a:noFill/>
        </p:spPr>
        <p:txBody>
          <a:bodyPr wrap="square" rtlCol="1">
            <a:spAutoFit/>
          </a:bodyPr>
          <a:lstStyle/>
          <a:p>
            <a:r>
              <a:rPr lang="fa-IR" sz="4400" dirty="0">
                <a:cs typeface="B Koodak" panose="00000700000000000000" pitchFamily="2" charset="-78"/>
              </a:rPr>
              <a:t>3</a:t>
            </a:r>
          </a:p>
          <a:p>
            <a:r>
              <a:rPr lang="fa-IR" sz="4400" dirty="0">
                <a:cs typeface="B Koodak" panose="00000700000000000000" pitchFamily="2" charset="-78"/>
              </a:rPr>
              <a:t>4</a:t>
            </a:r>
          </a:p>
          <a:p>
            <a:r>
              <a:rPr lang="fa-IR" sz="4400" dirty="0">
                <a:cs typeface="B Koodak" panose="00000700000000000000" pitchFamily="2" charset="-78"/>
              </a:rPr>
              <a:t>5</a:t>
            </a:r>
          </a:p>
        </p:txBody>
      </p:sp>
      <p:sp>
        <p:nvSpPr>
          <p:cNvPr id="9" name="TextBox 8"/>
          <p:cNvSpPr txBox="1"/>
          <p:nvPr/>
        </p:nvSpPr>
        <p:spPr>
          <a:xfrm>
            <a:off x="4052861" y="4287519"/>
            <a:ext cx="1509496" cy="1446550"/>
          </a:xfrm>
          <a:prstGeom prst="rect">
            <a:avLst/>
          </a:prstGeom>
          <a:noFill/>
        </p:spPr>
        <p:txBody>
          <a:bodyPr wrap="square" rtlCol="1">
            <a:spAutoFit/>
          </a:bodyPr>
          <a:lstStyle/>
          <a:p>
            <a:r>
              <a:rPr lang="fa-IR" sz="4400" dirty="0">
                <a:cs typeface="B Koodak" panose="00000700000000000000" pitchFamily="2" charset="-78"/>
              </a:rPr>
              <a:t>6</a:t>
            </a:r>
          </a:p>
          <a:p>
            <a:r>
              <a:rPr lang="fa-IR" sz="4400" dirty="0">
                <a:cs typeface="B Koodak" panose="00000700000000000000" pitchFamily="2" charset="-78"/>
              </a:rPr>
              <a:t>7</a:t>
            </a:r>
          </a:p>
        </p:txBody>
      </p:sp>
      <p:sp>
        <p:nvSpPr>
          <p:cNvPr id="10" name="TextBox 9"/>
          <p:cNvSpPr txBox="1"/>
          <p:nvPr/>
        </p:nvSpPr>
        <p:spPr>
          <a:xfrm>
            <a:off x="1296673" y="3948965"/>
            <a:ext cx="1539228" cy="2123658"/>
          </a:xfrm>
          <a:prstGeom prst="rect">
            <a:avLst/>
          </a:prstGeom>
          <a:noFill/>
        </p:spPr>
        <p:txBody>
          <a:bodyPr wrap="square" rtlCol="1">
            <a:spAutoFit/>
          </a:bodyPr>
          <a:lstStyle/>
          <a:p>
            <a:r>
              <a:rPr lang="fa-IR" sz="4400" dirty="0">
                <a:cs typeface="B Koodak" panose="00000700000000000000" pitchFamily="2" charset="-78"/>
              </a:rPr>
              <a:t>1</a:t>
            </a:r>
          </a:p>
          <a:p>
            <a:r>
              <a:rPr lang="fa-IR" sz="4400" dirty="0">
                <a:cs typeface="B Koodak" panose="00000700000000000000" pitchFamily="2" charset="-78"/>
              </a:rPr>
              <a:t>2</a:t>
            </a:r>
          </a:p>
          <a:p>
            <a:r>
              <a:rPr lang="fa-IR" sz="4400" dirty="0">
                <a:cs typeface="B Koodak" panose="00000700000000000000" pitchFamily="2" charset="-78"/>
              </a:rPr>
              <a:t>8</a:t>
            </a:r>
          </a:p>
        </p:txBody>
      </p:sp>
      <p:sp>
        <p:nvSpPr>
          <p:cNvPr id="11" name="TextBox 10"/>
          <p:cNvSpPr txBox="1"/>
          <p:nvPr/>
        </p:nvSpPr>
        <p:spPr>
          <a:xfrm>
            <a:off x="455610" y="3471720"/>
            <a:ext cx="521462" cy="707886"/>
          </a:xfrm>
          <a:prstGeom prst="rect">
            <a:avLst/>
          </a:prstGeom>
          <a:noFill/>
        </p:spPr>
        <p:txBody>
          <a:bodyPr wrap="square" rtlCol="1">
            <a:spAutoFit/>
          </a:bodyPr>
          <a:lstStyle/>
          <a:p>
            <a:r>
              <a:rPr lang="en-US" sz="4000" dirty="0">
                <a:solidFill>
                  <a:srgbClr val="7030A0"/>
                </a:solidFill>
              </a:rPr>
              <a:t>A</a:t>
            </a:r>
            <a:endParaRPr lang="fa-IR" sz="4000" dirty="0">
              <a:solidFill>
                <a:srgbClr val="7030A0"/>
              </a:solidFill>
            </a:endParaRPr>
          </a:p>
        </p:txBody>
      </p:sp>
      <p:sp>
        <p:nvSpPr>
          <p:cNvPr id="12" name="TextBox 11"/>
          <p:cNvSpPr txBox="1"/>
          <p:nvPr/>
        </p:nvSpPr>
        <p:spPr>
          <a:xfrm>
            <a:off x="4782600" y="3413520"/>
            <a:ext cx="1207597" cy="707886"/>
          </a:xfrm>
          <a:prstGeom prst="rect">
            <a:avLst/>
          </a:prstGeom>
          <a:noFill/>
        </p:spPr>
        <p:txBody>
          <a:bodyPr wrap="square" rtlCol="1">
            <a:spAutoFit/>
          </a:bodyPr>
          <a:lstStyle/>
          <a:p>
            <a:r>
              <a:rPr lang="en-US" sz="4000" dirty="0">
                <a:solidFill>
                  <a:srgbClr val="00B050"/>
                </a:solidFill>
              </a:rPr>
              <a:t>B</a:t>
            </a:r>
            <a:endParaRPr lang="fa-IR" sz="4000" dirty="0">
              <a:solidFill>
                <a:srgbClr val="00B050"/>
              </a:solidFill>
            </a:endParaRPr>
          </a:p>
        </p:txBody>
      </p:sp>
      <p:sp>
        <p:nvSpPr>
          <p:cNvPr id="13" name="TextBox 12"/>
          <p:cNvSpPr txBox="1"/>
          <p:nvPr/>
        </p:nvSpPr>
        <p:spPr>
          <a:xfrm>
            <a:off x="1571124" y="1508698"/>
            <a:ext cx="2529554"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{1،2،3،4،5،8}=</a:t>
            </a:r>
            <a:r>
              <a:rPr lang="en-US" sz="2800" dirty="0">
                <a:solidFill>
                  <a:schemeClr val="accent2">
                    <a:lumMod val="75000"/>
                  </a:schemeClr>
                </a:solidFill>
                <a:cs typeface="B Koodak" panose="00000700000000000000" pitchFamily="2" charset="-78"/>
              </a:rPr>
              <a:t>A</a:t>
            </a:r>
            <a:endParaRPr lang="fa-IR" sz="2800" dirty="0">
              <a:solidFill>
                <a:schemeClr val="accent2">
                  <a:lumMod val="75000"/>
                </a:schemeClr>
              </a:solidFill>
              <a:cs typeface="B Koodak" panose="00000700000000000000" pitchFamily="2" charset="-78"/>
            </a:endParaRPr>
          </a:p>
        </p:txBody>
      </p:sp>
      <p:sp>
        <p:nvSpPr>
          <p:cNvPr id="14" name="TextBox 13"/>
          <p:cNvSpPr txBox="1"/>
          <p:nvPr/>
        </p:nvSpPr>
        <p:spPr>
          <a:xfrm>
            <a:off x="1557372" y="2273750"/>
            <a:ext cx="2268855"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{3،4،5،6،7}=</a:t>
            </a:r>
            <a:r>
              <a:rPr lang="en-US" sz="2800" dirty="0">
                <a:solidFill>
                  <a:schemeClr val="accent2">
                    <a:lumMod val="75000"/>
                  </a:schemeClr>
                </a:solidFill>
                <a:cs typeface="B Koodak" panose="00000700000000000000" pitchFamily="2" charset="-78"/>
              </a:rPr>
              <a:t>B</a:t>
            </a:r>
            <a:endParaRPr lang="fa-IR" sz="28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5" name="TextBox 14"/>
              <p:cNvSpPr txBox="1"/>
              <p:nvPr/>
            </p:nvSpPr>
            <p:spPr>
              <a:xfrm>
                <a:off x="7265670" y="2535360"/>
                <a:ext cx="2411730" cy="523220"/>
              </a:xfrm>
              <a:prstGeom prst="rect">
                <a:avLst/>
              </a:prstGeom>
              <a:noFill/>
            </p:spPr>
            <p:txBody>
              <a:bodyPr wrap="square" rtlCol="1">
                <a:spAutoFit/>
              </a:bodyPr>
              <a:lstStyle/>
              <a:p>
                <a:pPr rtl="1"/>
                <a:r>
                  <a:rPr lang="fa-IR" sz="2800" dirty="0">
                    <a:solidFill>
                      <a:schemeClr val="accent2">
                        <a:lumMod val="75000"/>
                      </a:schemeClr>
                    </a:solidFill>
                    <a:cs typeface="B Koodak" panose="00000700000000000000" pitchFamily="2" charset="-78"/>
                  </a:rPr>
                  <a:t>{3،4،5}=</a:t>
                </a:r>
                <a:r>
                  <a:rPr lang="en-US" sz="2800" dirty="0">
                    <a:solidFill>
                      <a:schemeClr val="accent2">
                        <a:lumMod val="75000"/>
                      </a:schemeClr>
                    </a:solidFill>
                    <a:cs typeface="B Koodak" panose="00000700000000000000" pitchFamily="2" charset="-78"/>
                  </a:rPr>
                  <a:t>A</a:t>
                </a:r>
                <a14:m>
                  <m:oMath xmlns:m="http://schemas.openxmlformats.org/officeDocument/2006/math">
                    <m:r>
                      <a:rPr lang="en-US" sz="2800" i="1" smtClean="0">
                        <a:solidFill>
                          <a:schemeClr val="accent2">
                            <a:lumMod val="75000"/>
                          </a:schemeClr>
                        </a:solidFill>
                        <a:latin typeface="Cambria Math" panose="02040503050406030204" pitchFamily="18" charset="0"/>
                        <a:ea typeface="Cambria Math" panose="02040503050406030204" pitchFamily="18" charset="0"/>
                      </a:rPr>
                      <m:t>∩</m:t>
                    </m:r>
                    <m:r>
                      <a:rPr lang="en-US" sz="2800" b="0" i="1" smtClean="0">
                        <a:solidFill>
                          <a:schemeClr val="accent2">
                            <a:lumMod val="75000"/>
                          </a:schemeClr>
                        </a:solidFill>
                        <a:latin typeface="Cambria Math" panose="02040503050406030204" pitchFamily="18" charset="0"/>
                        <a:ea typeface="Cambria Math" panose="02040503050406030204" pitchFamily="18" charset="0"/>
                      </a:rPr>
                      <m:t>𝐵</m:t>
                    </m:r>
                  </m:oMath>
                </a14:m>
                <a:endParaRPr lang="fa-IR" sz="2800" dirty="0">
                  <a:solidFill>
                    <a:schemeClr val="accent2">
                      <a:lumMod val="75000"/>
                    </a:schemeClr>
                  </a:solidFill>
                  <a:cs typeface="B Koodak" panose="00000700000000000000"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265670" y="2535360"/>
                <a:ext cx="2411730" cy="523220"/>
              </a:xfrm>
              <a:prstGeom prst="rect">
                <a:avLst/>
              </a:prstGeom>
              <a:blipFill>
                <a:blip r:embed="rId2"/>
                <a:stretch>
                  <a:fillRect l="-5051" t="-20930" b="-360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61560" y="3210110"/>
                <a:ext cx="3637857"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{1،2،3،4،5،8،6،7}=</a:t>
                </a:r>
                <a:r>
                  <a:rPr lang="en-US" sz="2800" dirty="0">
                    <a:solidFill>
                      <a:schemeClr val="accent2">
                        <a:lumMod val="75000"/>
                      </a:schemeClr>
                    </a:solidFill>
                    <a:cs typeface="B Koodak" panose="00000700000000000000" pitchFamily="2" charset="-78"/>
                  </a:rPr>
                  <a:t>A</a:t>
                </a:r>
                <a14:m>
                  <m:oMath xmlns:m="http://schemas.openxmlformats.org/officeDocument/2006/math">
                    <m:r>
                      <a:rPr lang="en-US" sz="2800" i="1" smtClean="0">
                        <a:solidFill>
                          <a:schemeClr val="accent2">
                            <a:lumMod val="75000"/>
                          </a:schemeClr>
                        </a:solidFill>
                        <a:latin typeface="Cambria Math" panose="02040503050406030204" pitchFamily="18" charset="0"/>
                        <a:ea typeface="Cambria Math" panose="02040503050406030204" pitchFamily="18" charset="0"/>
                      </a:rPr>
                      <m:t>∪</m:t>
                    </m:r>
                    <m:r>
                      <a:rPr lang="en-US" sz="2800" b="0" i="1" smtClean="0">
                        <a:solidFill>
                          <a:schemeClr val="accent2">
                            <a:lumMod val="75000"/>
                          </a:schemeClr>
                        </a:solidFill>
                        <a:latin typeface="Cambria Math" panose="02040503050406030204" pitchFamily="18" charset="0"/>
                        <a:ea typeface="Cambria Math" panose="02040503050406030204" pitchFamily="18" charset="0"/>
                      </a:rPr>
                      <m:t>𝐵</m:t>
                    </m:r>
                  </m:oMath>
                </a14:m>
                <a:endParaRPr lang="fa-IR" sz="2800" dirty="0">
                  <a:solidFill>
                    <a:schemeClr val="accent2">
                      <a:lumMod val="75000"/>
                    </a:schemeClr>
                  </a:solidFill>
                  <a:cs typeface="B Koodak" panose="00000700000000000000" pitchFamily="2" charset="-78"/>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61560" y="3210110"/>
                <a:ext cx="3637857" cy="523220"/>
              </a:xfrm>
              <a:prstGeom prst="rect">
                <a:avLst/>
              </a:prstGeom>
              <a:blipFill>
                <a:blip r:embed="rId3"/>
                <a:stretch>
                  <a:fillRect l="-1508" t="-21176" r="-3350" b="-3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754942" y="904684"/>
                <a:ext cx="4451091" cy="506742"/>
              </a:xfrm>
              <a:prstGeom prst="rect">
                <a:avLst/>
              </a:prstGeom>
            </p:spPr>
            <p:txBody>
              <a:bodyPr wrap="none">
                <a:spAutoFit/>
              </a:bodyPr>
              <a:lstStyle/>
              <a:p>
                <a:pPr algn="r" rtl="1"/>
                <a:r>
                  <a:rPr lang="fa-IR" sz="2400" dirty="0">
                    <a:cs typeface="B Koodak" panose="00000700000000000000" pitchFamily="2" charset="-78"/>
                  </a:rPr>
                  <a:t>و سپس </a:t>
                </a:r>
                <a:r>
                  <a:rPr lang="en-US" sz="2400" dirty="0">
                    <a:cs typeface="B Koodak" panose="00000700000000000000" pitchFamily="2" charset="-78"/>
                  </a:rPr>
                  <a:t>A</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r>
                      <a:rPr lang="fa-IR" sz="2400">
                        <a:latin typeface="Cambria Math" panose="02040503050406030204" pitchFamily="18" charset="0"/>
                        <a:ea typeface="Cambria Math" panose="02040503050406030204" pitchFamily="18" charset="0"/>
                      </a:rPr>
                      <m:t>و</m:t>
                    </m:r>
                  </m:oMath>
                </a14:m>
                <a:r>
                  <a:rPr lang="en-US" sz="2400" dirty="0">
                    <a:cs typeface="B Koodak" panose="00000700000000000000" pitchFamily="2" charset="-78"/>
                  </a:rPr>
                  <a:t>A</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oMath>
                </a14:m>
                <a:r>
                  <a:rPr lang="fa-IR" sz="2400" dirty="0">
                    <a:cs typeface="B Koodak" panose="00000700000000000000" pitchFamily="2" charset="-78"/>
                  </a:rPr>
                  <a:t>را تشکیل می دهیم:</a:t>
                </a:r>
              </a:p>
            </p:txBody>
          </p:sp>
        </mc:Choice>
        <mc:Fallback xmlns="">
          <p:sp>
            <p:nvSpPr>
              <p:cNvPr id="19" name="Rectangle 18"/>
              <p:cNvSpPr>
                <a:spLocks noRot="1" noChangeAspect="1" noMove="1" noResize="1" noEditPoints="1" noAdjustHandles="1" noChangeArrowheads="1" noChangeShapeType="1" noTextEdit="1"/>
              </p:cNvSpPr>
              <p:nvPr/>
            </p:nvSpPr>
            <p:spPr>
              <a:xfrm>
                <a:off x="6754942" y="904684"/>
                <a:ext cx="4451091" cy="506742"/>
              </a:xfrm>
              <a:prstGeom prst="rect">
                <a:avLst/>
              </a:prstGeom>
              <a:blipFill>
                <a:blip r:embed="rId4"/>
                <a:stretch>
                  <a:fillRect l="-959" t="-9524" r="-2192" b="-29762"/>
                </a:stretch>
              </a:blipFill>
            </p:spPr>
            <p:txBody>
              <a:bodyPr/>
              <a:lstStyle/>
              <a:p>
                <a:r>
                  <a:rPr lang="en-US">
                    <a:noFill/>
                  </a:rPr>
                  <a:t> </a:t>
                </a:r>
              </a:p>
            </p:txBody>
          </p:sp>
        </mc:Fallback>
      </mc:AlternateContent>
    </p:spTree>
    <p:extLst>
      <p:ext uri="{BB962C8B-B14F-4D97-AF65-F5344CB8AC3E}">
        <p14:creationId xmlns:p14="http://schemas.microsoft.com/office/powerpoint/2010/main" val="415225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34" presetClass="emph" presetSubtype="0" fill="hold" grpId="1" nodeType="withEffect">
                                  <p:stCondLst>
                                    <p:cond delay="0"/>
                                  </p:stCondLst>
                                  <p:iterate type="lt">
                                    <p:tmPct val="10000"/>
                                  </p:iterate>
                                  <p:childTnLst>
                                    <p:animMotion origin="layout" path="M 3.33333E-6 -1.48148E-6 L 3.33333E-6 -0.07222 " pathEditMode="relative" rAng="0" ptsTypes="AA">
                                      <p:cBhvr>
                                        <p:cTn id="30" dur="250" accel="50000" decel="50000" autoRev="1" fill="hold">
                                          <p:stCondLst>
                                            <p:cond delay="0"/>
                                          </p:stCondLst>
                                        </p:cTn>
                                        <p:tgtEl>
                                          <p:spTgt spid="8"/>
                                        </p:tgtEl>
                                        <p:attrNameLst>
                                          <p:attrName>ppt_x</p:attrName>
                                          <p:attrName>ppt_y</p:attrName>
                                        </p:attrNameLst>
                                      </p:cBhvr>
                                      <p:rCtr x="0" y="-3611"/>
                                    </p:animMotion>
                                    <p:animRot by="1500000">
                                      <p:cBhvr>
                                        <p:cTn id="31" dur="125" fill="hold">
                                          <p:stCondLst>
                                            <p:cond delay="0"/>
                                          </p:stCondLst>
                                        </p:cTn>
                                        <p:tgtEl>
                                          <p:spTgt spid="8"/>
                                        </p:tgtEl>
                                        <p:attrNameLst>
                                          <p:attrName>r</p:attrName>
                                        </p:attrNameLst>
                                      </p:cBhvr>
                                    </p:animRot>
                                    <p:animRot by="-1500000">
                                      <p:cBhvr>
                                        <p:cTn id="32" dur="125" fill="hold">
                                          <p:stCondLst>
                                            <p:cond delay="125"/>
                                          </p:stCondLst>
                                        </p:cTn>
                                        <p:tgtEl>
                                          <p:spTgt spid="8"/>
                                        </p:tgtEl>
                                        <p:attrNameLst>
                                          <p:attrName>r</p:attrName>
                                        </p:attrNameLst>
                                      </p:cBhvr>
                                    </p:animRot>
                                    <p:animRot by="-1500000">
                                      <p:cBhvr>
                                        <p:cTn id="33" dur="125" fill="hold">
                                          <p:stCondLst>
                                            <p:cond delay="250"/>
                                          </p:stCondLst>
                                        </p:cTn>
                                        <p:tgtEl>
                                          <p:spTgt spid="8"/>
                                        </p:tgtEl>
                                        <p:attrNameLst>
                                          <p:attrName>r</p:attrName>
                                        </p:attrNameLst>
                                      </p:cBhvr>
                                    </p:animRot>
                                    <p:animRot by="1500000">
                                      <p:cBhvr>
                                        <p:cTn id="34" dur="125" fill="hold">
                                          <p:stCondLst>
                                            <p:cond delay="375"/>
                                          </p:stCondLst>
                                        </p:cTn>
                                        <p:tgtEl>
                                          <p:spTgt spid="8"/>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34" presetClass="emph" presetSubtype="0" fill="hold" grpId="0" nodeType="withEffect">
                                  <p:stCondLst>
                                    <p:cond delay="0"/>
                                  </p:stCondLst>
                                  <p:iterate type="lt">
                                    <p:tmPct val="10000"/>
                                  </p:iterate>
                                  <p:childTnLst>
                                    <p:animMotion origin="layout" path="M 0.00026 0.00579 L 3.33333E-6 -0.07222 " pathEditMode="relative" rAng="0" ptsTypes="AA">
                                      <p:cBhvr>
                                        <p:cTn id="43" dur="250" accel="50000" decel="50000" autoRev="1" fill="hold">
                                          <p:stCondLst>
                                            <p:cond delay="0"/>
                                          </p:stCondLst>
                                        </p:cTn>
                                        <p:tgtEl>
                                          <p:spTgt spid="8"/>
                                        </p:tgtEl>
                                        <p:attrNameLst>
                                          <p:attrName>ppt_x</p:attrName>
                                          <p:attrName>ppt_y</p:attrName>
                                        </p:attrNameLst>
                                      </p:cBhvr>
                                      <p:rCtr x="-13" y="-3912"/>
                                    </p:animMotion>
                                    <p:animRot by="1500000">
                                      <p:cBhvr>
                                        <p:cTn id="44" dur="125" fill="hold">
                                          <p:stCondLst>
                                            <p:cond delay="0"/>
                                          </p:stCondLst>
                                        </p:cTn>
                                        <p:tgtEl>
                                          <p:spTgt spid="8"/>
                                        </p:tgtEl>
                                        <p:attrNameLst>
                                          <p:attrName>r</p:attrName>
                                        </p:attrNameLst>
                                      </p:cBhvr>
                                    </p:animRot>
                                    <p:animRot by="-1500000">
                                      <p:cBhvr>
                                        <p:cTn id="45" dur="125" fill="hold">
                                          <p:stCondLst>
                                            <p:cond delay="125"/>
                                          </p:stCondLst>
                                        </p:cTn>
                                        <p:tgtEl>
                                          <p:spTgt spid="8"/>
                                        </p:tgtEl>
                                        <p:attrNameLst>
                                          <p:attrName>r</p:attrName>
                                        </p:attrNameLst>
                                      </p:cBhvr>
                                    </p:animRot>
                                    <p:animRot by="-1500000">
                                      <p:cBhvr>
                                        <p:cTn id="46" dur="125" fill="hold">
                                          <p:stCondLst>
                                            <p:cond delay="250"/>
                                          </p:stCondLst>
                                        </p:cTn>
                                        <p:tgtEl>
                                          <p:spTgt spid="8"/>
                                        </p:tgtEl>
                                        <p:attrNameLst>
                                          <p:attrName>r</p:attrName>
                                        </p:attrNameLst>
                                      </p:cBhvr>
                                    </p:animRot>
                                    <p:animRot by="1500000">
                                      <p:cBhvr>
                                        <p:cTn id="47" dur="125" fill="hold">
                                          <p:stCondLst>
                                            <p:cond delay="375"/>
                                          </p:stCondLst>
                                        </p:cTn>
                                        <p:tgtEl>
                                          <p:spTgt spid="8"/>
                                        </p:tgtEl>
                                        <p:attrNameLst>
                                          <p:attrName>r</p:attrName>
                                        </p:attrNameLst>
                                      </p:cBhvr>
                                    </p:animRot>
                                  </p:childTnLst>
                                </p:cTn>
                              </p:par>
                              <p:par>
                                <p:cTn id="48" presetID="34" presetClass="emph" presetSubtype="0" fill="hold" grpId="1" nodeType="with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10"/>
                                        </p:tgtEl>
                                        <p:attrNameLst>
                                          <p:attrName>ppt_x</p:attrName>
                                          <p:attrName>ppt_y</p:attrName>
                                        </p:attrNameLst>
                                      </p:cBhvr>
                                    </p:animMotion>
                                    <p:animRot by="1500000">
                                      <p:cBhvr>
                                        <p:cTn id="50" dur="125" fill="hold">
                                          <p:stCondLst>
                                            <p:cond delay="0"/>
                                          </p:stCondLst>
                                        </p:cTn>
                                        <p:tgtEl>
                                          <p:spTgt spid="10"/>
                                        </p:tgtEl>
                                        <p:attrNameLst>
                                          <p:attrName>r</p:attrName>
                                        </p:attrNameLst>
                                      </p:cBhvr>
                                    </p:animRot>
                                    <p:animRot by="-1500000">
                                      <p:cBhvr>
                                        <p:cTn id="51" dur="125" fill="hold">
                                          <p:stCondLst>
                                            <p:cond delay="125"/>
                                          </p:stCondLst>
                                        </p:cTn>
                                        <p:tgtEl>
                                          <p:spTgt spid="10"/>
                                        </p:tgtEl>
                                        <p:attrNameLst>
                                          <p:attrName>r</p:attrName>
                                        </p:attrNameLst>
                                      </p:cBhvr>
                                    </p:animRot>
                                    <p:animRot by="-1500000">
                                      <p:cBhvr>
                                        <p:cTn id="52" dur="125" fill="hold">
                                          <p:stCondLst>
                                            <p:cond delay="250"/>
                                          </p:stCondLst>
                                        </p:cTn>
                                        <p:tgtEl>
                                          <p:spTgt spid="10"/>
                                        </p:tgtEl>
                                        <p:attrNameLst>
                                          <p:attrName>r</p:attrName>
                                        </p:attrNameLst>
                                      </p:cBhvr>
                                    </p:animRot>
                                    <p:animRot by="1500000">
                                      <p:cBhvr>
                                        <p:cTn id="53" dur="125" fill="hold">
                                          <p:stCondLst>
                                            <p:cond delay="375"/>
                                          </p:stCondLst>
                                        </p:cTn>
                                        <p:tgtEl>
                                          <p:spTgt spid="10"/>
                                        </p:tgtEl>
                                        <p:attrNameLst>
                                          <p:attrName>r</p:attrName>
                                        </p:attrNameLst>
                                      </p:cBhvr>
                                    </p:animRot>
                                  </p:childTnLst>
                                </p:cTn>
                              </p:par>
                              <p:par>
                                <p:cTn id="54" presetID="34" presetClass="emph" presetSubtype="0" fill="hold" grpId="0" nodeType="withEffect">
                                  <p:stCondLst>
                                    <p:cond delay="0"/>
                                  </p:stCondLst>
                                  <p:iterate type="lt">
                                    <p:tmPct val="10000"/>
                                  </p:iterate>
                                  <p:childTnLst>
                                    <p:animMotion origin="layout" path="M -8.33333E-7 4.81481E-6 L -8.33333E-7 -0.07223 " pathEditMode="relative" rAng="0" ptsTypes="AA">
                                      <p:cBhvr>
                                        <p:cTn id="55" dur="250" accel="50000" decel="50000" autoRev="1" fill="hold">
                                          <p:stCondLst>
                                            <p:cond delay="0"/>
                                          </p:stCondLst>
                                        </p:cTn>
                                        <p:tgtEl>
                                          <p:spTgt spid="9"/>
                                        </p:tgtEl>
                                        <p:attrNameLst>
                                          <p:attrName>ppt_x</p:attrName>
                                          <p:attrName>ppt_y</p:attrName>
                                        </p:attrNameLst>
                                      </p:cBhvr>
                                      <p:rCtr x="0" y="-3611"/>
                                    </p:animMotion>
                                    <p:animRot by="1500000">
                                      <p:cBhvr>
                                        <p:cTn id="56" dur="125" fill="hold">
                                          <p:stCondLst>
                                            <p:cond delay="0"/>
                                          </p:stCondLst>
                                        </p:cTn>
                                        <p:tgtEl>
                                          <p:spTgt spid="9"/>
                                        </p:tgtEl>
                                        <p:attrNameLst>
                                          <p:attrName>r</p:attrName>
                                        </p:attrNameLst>
                                      </p:cBhvr>
                                    </p:animRot>
                                    <p:animRot by="-1500000">
                                      <p:cBhvr>
                                        <p:cTn id="57" dur="125" fill="hold">
                                          <p:stCondLst>
                                            <p:cond delay="125"/>
                                          </p:stCondLst>
                                        </p:cTn>
                                        <p:tgtEl>
                                          <p:spTgt spid="9"/>
                                        </p:tgtEl>
                                        <p:attrNameLst>
                                          <p:attrName>r</p:attrName>
                                        </p:attrNameLst>
                                      </p:cBhvr>
                                    </p:animRot>
                                    <p:animRot by="-1500000">
                                      <p:cBhvr>
                                        <p:cTn id="58" dur="125" fill="hold">
                                          <p:stCondLst>
                                            <p:cond delay="250"/>
                                          </p:stCondLst>
                                        </p:cTn>
                                        <p:tgtEl>
                                          <p:spTgt spid="9"/>
                                        </p:tgtEl>
                                        <p:attrNameLst>
                                          <p:attrName>r</p:attrName>
                                        </p:attrNameLst>
                                      </p:cBhvr>
                                    </p:animRot>
                                    <p:animRot by="1500000">
                                      <p:cBhvr>
                                        <p:cTn id="59"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1"/>
      <p:bldP spid="13" grpId="0"/>
      <p:bldP spid="14" grpId="0"/>
      <p:bldP spid="15" grpId="0"/>
      <p:bldP spid="16"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672465" y="1224242"/>
                <a:ext cx="11138079" cy="707886"/>
              </a:xfrm>
              <a:prstGeom prst="rect">
                <a:avLst/>
              </a:prstGeom>
              <a:noFill/>
            </p:spPr>
            <p:txBody>
              <a:bodyPr wrap="square" rtlCol="1">
                <a:spAutoFit/>
              </a:bodyPr>
              <a:lstStyle/>
              <a:p>
                <a:pPr algn="r" rtl="1"/>
                <a:r>
                  <a:rPr lang="fa-IR" sz="2000" dirty="0">
                    <a:cs typeface="B Koodak" panose="00000700000000000000" pitchFamily="2" charset="-78"/>
                  </a:rPr>
                  <a:t>1-دومجموعه{</a:t>
                </a:r>
                <a:r>
                  <a:rPr lang="en-US" sz="2000" dirty="0" err="1">
                    <a:cs typeface="B Koodak" panose="00000700000000000000" pitchFamily="2" charset="-78"/>
                  </a:rPr>
                  <a:t>a,b,c,d,e</a:t>
                </a:r>
                <a:r>
                  <a:rPr lang="fa-IR" sz="2000" dirty="0">
                    <a:cs typeface="B Koodak" panose="00000700000000000000" pitchFamily="2" charset="-78"/>
                  </a:rPr>
                  <a:t>}=</a:t>
                </a:r>
                <a:r>
                  <a:rPr lang="en-US" sz="2000" dirty="0">
                    <a:cs typeface="B Koodak" panose="00000700000000000000" pitchFamily="2" charset="-78"/>
                  </a:rPr>
                  <a:t>A</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oMath>
                </a14:m>
                <a:r>
                  <a:rPr lang="fa-IR" sz="2000" dirty="0">
                    <a:cs typeface="B Koodak" panose="00000700000000000000" pitchFamily="2" charset="-78"/>
                  </a:rPr>
                  <a:t>و{</a:t>
                </a:r>
                <a:r>
                  <a:rPr lang="en-US" sz="2000" dirty="0" err="1">
                    <a:cs typeface="B Koodak" panose="00000700000000000000" pitchFamily="2" charset="-78"/>
                  </a:rPr>
                  <a:t>b,e</a:t>
                </a:r>
                <a:r>
                  <a:rPr lang="fa-IR" sz="2000" dirty="0">
                    <a:cs typeface="B Koodak" panose="00000700000000000000" pitchFamily="2" charset="-78"/>
                  </a:rPr>
                  <a:t>}=</a:t>
                </a:r>
                <a:r>
                  <a:rPr lang="en-US" sz="2000" dirty="0">
                    <a:cs typeface="B Koodak" panose="00000700000000000000" pitchFamily="2" charset="-78"/>
                  </a:rPr>
                  <a:t>A</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oMath>
                </a14:m>
                <a:r>
                  <a:rPr lang="fa-IR" sz="2000" dirty="0">
                    <a:cs typeface="B Koodak" panose="00000700000000000000" pitchFamily="2" charset="-78"/>
                  </a:rPr>
                  <a:t>را در نظر بگیرید.از دانش آموزان یک کلاس خواسته شده است که با توجه به این دو مجموعه ،مجموعه های </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B</a:t>
                </a:r>
                <a:r>
                  <a:rPr lang="fa-IR" sz="2000" dirty="0">
                    <a:cs typeface="B Koodak" panose="00000700000000000000" pitchFamily="2" charset="-78"/>
                  </a:rPr>
                  <a:t>را با نمودار ون نمایش دهند.پاسخ چهار دانش آموز کلاس را در زیر می بینید:</a:t>
                </a:r>
              </a:p>
            </p:txBody>
          </p:sp>
        </mc:Choice>
        <mc:Fallback xmlns="">
          <p:sp>
            <p:nvSpPr>
              <p:cNvPr id="5" name="TextBox 4"/>
              <p:cNvSpPr txBox="1">
                <a:spLocks noRot="1" noChangeAspect="1" noMove="1" noResize="1" noEditPoints="1" noAdjustHandles="1" noChangeArrowheads="1" noChangeShapeType="1" noTextEdit="1"/>
              </p:cNvSpPr>
              <p:nvPr/>
            </p:nvSpPr>
            <p:spPr>
              <a:xfrm>
                <a:off x="672465" y="1224242"/>
                <a:ext cx="11138079" cy="707886"/>
              </a:xfrm>
              <a:prstGeom prst="rect">
                <a:avLst/>
              </a:prstGeom>
              <a:blipFill>
                <a:blip r:embed="rId2"/>
                <a:stretch>
                  <a:fillRect t="-9483" r="-657" b="-16379"/>
                </a:stretch>
              </a:blipFill>
            </p:spPr>
            <p:txBody>
              <a:bodyPr/>
              <a:lstStyle/>
              <a:p>
                <a:r>
                  <a:rPr lang="en-US">
                    <a:noFill/>
                  </a:rPr>
                  <a:t> </a:t>
                </a:r>
              </a:p>
            </p:txBody>
          </p:sp>
        </mc:Fallback>
      </mc:AlternateContent>
      <p:sp>
        <p:nvSpPr>
          <p:cNvPr id="6" name="Oval 5"/>
          <p:cNvSpPr/>
          <p:nvPr/>
        </p:nvSpPr>
        <p:spPr>
          <a:xfrm>
            <a:off x="696488" y="2461513"/>
            <a:ext cx="1360894" cy="1154430"/>
          </a:xfrm>
          <a:prstGeom prst="ellipse">
            <a:avLst/>
          </a:prstGeom>
          <a:solidFill>
            <a:schemeClr val="accent3">
              <a:alpha val="0"/>
            </a:schemeClr>
          </a:solidFill>
          <a:ln w="28575">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7" name="Oval 6"/>
          <p:cNvSpPr/>
          <p:nvPr/>
        </p:nvSpPr>
        <p:spPr>
          <a:xfrm>
            <a:off x="1388003" y="2461513"/>
            <a:ext cx="1338757" cy="1154430"/>
          </a:xfrm>
          <a:prstGeom prst="ellipse">
            <a:avLst/>
          </a:prstGeom>
          <a:solidFill>
            <a:schemeClr val="accent3">
              <a:alpha val="0"/>
            </a:schemeClr>
          </a:solidFill>
          <a:ln w="28575">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8" name="TextBox 7"/>
          <p:cNvSpPr txBox="1"/>
          <p:nvPr/>
        </p:nvSpPr>
        <p:spPr>
          <a:xfrm>
            <a:off x="687916" y="2276847"/>
            <a:ext cx="354330" cy="369332"/>
          </a:xfrm>
          <a:prstGeom prst="rect">
            <a:avLst/>
          </a:prstGeom>
          <a:noFill/>
        </p:spPr>
        <p:txBody>
          <a:bodyPr wrap="square" rtlCol="1">
            <a:spAutoFit/>
          </a:bodyPr>
          <a:lstStyle/>
          <a:p>
            <a:r>
              <a:rPr lang="en-US" dirty="0"/>
              <a:t>A</a:t>
            </a:r>
            <a:endParaRPr lang="fa-IR" dirty="0"/>
          </a:p>
        </p:txBody>
      </p:sp>
      <p:sp>
        <p:nvSpPr>
          <p:cNvPr id="9" name="TextBox 8"/>
          <p:cNvSpPr txBox="1"/>
          <p:nvPr/>
        </p:nvSpPr>
        <p:spPr>
          <a:xfrm>
            <a:off x="2403139" y="2276847"/>
            <a:ext cx="502920" cy="369332"/>
          </a:xfrm>
          <a:prstGeom prst="rect">
            <a:avLst/>
          </a:prstGeom>
          <a:noFill/>
        </p:spPr>
        <p:txBody>
          <a:bodyPr wrap="square" rtlCol="1">
            <a:spAutoFit/>
          </a:bodyPr>
          <a:lstStyle/>
          <a:p>
            <a:r>
              <a:rPr lang="en-US" dirty="0"/>
              <a:t>B</a:t>
            </a:r>
            <a:endParaRPr lang="fa-IR" dirty="0"/>
          </a:p>
        </p:txBody>
      </p:sp>
      <p:sp>
        <p:nvSpPr>
          <p:cNvPr id="10" name="TextBox 9"/>
          <p:cNvSpPr txBox="1"/>
          <p:nvPr/>
        </p:nvSpPr>
        <p:spPr>
          <a:xfrm>
            <a:off x="923907" y="2712407"/>
            <a:ext cx="331470" cy="646331"/>
          </a:xfrm>
          <a:prstGeom prst="rect">
            <a:avLst/>
          </a:prstGeom>
          <a:noFill/>
        </p:spPr>
        <p:txBody>
          <a:bodyPr wrap="square" rtlCol="1">
            <a:spAutoFit/>
          </a:bodyPr>
          <a:lstStyle/>
          <a:p>
            <a:r>
              <a:rPr lang="en-US" dirty="0"/>
              <a:t>a    </a:t>
            </a:r>
          </a:p>
          <a:p>
            <a:r>
              <a:rPr lang="en-US" dirty="0"/>
              <a:t>d</a:t>
            </a:r>
          </a:p>
        </p:txBody>
      </p:sp>
      <p:sp>
        <p:nvSpPr>
          <p:cNvPr id="11" name="TextBox 10"/>
          <p:cNvSpPr txBox="1"/>
          <p:nvPr/>
        </p:nvSpPr>
        <p:spPr>
          <a:xfrm>
            <a:off x="1531601" y="2725563"/>
            <a:ext cx="525780" cy="646331"/>
          </a:xfrm>
          <a:prstGeom prst="rect">
            <a:avLst/>
          </a:prstGeom>
          <a:noFill/>
        </p:spPr>
        <p:txBody>
          <a:bodyPr wrap="square" rtlCol="1">
            <a:spAutoFit/>
          </a:bodyPr>
          <a:lstStyle/>
          <a:p>
            <a:r>
              <a:rPr lang="en-US" dirty="0"/>
              <a:t>b  </a:t>
            </a:r>
          </a:p>
          <a:p>
            <a:r>
              <a:rPr lang="en-US" dirty="0"/>
              <a:t>e</a:t>
            </a:r>
            <a:endParaRPr lang="fa-IR" dirty="0"/>
          </a:p>
        </p:txBody>
      </p:sp>
      <p:sp>
        <p:nvSpPr>
          <p:cNvPr id="12" name="TextBox 11"/>
          <p:cNvSpPr txBox="1"/>
          <p:nvPr/>
        </p:nvSpPr>
        <p:spPr>
          <a:xfrm>
            <a:off x="2267770" y="2860133"/>
            <a:ext cx="365760" cy="377190"/>
          </a:xfrm>
          <a:prstGeom prst="rect">
            <a:avLst/>
          </a:prstGeom>
          <a:noFill/>
        </p:spPr>
        <p:txBody>
          <a:bodyPr wrap="square" rtlCol="1">
            <a:spAutoFit/>
          </a:bodyPr>
          <a:lstStyle/>
          <a:p>
            <a:r>
              <a:rPr lang="en-US" dirty="0"/>
              <a:t>c</a:t>
            </a:r>
            <a:endParaRPr lang="fa-IR" dirty="0"/>
          </a:p>
        </p:txBody>
      </p:sp>
      <p:sp>
        <p:nvSpPr>
          <p:cNvPr id="13" name="Oval 12"/>
          <p:cNvSpPr/>
          <p:nvPr/>
        </p:nvSpPr>
        <p:spPr>
          <a:xfrm>
            <a:off x="3604035" y="2461513"/>
            <a:ext cx="1383030" cy="1154430"/>
          </a:xfrm>
          <a:prstGeom prst="ellipse">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4582747" y="2461513"/>
            <a:ext cx="1325844" cy="1154430"/>
          </a:xfrm>
          <a:prstGeom prst="ellipse">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3604035" y="2280003"/>
            <a:ext cx="317716" cy="369332"/>
          </a:xfrm>
          <a:prstGeom prst="rect">
            <a:avLst/>
          </a:prstGeom>
        </p:spPr>
        <p:txBody>
          <a:bodyPr wrap="none">
            <a:spAutoFit/>
          </a:bodyPr>
          <a:lstStyle/>
          <a:p>
            <a:r>
              <a:rPr lang="en-US" dirty="0"/>
              <a:t>A</a:t>
            </a:r>
          </a:p>
        </p:txBody>
      </p:sp>
      <p:sp>
        <p:nvSpPr>
          <p:cNvPr id="16" name="Rectangle 15"/>
          <p:cNvSpPr/>
          <p:nvPr/>
        </p:nvSpPr>
        <p:spPr>
          <a:xfrm>
            <a:off x="5598891" y="2276847"/>
            <a:ext cx="309700" cy="369332"/>
          </a:xfrm>
          <a:prstGeom prst="rect">
            <a:avLst/>
          </a:prstGeom>
        </p:spPr>
        <p:txBody>
          <a:bodyPr wrap="none">
            <a:spAutoFit/>
          </a:bodyPr>
          <a:lstStyle/>
          <a:p>
            <a:r>
              <a:rPr lang="en-US" dirty="0"/>
              <a:t>B</a:t>
            </a:r>
          </a:p>
        </p:txBody>
      </p:sp>
      <p:sp>
        <p:nvSpPr>
          <p:cNvPr id="17" name="TextBox 16"/>
          <p:cNvSpPr txBox="1"/>
          <p:nvPr/>
        </p:nvSpPr>
        <p:spPr>
          <a:xfrm>
            <a:off x="4080390" y="2577063"/>
            <a:ext cx="392888" cy="923330"/>
          </a:xfrm>
          <a:prstGeom prst="rect">
            <a:avLst/>
          </a:prstGeom>
          <a:noFill/>
        </p:spPr>
        <p:txBody>
          <a:bodyPr wrap="square" rtlCol="1">
            <a:spAutoFit/>
          </a:bodyPr>
          <a:lstStyle/>
          <a:p>
            <a:r>
              <a:rPr lang="en-US" dirty="0"/>
              <a:t>a  </a:t>
            </a:r>
          </a:p>
          <a:p>
            <a:r>
              <a:rPr lang="en-US" dirty="0"/>
              <a:t>c</a:t>
            </a:r>
          </a:p>
          <a:p>
            <a:r>
              <a:rPr lang="en-US" dirty="0"/>
              <a:t>d</a:t>
            </a:r>
          </a:p>
        </p:txBody>
      </p:sp>
      <p:sp>
        <p:nvSpPr>
          <p:cNvPr id="18" name="TextBox 17"/>
          <p:cNvSpPr txBox="1"/>
          <p:nvPr/>
        </p:nvSpPr>
        <p:spPr>
          <a:xfrm>
            <a:off x="4639362" y="2715562"/>
            <a:ext cx="538977" cy="646331"/>
          </a:xfrm>
          <a:prstGeom prst="rect">
            <a:avLst/>
          </a:prstGeom>
          <a:noFill/>
        </p:spPr>
        <p:txBody>
          <a:bodyPr wrap="square" rtlCol="1">
            <a:spAutoFit/>
          </a:bodyPr>
          <a:lstStyle/>
          <a:p>
            <a:r>
              <a:rPr lang="en-US" dirty="0"/>
              <a:t>b</a:t>
            </a:r>
          </a:p>
          <a:p>
            <a:r>
              <a:rPr lang="en-US" dirty="0"/>
              <a:t>e</a:t>
            </a:r>
          </a:p>
        </p:txBody>
      </p:sp>
      <p:sp>
        <p:nvSpPr>
          <p:cNvPr id="20" name="Oval 19"/>
          <p:cNvSpPr/>
          <p:nvPr/>
        </p:nvSpPr>
        <p:spPr>
          <a:xfrm>
            <a:off x="817583" y="4448929"/>
            <a:ext cx="1303020" cy="1165860"/>
          </a:xfrm>
          <a:prstGeom prst="ellipse">
            <a:avLst/>
          </a:prstGeom>
          <a:solidFill>
            <a:schemeClr val="dk1">
              <a:alpha val="0"/>
            </a:schemeClr>
          </a:solidFill>
          <a:ln w="28575"/>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1" name="Oval 20"/>
          <p:cNvSpPr/>
          <p:nvPr/>
        </p:nvSpPr>
        <p:spPr>
          <a:xfrm>
            <a:off x="1459797" y="4448929"/>
            <a:ext cx="1225524" cy="1165860"/>
          </a:xfrm>
          <a:prstGeom prst="ellipse">
            <a:avLst/>
          </a:prstGeom>
          <a:solidFill>
            <a:schemeClr val="dk1">
              <a:alpha val="0"/>
            </a:schemeClr>
          </a:solidFill>
          <a:ln w="28575"/>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2" name="Rectangle 21"/>
          <p:cNvSpPr/>
          <p:nvPr/>
        </p:nvSpPr>
        <p:spPr>
          <a:xfrm>
            <a:off x="840862" y="4191724"/>
            <a:ext cx="317716" cy="369332"/>
          </a:xfrm>
          <a:prstGeom prst="rect">
            <a:avLst/>
          </a:prstGeom>
        </p:spPr>
        <p:txBody>
          <a:bodyPr wrap="none">
            <a:spAutoFit/>
          </a:bodyPr>
          <a:lstStyle/>
          <a:p>
            <a:r>
              <a:rPr lang="en-US" dirty="0"/>
              <a:t>A</a:t>
            </a:r>
          </a:p>
        </p:txBody>
      </p:sp>
      <p:sp>
        <p:nvSpPr>
          <p:cNvPr id="23" name="Rectangle 22"/>
          <p:cNvSpPr/>
          <p:nvPr/>
        </p:nvSpPr>
        <p:spPr>
          <a:xfrm>
            <a:off x="2421822" y="4191724"/>
            <a:ext cx="309700" cy="369332"/>
          </a:xfrm>
          <a:prstGeom prst="rect">
            <a:avLst/>
          </a:prstGeom>
        </p:spPr>
        <p:txBody>
          <a:bodyPr wrap="none">
            <a:spAutoFit/>
          </a:bodyPr>
          <a:lstStyle/>
          <a:p>
            <a:r>
              <a:rPr lang="en-US" dirty="0"/>
              <a:t>B</a:t>
            </a:r>
          </a:p>
        </p:txBody>
      </p:sp>
      <p:sp>
        <p:nvSpPr>
          <p:cNvPr id="24" name="TextBox 23"/>
          <p:cNvSpPr txBox="1"/>
          <p:nvPr/>
        </p:nvSpPr>
        <p:spPr>
          <a:xfrm>
            <a:off x="1622674" y="4570194"/>
            <a:ext cx="420552" cy="923330"/>
          </a:xfrm>
          <a:prstGeom prst="rect">
            <a:avLst/>
          </a:prstGeom>
          <a:noFill/>
        </p:spPr>
        <p:txBody>
          <a:bodyPr wrap="square" rtlCol="1">
            <a:spAutoFit/>
          </a:bodyPr>
          <a:lstStyle/>
          <a:p>
            <a:r>
              <a:rPr lang="en-US" dirty="0"/>
              <a:t>a </a:t>
            </a:r>
          </a:p>
          <a:p>
            <a:r>
              <a:rPr lang="en-US" dirty="0"/>
              <a:t>b</a:t>
            </a:r>
          </a:p>
          <a:p>
            <a:r>
              <a:rPr lang="en-US" dirty="0"/>
              <a:t>e</a:t>
            </a:r>
          </a:p>
        </p:txBody>
      </p:sp>
      <p:sp>
        <p:nvSpPr>
          <p:cNvPr id="25" name="TextBox 24"/>
          <p:cNvSpPr txBox="1"/>
          <p:nvPr/>
        </p:nvSpPr>
        <p:spPr>
          <a:xfrm>
            <a:off x="2240819" y="4701341"/>
            <a:ext cx="261622" cy="646331"/>
          </a:xfrm>
          <a:prstGeom prst="rect">
            <a:avLst/>
          </a:prstGeom>
          <a:noFill/>
        </p:spPr>
        <p:txBody>
          <a:bodyPr wrap="square" rtlCol="1">
            <a:spAutoFit/>
          </a:bodyPr>
          <a:lstStyle/>
          <a:p>
            <a:r>
              <a:rPr lang="en-US" dirty="0"/>
              <a:t>c </a:t>
            </a:r>
          </a:p>
          <a:p>
            <a:r>
              <a:rPr lang="en-US" dirty="0"/>
              <a:t>d</a:t>
            </a:r>
            <a:endParaRPr lang="fa-IR" dirty="0"/>
          </a:p>
        </p:txBody>
      </p:sp>
      <p:sp>
        <p:nvSpPr>
          <p:cNvPr id="26" name="Oval 25"/>
          <p:cNvSpPr/>
          <p:nvPr/>
        </p:nvSpPr>
        <p:spPr>
          <a:xfrm>
            <a:off x="3808335" y="4448929"/>
            <a:ext cx="1284067" cy="1165859"/>
          </a:xfrm>
          <a:prstGeom prst="ellipse">
            <a:avLst/>
          </a:prstGeom>
          <a:solidFill>
            <a:schemeClr val="accent2">
              <a:alpha val="0"/>
            </a:schemeClr>
          </a:solidFill>
          <a:ln w="28575"/>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27" name="Oval 26"/>
          <p:cNvSpPr/>
          <p:nvPr/>
        </p:nvSpPr>
        <p:spPr>
          <a:xfrm>
            <a:off x="4496632" y="4441576"/>
            <a:ext cx="1256588" cy="1173212"/>
          </a:xfrm>
          <a:prstGeom prst="ellipse">
            <a:avLst/>
          </a:prstGeom>
          <a:solidFill>
            <a:schemeClr val="accent2">
              <a:alpha val="0"/>
            </a:schemeClr>
          </a:solidFill>
          <a:ln w="28575"/>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28" name="Rectangle 27"/>
          <p:cNvSpPr/>
          <p:nvPr/>
        </p:nvSpPr>
        <p:spPr>
          <a:xfrm>
            <a:off x="3762134" y="4264263"/>
            <a:ext cx="317716" cy="369332"/>
          </a:xfrm>
          <a:prstGeom prst="rect">
            <a:avLst/>
          </a:prstGeom>
        </p:spPr>
        <p:txBody>
          <a:bodyPr wrap="none">
            <a:spAutoFit/>
          </a:bodyPr>
          <a:lstStyle/>
          <a:p>
            <a:r>
              <a:rPr lang="en-US" dirty="0"/>
              <a:t>A</a:t>
            </a:r>
          </a:p>
        </p:txBody>
      </p:sp>
      <p:sp>
        <p:nvSpPr>
          <p:cNvPr id="29" name="Rectangle 28"/>
          <p:cNvSpPr/>
          <p:nvPr/>
        </p:nvSpPr>
        <p:spPr>
          <a:xfrm>
            <a:off x="5509184" y="4203511"/>
            <a:ext cx="309700" cy="369332"/>
          </a:xfrm>
          <a:prstGeom prst="rect">
            <a:avLst/>
          </a:prstGeom>
        </p:spPr>
        <p:txBody>
          <a:bodyPr wrap="none">
            <a:spAutoFit/>
          </a:bodyPr>
          <a:lstStyle/>
          <a:p>
            <a:r>
              <a:rPr lang="en-US" dirty="0"/>
              <a:t>B</a:t>
            </a:r>
          </a:p>
        </p:txBody>
      </p:sp>
      <p:sp>
        <p:nvSpPr>
          <p:cNvPr id="30" name="TextBox 29"/>
          <p:cNvSpPr txBox="1"/>
          <p:nvPr/>
        </p:nvSpPr>
        <p:spPr>
          <a:xfrm>
            <a:off x="4079850" y="4754859"/>
            <a:ext cx="388620" cy="369332"/>
          </a:xfrm>
          <a:prstGeom prst="rect">
            <a:avLst/>
          </a:prstGeom>
          <a:noFill/>
        </p:spPr>
        <p:txBody>
          <a:bodyPr wrap="square" rtlCol="1">
            <a:spAutoFit/>
          </a:bodyPr>
          <a:lstStyle/>
          <a:p>
            <a:r>
              <a:rPr lang="en-US" dirty="0"/>
              <a:t>c</a:t>
            </a:r>
            <a:endParaRPr lang="fa-IR" dirty="0"/>
          </a:p>
        </p:txBody>
      </p:sp>
      <p:sp>
        <p:nvSpPr>
          <p:cNvPr id="31" name="TextBox 30"/>
          <p:cNvSpPr txBox="1"/>
          <p:nvPr/>
        </p:nvSpPr>
        <p:spPr>
          <a:xfrm>
            <a:off x="4674360" y="4708692"/>
            <a:ext cx="342900" cy="646331"/>
          </a:xfrm>
          <a:prstGeom prst="rect">
            <a:avLst/>
          </a:prstGeom>
          <a:noFill/>
        </p:spPr>
        <p:txBody>
          <a:bodyPr wrap="square" rtlCol="1">
            <a:spAutoFit/>
          </a:bodyPr>
          <a:lstStyle/>
          <a:p>
            <a:r>
              <a:rPr lang="en-US" dirty="0"/>
              <a:t>b</a:t>
            </a:r>
          </a:p>
          <a:p>
            <a:r>
              <a:rPr lang="en-US" dirty="0"/>
              <a:t>e</a:t>
            </a:r>
          </a:p>
        </p:txBody>
      </p:sp>
      <p:sp>
        <p:nvSpPr>
          <p:cNvPr id="32" name="TextBox 31"/>
          <p:cNvSpPr txBox="1"/>
          <p:nvPr/>
        </p:nvSpPr>
        <p:spPr>
          <a:xfrm>
            <a:off x="5206721" y="4701340"/>
            <a:ext cx="411480" cy="646331"/>
          </a:xfrm>
          <a:prstGeom prst="rect">
            <a:avLst/>
          </a:prstGeom>
          <a:noFill/>
        </p:spPr>
        <p:txBody>
          <a:bodyPr wrap="square" rtlCol="1">
            <a:spAutoFit/>
          </a:bodyPr>
          <a:lstStyle/>
          <a:p>
            <a:r>
              <a:rPr lang="en-US" dirty="0"/>
              <a:t>a</a:t>
            </a:r>
          </a:p>
          <a:p>
            <a:r>
              <a:rPr lang="en-US" dirty="0"/>
              <a:t>d</a:t>
            </a:r>
          </a:p>
        </p:txBody>
      </p:sp>
      <p:sp>
        <p:nvSpPr>
          <p:cNvPr id="33" name="TextBox 32"/>
          <p:cNvSpPr txBox="1"/>
          <p:nvPr/>
        </p:nvSpPr>
        <p:spPr>
          <a:xfrm>
            <a:off x="1291139" y="3718813"/>
            <a:ext cx="845820" cy="377190"/>
          </a:xfrm>
          <a:prstGeom prst="rect">
            <a:avLst/>
          </a:prstGeom>
          <a:noFill/>
        </p:spPr>
        <p:txBody>
          <a:bodyPr wrap="square" rtlCol="1">
            <a:spAutoFit/>
          </a:bodyPr>
          <a:lstStyle/>
          <a:p>
            <a:r>
              <a:rPr lang="fa-IR" dirty="0">
                <a:cs typeface="B Koodak" panose="00000700000000000000" pitchFamily="2" charset="-78"/>
              </a:rPr>
              <a:t>حمیده</a:t>
            </a:r>
          </a:p>
        </p:txBody>
      </p:sp>
      <p:sp>
        <p:nvSpPr>
          <p:cNvPr id="34" name="TextBox 33"/>
          <p:cNvSpPr txBox="1"/>
          <p:nvPr/>
        </p:nvSpPr>
        <p:spPr>
          <a:xfrm>
            <a:off x="4401099" y="3660771"/>
            <a:ext cx="777240" cy="369332"/>
          </a:xfrm>
          <a:prstGeom prst="rect">
            <a:avLst/>
          </a:prstGeom>
          <a:noFill/>
        </p:spPr>
        <p:txBody>
          <a:bodyPr wrap="square" rtlCol="1">
            <a:spAutoFit/>
          </a:bodyPr>
          <a:lstStyle/>
          <a:p>
            <a:r>
              <a:rPr lang="fa-IR" dirty="0">
                <a:cs typeface="B Koodak" panose="00000700000000000000" pitchFamily="2" charset="-78"/>
              </a:rPr>
              <a:t>ریحانه</a:t>
            </a:r>
          </a:p>
        </p:txBody>
      </p:sp>
      <p:sp>
        <p:nvSpPr>
          <p:cNvPr id="35" name="TextBox 34"/>
          <p:cNvSpPr txBox="1"/>
          <p:nvPr/>
        </p:nvSpPr>
        <p:spPr>
          <a:xfrm>
            <a:off x="1446232" y="5736054"/>
            <a:ext cx="1165860" cy="369332"/>
          </a:xfrm>
          <a:prstGeom prst="rect">
            <a:avLst/>
          </a:prstGeom>
          <a:noFill/>
        </p:spPr>
        <p:txBody>
          <a:bodyPr wrap="square" rtlCol="1">
            <a:spAutoFit/>
          </a:bodyPr>
          <a:lstStyle/>
          <a:p>
            <a:r>
              <a:rPr lang="fa-IR" dirty="0">
                <a:cs typeface="B Koodak" panose="00000700000000000000" pitchFamily="2" charset="-78"/>
              </a:rPr>
              <a:t>زهرا</a:t>
            </a:r>
          </a:p>
        </p:txBody>
      </p:sp>
      <p:sp>
        <p:nvSpPr>
          <p:cNvPr id="36" name="TextBox 35"/>
          <p:cNvSpPr txBox="1"/>
          <p:nvPr/>
        </p:nvSpPr>
        <p:spPr>
          <a:xfrm>
            <a:off x="4508800" y="5690711"/>
            <a:ext cx="800100" cy="367680"/>
          </a:xfrm>
          <a:prstGeom prst="rect">
            <a:avLst/>
          </a:prstGeom>
          <a:noFill/>
        </p:spPr>
        <p:txBody>
          <a:bodyPr wrap="square" rtlCol="1">
            <a:spAutoFit/>
          </a:bodyPr>
          <a:lstStyle/>
          <a:p>
            <a:r>
              <a:rPr lang="fa-IR" dirty="0">
                <a:cs typeface="B Koodak" panose="00000700000000000000" pitchFamily="2" charset="-78"/>
              </a:rPr>
              <a:t>حنانه</a:t>
            </a:r>
          </a:p>
        </p:txBody>
      </p:sp>
      <p:sp>
        <p:nvSpPr>
          <p:cNvPr id="37" name="TextBox 36"/>
          <p:cNvSpPr txBox="1"/>
          <p:nvPr/>
        </p:nvSpPr>
        <p:spPr>
          <a:xfrm>
            <a:off x="6827064" y="2349555"/>
            <a:ext cx="4983480" cy="707886"/>
          </a:xfrm>
          <a:prstGeom prst="rect">
            <a:avLst/>
          </a:prstGeom>
          <a:noFill/>
        </p:spPr>
        <p:txBody>
          <a:bodyPr wrap="square" rtlCol="1">
            <a:spAutoFit/>
          </a:bodyPr>
          <a:lstStyle/>
          <a:p>
            <a:pPr algn="r" rtl="1"/>
            <a:r>
              <a:rPr lang="fa-IR" sz="2000" dirty="0">
                <a:cs typeface="B Koodak" panose="00000700000000000000" pitchFamily="2" charset="-78"/>
              </a:rPr>
              <a:t>الف)درباره درستی یا نادرستی پاسخ این دانش آموزان بحث کنید و برای درستی یا نادرستی ان ها دلیل بیاورید.</a:t>
            </a:r>
          </a:p>
        </p:txBody>
      </p:sp>
      <p:sp>
        <p:nvSpPr>
          <p:cNvPr id="38" name="TextBox 37"/>
          <p:cNvSpPr txBox="1"/>
          <p:nvPr/>
        </p:nvSpPr>
        <p:spPr>
          <a:xfrm>
            <a:off x="6441517" y="3641270"/>
            <a:ext cx="5369027" cy="707886"/>
          </a:xfrm>
          <a:prstGeom prst="rect">
            <a:avLst/>
          </a:prstGeom>
          <a:noFill/>
        </p:spPr>
        <p:txBody>
          <a:bodyPr wrap="square" rtlCol="1">
            <a:spAutoFit/>
          </a:bodyPr>
          <a:lstStyle/>
          <a:p>
            <a:pPr algn="r" rtl="1"/>
            <a:r>
              <a:rPr lang="fa-IR" sz="2000" dirty="0">
                <a:cs typeface="B Koodak" panose="00000700000000000000" pitchFamily="2" charset="-78"/>
              </a:rPr>
              <a:t>ب)آیا شماهم می توانید جواب درست دیگری به این سوال بدهید؟پاسخ خود را با پاسخ هم کلاسی های خود مقایسه کنید.</a:t>
            </a:r>
          </a:p>
        </p:txBody>
      </p:sp>
      <p:grpSp>
        <p:nvGrpSpPr>
          <p:cNvPr id="39" name="Group 38"/>
          <p:cNvGrpSpPr/>
          <p:nvPr/>
        </p:nvGrpSpPr>
        <p:grpSpPr>
          <a:xfrm>
            <a:off x="4139644" y="269823"/>
            <a:ext cx="7686144" cy="954419"/>
            <a:chOff x="4506990" y="3772638"/>
            <a:chExt cx="7519547" cy="995449"/>
          </a:xfrm>
        </p:grpSpPr>
        <p:sp>
          <p:nvSpPr>
            <p:cNvPr id="40" name="TextBox 39"/>
            <p:cNvSpPr txBox="1"/>
            <p:nvPr/>
          </p:nvSpPr>
          <p:spPr>
            <a:xfrm>
              <a:off x="9569955" y="407583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41" name="Straight Connector 40"/>
            <p:cNvCxnSpPr/>
            <p:nvPr/>
          </p:nvCxnSpPr>
          <p:spPr>
            <a:xfrm flipV="1">
              <a:off x="4506990" y="4306511"/>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19418" t="12275" r="18069" b="30583"/>
            <a:stretch/>
          </p:blipFill>
          <p:spPr>
            <a:xfrm>
              <a:off x="11001593" y="3772638"/>
              <a:ext cx="1024944" cy="995449"/>
            </a:xfrm>
            <a:prstGeom prst="rect">
              <a:avLst/>
            </a:prstGeom>
          </p:spPr>
        </p:pic>
      </p:grpSp>
      <p:sp>
        <p:nvSpPr>
          <p:cNvPr id="43" name="TextBox 42"/>
          <p:cNvSpPr txBox="1"/>
          <p:nvPr/>
        </p:nvSpPr>
        <p:spPr>
          <a:xfrm>
            <a:off x="4906294" y="3340933"/>
            <a:ext cx="788999" cy="1015663"/>
          </a:xfrm>
          <a:prstGeom prst="rect">
            <a:avLst/>
          </a:prstGeom>
          <a:noFill/>
        </p:spPr>
        <p:txBody>
          <a:bodyPr wrap="none" rtlCol="0">
            <a:spAutoFit/>
          </a:bodyPr>
          <a:lstStyle/>
          <a:p>
            <a:r>
              <a:rPr lang="en-US" sz="6000" dirty="0">
                <a:solidFill>
                  <a:srgbClr val="70AD47"/>
                </a:solidFill>
                <a:sym typeface="Wingdings" panose="05000000000000000000" pitchFamily="2" charset="2"/>
              </a:rPr>
              <a:t></a:t>
            </a:r>
            <a:endParaRPr lang="en-US" sz="6000" dirty="0">
              <a:solidFill>
                <a:srgbClr val="70AD47"/>
              </a:solidFill>
            </a:endParaRPr>
          </a:p>
        </p:txBody>
      </p:sp>
      <p:sp>
        <p:nvSpPr>
          <p:cNvPr id="44" name="TextBox 43"/>
          <p:cNvSpPr txBox="1"/>
          <p:nvPr/>
        </p:nvSpPr>
        <p:spPr>
          <a:xfrm>
            <a:off x="1774725" y="3358588"/>
            <a:ext cx="788999" cy="1015663"/>
          </a:xfrm>
          <a:prstGeom prst="rect">
            <a:avLst/>
          </a:prstGeom>
          <a:noFill/>
        </p:spPr>
        <p:txBody>
          <a:bodyPr wrap="none" rtlCol="0">
            <a:spAutoFit/>
          </a:bodyPr>
          <a:lstStyle/>
          <a:p>
            <a:r>
              <a:rPr lang="en-US" sz="6000" dirty="0">
                <a:solidFill>
                  <a:srgbClr val="70AD47"/>
                </a:solidFill>
                <a:sym typeface="Wingdings" panose="05000000000000000000" pitchFamily="2" charset="2"/>
              </a:rPr>
              <a:t></a:t>
            </a:r>
            <a:endParaRPr lang="en-US" sz="6000" dirty="0">
              <a:solidFill>
                <a:srgbClr val="70AD47"/>
              </a:solidFill>
            </a:endParaRPr>
          </a:p>
        </p:txBody>
      </p:sp>
      <p:sp>
        <p:nvSpPr>
          <p:cNvPr id="45" name="TextBox 44"/>
          <p:cNvSpPr txBox="1"/>
          <p:nvPr/>
        </p:nvSpPr>
        <p:spPr>
          <a:xfrm>
            <a:off x="4963948" y="5366719"/>
            <a:ext cx="788999" cy="1015663"/>
          </a:xfrm>
          <a:prstGeom prst="rect">
            <a:avLst/>
          </a:prstGeom>
          <a:noFill/>
        </p:spPr>
        <p:txBody>
          <a:bodyPr wrap="none" rtlCol="0">
            <a:spAutoFit/>
          </a:bodyPr>
          <a:lstStyle/>
          <a:p>
            <a:r>
              <a:rPr lang="en-US" sz="6000" dirty="0">
                <a:solidFill>
                  <a:srgbClr val="70AD47"/>
                </a:solidFill>
                <a:sym typeface="Wingdings" panose="05000000000000000000" pitchFamily="2" charset="2"/>
              </a:rPr>
              <a:t></a:t>
            </a:r>
            <a:endParaRPr lang="en-US" sz="6000" dirty="0">
              <a:solidFill>
                <a:srgbClr val="70AD47"/>
              </a:solidFill>
            </a:endParaRPr>
          </a:p>
        </p:txBody>
      </p:sp>
      <p:sp>
        <p:nvSpPr>
          <p:cNvPr id="46" name="TextBox 45"/>
          <p:cNvSpPr txBox="1"/>
          <p:nvPr/>
        </p:nvSpPr>
        <p:spPr>
          <a:xfrm>
            <a:off x="1823093" y="5388600"/>
            <a:ext cx="567784" cy="1015663"/>
          </a:xfrm>
          <a:prstGeom prst="rect">
            <a:avLst/>
          </a:prstGeom>
          <a:noFill/>
        </p:spPr>
        <p:txBody>
          <a:bodyPr wrap="none" rtlCol="0">
            <a:spAutoFit/>
          </a:bodyPr>
          <a:lstStyle/>
          <a:p>
            <a:r>
              <a:rPr lang="en-US" sz="60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US" sz="6000" dirty="0">
              <a:solidFill>
                <a:srgbClr val="FF0000"/>
              </a:solidFill>
            </a:endParaRPr>
          </a:p>
        </p:txBody>
      </p:sp>
      <p:sp>
        <p:nvSpPr>
          <p:cNvPr id="47" name="TextBox 46"/>
          <p:cNvSpPr txBox="1"/>
          <p:nvPr/>
        </p:nvSpPr>
        <p:spPr>
          <a:xfrm>
            <a:off x="231389" y="6127264"/>
            <a:ext cx="3236784" cy="369332"/>
          </a:xfrm>
          <a:prstGeom prst="rect">
            <a:avLst/>
          </a:prstGeom>
          <a:noFill/>
        </p:spPr>
        <p:txBody>
          <a:bodyPr wrap="none" rtlCol="0">
            <a:spAutoFit/>
          </a:bodyPr>
          <a:lstStyle/>
          <a:p>
            <a:pPr algn="r" rtl="1"/>
            <a:r>
              <a:rPr lang="en-US" dirty="0">
                <a:solidFill>
                  <a:schemeClr val="accent2">
                    <a:lumMod val="75000"/>
                  </a:schemeClr>
                </a:solidFill>
                <a:cs typeface="B Koodak" panose="00000700000000000000" pitchFamily="2" charset="-78"/>
              </a:rPr>
              <a:t>a</a:t>
            </a:r>
            <a:r>
              <a:rPr lang="fa-IR" dirty="0">
                <a:solidFill>
                  <a:schemeClr val="accent2">
                    <a:lumMod val="75000"/>
                  </a:schemeClr>
                </a:solidFill>
                <a:cs typeface="B Koodak" panose="00000700000000000000" pitchFamily="2" charset="-78"/>
              </a:rPr>
              <a:t>  جزو اشتراک های دو مجموعه نمیباشد</a:t>
            </a:r>
            <a:endParaRPr lang="en-US" dirty="0">
              <a:solidFill>
                <a:schemeClr val="accent2">
                  <a:lumMod val="75000"/>
                </a:schemeClr>
              </a:solidFill>
              <a:cs typeface="B Koodak" panose="00000700000000000000" pitchFamily="2" charset="-78"/>
            </a:endParaRPr>
          </a:p>
        </p:txBody>
      </p:sp>
      <p:sp>
        <p:nvSpPr>
          <p:cNvPr id="49" name="Oval 48"/>
          <p:cNvSpPr/>
          <p:nvPr/>
        </p:nvSpPr>
        <p:spPr>
          <a:xfrm>
            <a:off x="7294419" y="4762212"/>
            <a:ext cx="1284067" cy="1165859"/>
          </a:xfrm>
          <a:prstGeom prst="ellipse">
            <a:avLst/>
          </a:prstGeom>
          <a:solidFill>
            <a:schemeClr val="accent2">
              <a:alpha val="0"/>
            </a:schemeClr>
          </a:solidFill>
          <a:ln w="28575">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50" name="Oval 49"/>
          <p:cNvSpPr/>
          <p:nvPr/>
        </p:nvSpPr>
        <p:spPr>
          <a:xfrm>
            <a:off x="7982716" y="4754859"/>
            <a:ext cx="1256588" cy="1173212"/>
          </a:xfrm>
          <a:prstGeom prst="ellipse">
            <a:avLst/>
          </a:prstGeom>
          <a:solidFill>
            <a:schemeClr val="accent2">
              <a:alpha val="0"/>
            </a:schemeClr>
          </a:solidFill>
          <a:ln w="28575">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51" name="Rectangle 50"/>
          <p:cNvSpPr/>
          <p:nvPr/>
        </p:nvSpPr>
        <p:spPr>
          <a:xfrm>
            <a:off x="7248218" y="4577546"/>
            <a:ext cx="317716" cy="369332"/>
          </a:xfrm>
          <a:prstGeom prst="rect">
            <a:avLst/>
          </a:prstGeom>
        </p:spPr>
        <p:txBody>
          <a:bodyPr wrap="none">
            <a:spAutoFit/>
          </a:bodyPr>
          <a:lstStyle/>
          <a:p>
            <a:r>
              <a:rPr lang="en-US" dirty="0"/>
              <a:t>A</a:t>
            </a:r>
          </a:p>
        </p:txBody>
      </p:sp>
      <p:sp>
        <p:nvSpPr>
          <p:cNvPr id="52" name="Rectangle 51"/>
          <p:cNvSpPr/>
          <p:nvPr/>
        </p:nvSpPr>
        <p:spPr>
          <a:xfrm>
            <a:off x="8995268" y="4516794"/>
            <a:ext cx="309700" cy="369332"/>
          </a:xfrm>
          <a:prstGeom prst="rect">
            <a:avLst/>
          </a:prstGeom>
        </p:spPr>
        <p:txBody>
          <a:bodyPr wrap="none">
            <a:spAutoFit/>
          </a:bodyPr>
          <a:lstStyle/>
          <a:p>
            <a:r>
              <a:rPr lang="en-US" dirty="0"/>
              <a:t>B</a:t>
            </a:r>
          </a:p>
        </p:txBody>
      </p:sp>
      <p:sp>
        <p:nvSpPr>
          <p:cNvPr id="53" name="TextBox 52"/>
          <p:cNvSpPr txBox="1"/>
          <p:nvPr/>
        </p:nvSpPr>
        <p:spPr>
          <a:xfrm>
            <a:off x="7565934" y="5068142"/>
            <a:ext cx="388620" cy="369332"/>
          </a:xfrm>
          <a:prstGeom prst="rect">
            <a:avLst/>
          </a:prstGeom>
          <a:noFill/>
        </p:spPr>
        <p:txBody>
          <a:bodyPr wrap="square" rtlCol="1">
            <a:spAutoFit/>
          </a:bodyPr>
          <a:lstStyle/>
          <a:p>
            <a:r>
              <a:rPr lang="en-US" dirty="0"/>
              <a:t>a</a:t>
            </a:r>
            <a:endParaRPr lang="fa-IR" dirty="0"/>
          </a:p>
        </p:txBody>
      </p:sp>
      <p:sp>
        <p:nvSpPr>
          <p:cNvPr id="54" name="TextBox 53"/>
          <p:cNvSpPr txBox="1"/>
          <p:nvPr/>
        </p:nvSpPr>
        <p:spPr>
          <a:xfrm>
            <a:off x="8160444" y="5021975"/>
            <a:ext cx="342900" cy="646331"/>
          </a:xfrm>
          <a:prstGeom prst="rect">
            <a:avLst/>
          </a:prstGeom>
          <a:noFill/>
        </p:spPr>
        <p:txBody>
          <a:bodyPr wrap="square" rtlCol="1">
            <a:spAutoFit/>
          </a:bodyPr>
          <a:lstStyle/>
          <a:p>
            <a:r>
              <a:rPr lang="en-US" dirty="0"/>
              <a:t>b</a:t>
            </a:r>
          </a:p>
          <a:p>
            <a:r>
              <a:rPr lang="en-US" dirty="0"/>
              <a:t>e</a:t>
            </a:r>
          </a:p>
        </p:txBody>
      </p:sp>
      <p:sp>
        <p:nvSpPr>
          <p:cNvPr id="55" name="TextBox 54"/>
          <p:cNvSpPr txBox="1"/>
          <p:nvPr/>
        </p:nvSpPr>
        <p:spPr>
          <a:xfrm>
            <a:off x="8692805" y="5014623"/>
            <a:ext cx="411480" cy="646331"/>
          </a:xfrm>
          <a:prstGeom prst="rect">
            <a:avLst/>
          </a:prstGeom>
          <a:noFill/>
        </p:spPr>
        <p:txBody>
          <a:bodyPr wrap="square" rtlCol="1">
            <a:spAutoFit/>
          </a:bodyPr>
          <a:lstStyle/>
          <a:p>
            <a:r>
              <a:rPr lang="en-US" dirty="0"/>
              <a:t>c</a:t>
            </a:r>
          </a:p>
          <a:p>
            <a:r>
              <a:rPr lang="en-US" dirty="0"/>
              <a:t>d</a:t>
            </a:r>
          </a:p>
        </p:txBody>
      </p:sp>
    </p:spTree>
    <p:extLst>
      <p:ext uri="{BB962C8B-B14F-4D97-AF65-F5344CB8AC3E}">
        <p14:creationId xmlns:p14="http://schemas.microsoft.com/office/powerpoint/2010/main" val="29117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nodeType="with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barn(inVertical)">
                                      <p:cBhvr>
                                        <p:cTn id="50" dur="500"/>
                                        <p:tgtEl>
                                          <p:spTgt spid="16">
                                            <p:txEl>
                                              <p:pRg st="0" end="0"/>
                                            </p:txEl>
                                          </p:spTgt>
                                        </p:tgtEl>
                                      </p:cBhvr>
                                    </p:animEffect>
                                  </p:childTnLst>
                                </p:cTn>
                              </p:par>
                              <p:par>
                                <p:cTn id="51" presetID="42" presetClass="entr" presetSubtype="0" fill="hold" nodeType="with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Effect transition="in" filter="fade">
                                      <p:cBhvr>
                                        <p:cTn id="53" dur="1000"/>
                                        <p:tgtEl>
                                          <p:spTgt spid="34">
                                            <p:txEl>
                                              <p:pRg st="0" end="0"/>
                                            </p:txEl>
                                          </p:spTgt>
                                        </p:tgtEl>
                                      </p:cBhvr>
                                    </p:animEffect>
                                    <p:anim calcmode="lin" valueType="num">
                                      <p:cBhvr>
                                        <p:cTn id="54"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nodeType="with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barn(inVertical)">
                                      <p:cBhvr>
                                        <p:cTn id="75" dur="500"/>
                                        <p:tgtEl>
                                          <p:spTgt spid="23">
                                            <p:txEl>
                                              <p:pRg st="0" end="0"/>
                                            </p:txEl>
                                          </p:spTgt>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1000"/>
                                        <p:tgtEl>
                                          <p:spTgt spid="35"/>
                                        </p:tgtEl>
                                      </p:cBhvr>
                                    </p:animEffect>
                                    <p:anim calcmode="lin" valueType="num">
                                      <p:cBhvr>
                                        <p:cTn id="79" dur="1000" fill="hold"/>
                                        <p:tgtEl>
                                          <p:spTgt spid="35"/>
                                        </p:tgtEl>
                                        <p:attrNameLst>
                                          <p:attrName>ppt_x</p:attrName>
                                        </p:attrNameLst>
                                      </p:cBhvr>
                                      <p:tavLst>
                                        <p:tav tm="0">
                                          <p:val>
                                            <p:strVal val="#ppt_x"/>
                                          </p:val>
                                        </p:tav>
                                        <p:tav tm="100000">
                                          <p:val>
                                            <p:strVal val="#ppt_x"/>
                                          </p:val>
                                        </p:tav>
                                      </p:tavLst>
                                    </p:anim>
                                    <p:anim calcmode="lin" valueType="num">
                                      <p:cBhvr>
                                        <p:cTn id="8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inVertical)">
                                      <p:cBhvr>
                                        <p:cTn id="85" dur="500"/>
                                        <p:tgtEl>
                                          <p:spTgt spid="26"/>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arn(inVertical)">
                                      <p:cBhvr>
                                        <p:cTn id="88" dur="500"/>
                                        <p:tgtEl>
                                          <p:spTgt spid="2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arn(inVertical)">
                                      <p:cBhvr>
                                        <p:cTn id="97" dur="500"/>
                                        <p:tgtEl>
                                          <p:spTgt spid="32"/>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arn(inVertical)">
                                      <p:cBhvr>
                                        <p:cTn id="100" dur="500"/>
                                        <p:tgtEl>
                                          <p:spTgt spid="28"/>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arn(inVertical)">
                                      <p:cBhvr>
                                        <p:cTn id="103" dur="500"/>
                                        <p:tgtEl>
                                          <p:spTgt spid="29"/>
                                        </p:tgtEl>
                                      </p:cBhvr>
                                    </p:animEffect>
                                  </p:childTnLst>
                                </p:cTn>
                              </p:par>
                              <p:par>
                                <p:cTn id="104" presetID="42"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113" dur="500"/>
                                        <p:tgtEl>
                                          <p:spTgt spid="37">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p:cTn id="118" dur="1000" fill="hold"/>
                                        <p:tgtEl>
                                          <p:spTgt spid="44"/>
                                        </p:tgtEl>
                                        <p:attrNameLst>
                                          <p:attrName>ppt_w</p:attrName>
                                        </p:attrNameLst>
                                      </p:cBhvr>
                                      <p:tavLst>
                                        <p:tav tm="0">
                                          <p:val>
                                            <p:fltVal val="0"/>
                                          </p:val>
                                        </p:tav>
                                        <p:tav tm="100000">
                                          <p:val>
                                            <p:strVal val="#ppt_w"/>
                                          </p:val>
                                        </p:tav>
                                      </p:tavLst>
                                    </p:anim>
                                    <p:anim calcmode="lin" valueType="num">
                                      <p:cBhvr>
                                        <p:cTn id="119" dur="1000" fill="hold"/>
                                        <p:tgtEl>
                                          <p:spTgt spid="44"/>
                                        </p:tgtEl>
                                        <p:attrNameLst>
                                          <p:attrName>ppt_h</p:attrName>
                                        </p:attrNameLst>
                                      </p:cBhvr>
                                      <p:tavLst>
                                        <p:tav tm="0">
                                          <p:val>
                                            <p:fltVal val="0"/>
                                          </p:val>
                                        </p:tav>
                                        <p:tav tm="100000">
                                          <p:val>
                                            <p:strVal val="#ppt_h"/>
                                          </p:val>
                                        </p:tav>
                                      </p:tavLst>
                                    </p:anim>
                                    <p:anim calcmode="lin" valueType="num">
                                      <p:cBhvr>
                                        <p:cTn id="120" dur="1000" fill="hold"/>
                                        <p:tgtEl>
                                          <p:spTgt spid="44"/>
                                        </p:tgtEl>
                                        <p:attrNameLst>
                                          <p:attrName>style.rotation</p:attrName>
                                        </p:attrNameLst>
                                      </p:cBhvr>
                                      <p:tavLst>
                                        <p:tav tm="0">
                                          <p:val>
                                            <p:fltVal val="90"/>
                                          </p:val>
                                        </p:tav>
                                        <p:tav tm="100000">
                                          <p:val>
                                            <p:fltVal val="0"/>
                                          </p:val>
                                        </p:tav>
                                      </p:tavLst>
                                    </p:anim>
                                    <p:animEffect transition="in" filter="fade">
                                      <p:cBhvr>
                                        <p:cTn id="121" dur="1000"/>
                                        <p:tgtEl>
                                          <p:spTgt spid="44"/>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p:cTn id="126" dur="1000" fill="hold"/>
                                        <p:tgtEl>
                                          <p:spTgt spid="43"/>
                                        </p:tgtEl>
                                        <p:attrNameLst>
                                          <p:attrName>ppt_w</p:attrName>
                                        </p:attrNameLst>
                                      </p:cBhvr>
                                      <p:tavLst>
                                        <p:tav tm="0">
                                          <p:val>
                                            <p:fltVal val="0"/>
                                          </p:val>
                                        </p:tav>
                                        <p:tav tm="100000">
                                          <p:val>
                                            <p:strVal val="#ppt_w"/>
                                          </p:val>
                                        </p:tav>
                                      </p:tavLst>
                                    </p:anim>
                                    <p:anim calcmode="lin" valueType="num">
                                      <p:cBhvr>
                                        <p:cTn id="127" dur="1000" fill="hold"/>
                                        <p:tgtEl>
                                          <p:spTgt spid="43"/>
                                        </p:tgtEl>
                                        <p:attrNameLst>
                                          <p:attrName>ppt_h</p:attrName>
                                        </p:attrNameLst>
                                      </p:cBhvr>
                                      <p:tavLst>
                                        <p:tav tm="0">
                                          <p:val>
                                            <p:fltVal val="0"/>
                                          </p:val>
                                        </p:tav>
                                        <p:tav tm="100000">
                                          <p:val>
                                            <p:strVal val="#ppt_h"/>
                                          </p:val>
                                        </p:tav>
                                      </p:tavLst>
                                    </p:anim>
                                    <p:anim calcmode="lin" valueType="num">
                                      <p:cBhvr>
                                        <p:cTn id="128" dur="1000" fill="hold"/>
                                        <p:tgtEl>
                                          <p:spTgt spid="43"/>
                                        </p:tgtEl>
                                        <p:attrNameLst>
                                          <p:attrName>style.rotation</p:attrName>
                                        </p:attrNameLst>
                                      </p:cBhvr>
                                      <p:tavLst>
                                        <p:tav tm="0">
                                          <p:val>
                                            <p:fltVal val="90"/>
                                          </p:val>
                                        </p:tav>
                                        <p:tav tm="100000">
                                          <p:val>
                                            <p:fltVal val="0"/>
                                          </p:val>
                                        </p:tav>
                                      </p:tavLst>
                                    </p:anim>
                                    <p:animEffect transition="in" filter="fade">
                                      <p:cBhvr>
                                        <p:cTn id="129" dur="1000"/>
                                        <p:tgtEl>
                                          <p:spTgt spid="43"/>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grpId="0" nodeType="clickEffect">
                                  <p:stCondLst>
                                    <p:cond delay="0"/>
                                  </p:stCondLst>
                                  <p:childTnLst>
                                    <p:set>
                                      <p:cBhvr>
                                        <p:cTn id="133" dur="1" fill="hold">
                                          <p:stCondLst>
                                            <p:cond delay="0"/>
                                          </p:stCondLst>
                                        </p:cTn>
                                        <p:tgtEl>
                                          <p:spTgt spid="46"/>
                                        </p:tgtEl>
                                        <p:attrNameLst>
                                          <p:attrName>style.visibility</p:attrName>
                                        </p:attrNameLst>
                                      </p:cBhvr>
                                      <p:to>
                                        <p:strVal val="visible"/>
                                      </p:to>
                                    </p:set>
                                    <p:anim calcmode="lin" valueType="num">
                                      <p:cBhvr>
                                        <p:cTn id="134" dur="1000" fill="hold"/>
                                        <p:tgtEl>
                                          <p:spTgt spid="46"/>
                                        </p:tgtEl>
                                        <p:attrNameLst>
                                          <p:attrName>ppt_w</p:attrName>
                                        </p:attrNameLst>
                                      </p:cBhvr>
                                      <p:tavLst>
                                        <p:tav tm="0">
                                          <p:val>
                                            <p:fltVal val="0"/>
                                          </p:val>
                                        </p:tav>
                                        <p:tav tm="100000">
                                          <p:val>
                                            <p:strVal val="#ppt_w"/>
                                          </p:val>
                                        </p:tav>
                                      </p:tavLst>
                                    </p:anim>
                                    <p:anim calcmode="lin" valueType="num">
                                      <p:cBhvr>
                                        <p:cTn id="135" dur="1000" fill="hold"/>
                                        <p:tgtEl>
                                          <p:spTgt spid="46"/>
                                        </p:tgtEl>
                                        <p:attrNameLst>
                                          <p:attrName>ppt_h</p:attrName>
                                        </p:attrNameLst>
                                      </p:cBhvr>
                                      <p:tavLst>
                                        <p:tav tm="0">
                                          <p:val>
                                            <p:fltVal val="0"/>
                                          </p:val>
                                        </p:tav>
                                        <p:tav tm="100000">
                                          <p:val>
                                            <p:strVal val="#ppt_h"/>
                                          </p:val>
                                        </p:tav>
                                      </p:tavLst>
                                    </p:anim>
                                    <p:anim calcmode="lin" valueType="num">
                                      <p:cBhvr>
                                        <p:cTn id="136" dur="1000" fill="hold"/>
                                        <p:tgtEl>
                                          <p:spTgt spid="46"/>
                                        </p:tgtEl>
                                        <p:attrNameLst>
                                          <p:attrName>style.rotation</p:attrName>
                                        </p:attrNameLst>
                                      </p:cBhvr>
                                      <p:tavLst>
                                        <p:tav tm="0">
                                          <p:val>
                                            <p:fltVal val="90"/>
                                          </p:val>
                                        </p:tav>
                                        <p:tav tm="100000">
                                          <p:val>
                                            <p:fltVal val="0"/>
                                          </p:val>
                                        </p:tav>
                                      </p:tavLst>
                                    </p:anim>
                                    <p:animEffect transition="in" filter="fade">
                                      <p:cBhvr>
                                        <p:cTn id="137" dur="10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fade">
                                      <p:cBhvr>
                                        <p:cTn id="142" dur="1000"/>
                                        <p:tgtEl>
                                          <p:spTgt spid="47"/>
                                        </p:tgtEl>
                                      </p:cBhvr>
                                    </p:animEffect>
                                    <p:anim calcmode="lin" valueType="num">
                                      <p:cBhvr>
                                        <p:cTn id="143" dur="1000" fill="hold"/>
                                        <p:tgtEl>
                                          <p:spTgt spid="47"/>
                                        </p:tgtEl>
                                        <p:attrNameLst>
                                          <p:attrName>ppt_x</p:attrName>
                                        </p:attrNameLst>
                                      </p:cBhvr>
                                      <p:tavLst>
                                        <p:tav tm="0">
                                          <p:val>
                                            <p:strVal val="#ppt_x"/>
                                          </p:val>
                                        </p:tav>
                                        <p:tav tm="100000">
                                          <p:val>
                                            <p:strVal val="#ppt_x"/>
                                          </p:val>
                                        </p:tav>
                                      </p:tavLst>
                                    </p:anim>
                                    <p:anim calcmode="lin" valueType="num">
                                      <p:cBhvr>
                                        <p:cTn id="14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grpId="0" nodeType="clickEffect">
                                  <p:stCondLst>
                                    <p:cond delay="0"/>
                                  </p:stCondLst>
                                  <p:childTnLst>
                                    <p:set>
                                      <p:cBhvr>
                                        <p:cTn id="148" dur="1" fill="hold">
                                          <p:stCondLst>
                                            <p:cond delay="0"/>
                                          </p:stCondLst>
                                        </p:cTn>
                                        <p:tgtEl>
                                          <p:spTgt spid="45"/>
                                        </p:tgtEl>
                                        <p:attrNameLst>
                                          <p:attrName>style.visibility</p:attrName>
                                        </p:attrNameLst>
                                      </p:cBhvr>
                                      <p:to>
                                        <p:strVal val="visible"/>
                                      </p:to>
                                    </p:set>
                                    <p:anim calcmode="lin" valueType="num">
                                      <p:cBhvr>
                                        <p:cTn id="149" dur="1000" fill="hold"/>
                                        <p:tgtEl>
                                          <p:spTgt spid="45"/>
                                        </p:tgtEl>
                                        <p:attrNameLst>
                                          <p:attrName>ppt_w</p:attrName>
                                        </p:attrNameLst>
                                      </p:cBhvr>
                                      <p:tavLst>
                                        <p:tav tm="0">
                                          <p:val>
                                            <p:fltVal val="0"/>
                                          </p:val>
                                        </p:tav>
                                        <p:tav tm="100000">
                                          <p:val>
                                            <p:strVal val="#ppt_w"/>
                                          </p:val>
                                        </p:tav>
                                      </p:tavLst>
                                    </p:anim>
                                    <p:anim calcmode="lin" valueType="num">
                                      <p:cBhvr>
                                        <p:cTn id="150" dur="1000" fill="hold"/>
                                        <p:tgtEl>
                                          <p:spTgt spid="45"/>
                                        </p:tgtEl>
                                        <p:attrNameLst>
                                          <p:attrName>ppt_h</p:attrName>
                                        </p:attrNameLst>
                                      </p:cBhvr>
                                      <p:tavLst>
                                        <p:tav tm="0">
                                          <p:val>
                                            <p:fltVal val="0"/>
                                          </p:val>
                                        </p:tav>
                                        <p:tav tm="100000">
                                          <p:val>
                                            <p:strVal val="#ppt_h"/>
                                          </p:val>
                                        </p:tav>
                                      </p:tavLst>
                                    </p:anim>
                                    <p:anim calcmode="lin" valueType="num">
                                      <p:cBhvr>
                                        <p:cTn id="151" dur="1000" fill="hold"/>
                                        <p:tgtEl>
                                          <p:spTgt spid="45"/>
                                        </p:tgtEl>
                                        <p:attrNameLst>
                                          <p:attrName>style.rotation</p:attrName>
                                        </p:attrNameLst>
                                      </p:cBhvr>
                                      <p:tavLst>
                                        <p:tav tm="0">
                                          <p:val>
                                            <p:fltVal val="90"/>
                                          </p:val>
                                        </p:tav>
                                        <p:tav tm="100000">
                                          <p:val>
                                            <p:fltVal val="0"/>
                                          </p:val>
                                        </p:tav>
                                      </p:tavLst>
                                    </p:anim>
                                    <p:animEffect transition="in" filter="fade">
                                      <p:cBhvr>
                                        <p:cTn id="152" dur="1000"/>
                                        <p:tgtEl>
                                          <p:spTgt spid="45"/>
                                        </p:tgtEl>
                                      </p:cBhvr>
                                    </p:animEffect>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nodeType="clickEffect">
                                  <p:stCondLst>
                                    <p:cond delay="0"/>
                                  </p:stCondLst>
                                  <p:childTnLst>
                                    <p:set>
                                      <p:cBhvr>
                                        <p:cTn id="156"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157" dur="500"/>
                                        <p:tgtEl>
                                          <p:spTgt spid="38">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animEffect transition="in" filter="barn(inVertical)">
                                      <p:cBhvr>
                                        <p:cTn id="162" dur="500"/>
                                        <p:tgtEl>
                                          <p:spTgt spid="49"/>
                                        </p:tgtEl>
                                      </p:cBhvr>
                                    </p:animEffect>
                                  </p:childTnLst>
                                </p:cTn>
                              </p:par>
                              <p:par>
                                <p:cTn id="163" presetID="16" presetClass="entr" presetSubtype="21" fill="hold" grpId="0" nodeType="withEffect">
                                  <p:stCondLst>
                                    <p:cond delay="0"/>
                                  </p:stCondLst>
                                  <p:childTnLst>
                                    <p:set>
                                      <p:cBhvr>
                                        <p:cTn id="164" dur="1" fill="hold">
                                          <p:stCondLst>
                                            <p:cond delay="0"/>
                                          </p:stCondLst>
                                        </p:cTn>
                                        <p:tgtEl>
                                          <p:spTgt spid="50"/>
                                        </p:tgtEl>
                                        <p:attrNameLst>
                                          <p:attrName>style.visibility</p:attrName>
                                        </p:attrNameLst>
                                      </p:cBhvr>
                                      <p:to>
                                        <p:strVal val="visible"/>
                                      </p:to>
                                    </p:set>
                                    <p:animEffect transition="in" filter="barn(inVertical)">
                                      <p:cBhvr>
                                        <p:cTn id="165" dur="500"/>
                                        <p:tgtEl>
                                          <p:spTgt spid="50"/>
                                        </p:tgtEl>
                                      </p:cBhvr>
                                    </p:animEffect>
                                  </p:childTnLst>
                                </p:cTn>
                              </p:par>
                              <p:par>
                                <p:cTn id="166" presetID="16" presetClass="entr" presetSubtype="21" fill="hold" grpId="0"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barn(inVertical)">
                                      <p:cBhvr>
                                        <p:cTn id="168" dur="500"/>
                                        <p:tgtEl>
                                          <p:spTgt spid="53"/>
                                        </p:tgtEl>
                                      </p:cBhvr>
                                    </p:animEffect>
                                  </p:childTnLst>
                                </p:cTn>
                              </p:par>
                              <p:par>
                                <p:cTn id="169" presetID="16" presetClass="entr" presetSubtype="21" fill="hold" grpId="0" nodeType="with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barn(inVertical)">
                                      <p:cBhvr>
                                        <p:cTn id="171" dur="500"/>
                                        <p:tgtEl>
                                          <p:spTgt spid="54"/>
                                        </p:tgtEl>
                                      </p:cBhvr>
                                    </p:animEffect>
                                  </p:childTnLst>
                                </p:cTn>
                              </p:par>
                              <p:par>
                                <p:cTn id="172" presetID="16" presetClass="entr" presetSubtype="21" fill="hold" grpId="0" nodeType="withEffect">
                                  <p:stCondLst>
                                    <p:cond delay="0"/>
                                  </p:stCondLst>
                                  <p:childTnLst>
                                    <p:set>
                                      <p:cBhvr>
                                        <p:cTn id="173" dur="1" fill="hold">
                                          <p:stCondLst>
                                            <p:cond delay="0"/>
                                          </p:stCondLst>
                                        </p:cTn>
                                        <p:tgtEl>
                                          <p:spTgt spid="55"/>
                                        </p:tgtEl>
                                        <p:attrNameLst>
                                          <p:attrName>style.visibility</p:attrName>
                                        </p:attrNameLst>
                                      </p:cBhvr>
                                      <p:to>
                                        <p:strVal val="visible"/>
                                      </p:to>
                                    </p:set>
                                    <p:animEffect transition="in" filter="barn(inVertical)">
                                      <p:cBhvr>
                                        <p:cTn id="174" dur="500"/>
                                        <p:tgtEl>
                                          <p:spTgt spid="55"/>
                                        </p:tgtEl>
                                      </p:cBhvr>
                                    </p:animEffect>
                                  </p:childTnLst>
                                </p:cTn>
                              </p:par>
                              <p:par>
                                <p:cTn id="175" presetID="16" presetClass="entr" presetSubtype="21" fill="hold" grpId="0" nodeType="withEffect">
                                  <p:stCondLst>
                                    <p:cond delay="0"/>
                                  </p:stCondLst>
                                  <p:childTnLst>
                                    <p:set>
                                      <p:cBhvr>
                                        <p:cTn id="176" dur="1" fill="hold">
                                          <p:stCondLst>
                                            <p:cond delay="0"/>
                                          </p:stCondLst>
                                        </p:cTn>
                                        <p:tgtEl>
                                          <p:spTgt spid="51"/>
                                        </p:tgtEl>
                                        <p:attrNameLst>
                                          <p:attrName>style.visibility</p:attrName>
                                        </p:attrNameLst>
                                      </p:cBhvr>
                                      <p:to>
                                        <p:strVal val="visible"/>
                                      </p:to>
                                    </p:set>
                                    <p:animEffect transition="in" filter="barn(inVertical)">
                                      <p:cBhvr>
                                        <p:cTn id="177" dur="500"/>
                                        <p:tgtEl>
                                          <p:spTgt spid="51"/>
                                        </p:tgtEl>
                                      </p:cBhvr>
                                    </p:animEffect>
                                  </p:childTnLst>
                                </p:cTn>
                              </p:par>
                              <p:par>
                                <p:cTn id="178" presetID="16" presetClass="entr" presetSubtype="21" fill="hold" grpId="0" nodeType="withEffect">
                                  <p:stCondLst>
                                    <p:cond delay="0"/>
                                  </p:stCondLst>
                                  <p:childTnLst>
                                    <p:set>
                                      <p:cBhvr>
                                        <p:cTn id="179" dur="1" fill="hold">
                                          <p:stCondLst>
                                            <p:cond delay="0"/>
                                          </p:stCondLst>
                                        </p:cTn>
                                        <p:tgtEl>
                                          <p:spTgt spid="52"/>
                                        </p:tgtEl>
                                        <p:attrNameLst>
                                          <p:attrName>style.visibility</p:attrName>
                                        </p:attrNameLst>
                                      </p:cBhvr>
                                      <p:to>
                                        <p:strVal val="visible"/>
                                      </p:to>
                                    </p:set>
                                    <p:animEffect transition="in" filter="barn(inVertical)">
                                      <p:cBhvr>
                                        <p:cTn id="18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animBg="1"/>
      <p:bldP spid="14" grpId="0" animBg="1"/>
      <p:bldP spid="15" grpId="0"/>
      <p:bldP spid="17" grpId="0"/>
      <p:bldP spid="18" grpId="0"/>
      <p:bldP spid="20" grpId="0" animBg="1"/>
      <p:bldP spid="21" grpId="0" animBg="1"/>
      <p:bldP spid="22" grpId="0"/>
      <p:bldP spid="24" grpId="0"/>
      <p:bldP spid="25" grpId="0"/>
      <p:bldP spid="26" grpId="0" animBg="1"/>
      <p:bldP spid="27" grpId="0" animBg="1"/>
      <p:bldP spid="28" grpId="0"/>
      <p:bldP spid="29" grpId="0"/>
      <p:bldP spid="30" grpId="0"/>
      <p:bldP spid="31" grpId="0"/>
      <p:bldP spid="32" grpId="0"/>
      <p:bldP spid="33" grpId="0"/>
      <p:bldP spid="35" grpId="0"/>
      <p:bldP spid="36" grpId="0"/>
      <p:bldP spid="43" grpId="0"/>
      <p:bldP spid="44" grpId="0"/>
      <p:bldP spid="45" grpId="0"/>
      <p:bldP spid="46" grpId="0"/>
      <p:bldP spid="47" grpId="0"/>
      <p:bldP spid="49" grpId="0" animBg="1"/>
      <p:bldP spid="50" grpId="0" animBg="1"/>
      <p:bldP spid="51" grpId="0"/>
      <p:bldP spid="52" grpId="0"/>
      <p:bldP spid="53" grpId="0"/>
      <p:bldP spid="54" grpId="0"/>
      <p:bldP spid="5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19180" y="4541520"/>
            <a:ext cx="4450257" cy="584775"/>
          </a:xfrm>
          <a:prstGeom prst="rect">
            <a:avLst/>
          </a:prstGeom>
        </p:spPr>
        <p:txBody>
          <a:bodyPr wrap="none">
            <a:spAutoFit/>
          </a:bodyPr>
          <a:lstStyle/>
          <a:p>
            <a:pPr algn="r" rtl="1"/>
            <a:r>
              <a:rPr lang="en-US" sz="3200" dirty="0">
                <a:cs typeface="B Koodak" panose="00000700000000000000" pitchFamily="2" charset="-78"/>
              </a:rPr>
              <a:t>F-V={                                   }</a:t>
            </a:r>
            <a:endParaRPr lang="fa-IR" sz="3200" dirty="0">
              <a:cs typeface="B Koodak" panose="00000700000000000000" pitchFamily="2" charset="-78"/>
            </a:endParaRPr>
          </a:p>
        </p:txBody>
      </p:sp>
      <p:sp>
        <p:nvSpPr>
          <p:cNvPr id="3" name="TextBox 2"/>
          <p:cNvSpPr txBox="1"/>
          <p:nvPr/>
        </p:nvSpPr>
        <p:spPr>
          <a:xfrm>
            <a:off x="1581497" y="442975"/>
            <a:ext cx="10187940" cy="1015663"/>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2-با توجه به اولین فعالیت این درس و ورزشکاران دو تیم والیبال و فوتبال مجموعه ای تشکیل دهید که هر عضو آن عضو تیم والیبال باشد ، ولی عضو تیم فوتبال نباشد(فقط در تیم والیبال بازی کند).</a:t>
            </a:r>
          </a:p>
        </p:txBody>
      </p:sp>
      <p:sp>
        <p:nvSpPr>
          <p:cNvPr id="5" name="TextBox 4"/>
          <p:cNvSpPr txBox="1"/>
          <p:nvPr/>
        </p:nvSpPr>
        <p:spPr>
          <a:xfrm>
            <a:off x="1041815" y="4541520"/>
            <a:ext cx="5054831" cy="1754326"/>
          </a:xfrm>
          <a:prstGeom prst="rect">
            <a:avLst/>
          </a:prstGeom>
          <a:noFill/>
        </p:spPr>
        <p:txBody>
          <a:bodyPr wrap="square" rtlCol="1">
            <a:spAutoFit/>
          </a:bodyPr>
          <a:lstStyle/>
          <a:p>
            <a:pPr algn="r" rtl="1"/>
            <a:r>
              <a:rPr lang="en-US" sz="3600" dirty="0">
                <a:cs typeface="B Koodak" panose="00000700000000000000" pitchFamily="2" charset="-78"/>
              </a:rPr>
              <a:t>V-F={                                   }</a:t>
            </a:r>
          </a:p>
          <a:p>
            <a:pPr algn="r" rtl="1"/>
            <a:endParaRPr lang="en-US" sz="3600" dirty="0">
              <a:cs typeface="B Koodak" panose="00000700000000000000" pitchFamily="2" charset="-78"/>
            </a:endParaRPr>
          </a:p>
          <a:p>
            <a:pPr algn="r" rtl="1"/>
            <a:endParaRPr lang="en-US" sz="3600" dirty="0">
              <a:cs typeface="B Koodak" panose="00000700000000000000" pitchFamily="2" charset="-78"/>
            </a:endParaRPr>
          </a:p>
        </p:txBody>
      </p:sp>
      <p:sp>
        <p:nvSpPr>
          <p:cNvPr id="6" name="TextBox 5"/>
          <p:cNvSpPr txBox="1"/>
          <p:nvPr/>
        </p:nvSpPr>
        <p:spPr>
          <a:xfrm>
            <a:off x="1041815" y="3225498"/>
            <a:ext cx="3230186" cy="461665"/>
          </a:xfrm>
          <a:prstGeom prst="rect">
            <a:avLst/>
          </a:prstGeom>
          <a:noFill/>
        </p:spPr>
        <p:txBody>
          <a:bodyPr wrap="square" rtlCol="1">
            <a:spAutoFit/>
          </a:bodyPr>
          <a:lstStyle/>
          <a:p>
            <a:pPr algn="r" rtl="1"/>
            <a:r>
              <a:rPr lang="en-US" sz="2400" dirty="0">
                <a:solidFill>
                  <a:schemeClr val="accent6">
                    <a:lumMod val="50000"/>
                  </a:schemeClr>
                </a:solidFill>
              </a:rPr>
              <a:t>}</a:t>
            </a:r>
            <a:r>
              <a:rPr lang="fa-IR" sz="2400" dirty="0">
                <a:solidFill>
                  <a:schemeClr val="accent6">
                    <a:lumMod val="50000"/>
                  </a:schemeClr>
                </a:solidFill>
                <a:cs typeface="B Koodak" panose="00000700000000000000" pitchFamily="2" charset="-78"/>
              </a:rPr>
              <a:t>احسان،فرشید،حسین،سامان}</a:t>
            </a:r>
          </a:p>
        </p:txBody>
      </p:sp>
      <p:sp>
        <p:nvSpPr>
          <p:cNvPr id="7" name="TextBox 6"/>
          <p:cNvSpPr txBox="1"/>
          <p:nvPr/>
        </p:nvSpPr>
        <p:spPr>
          <a:xfrm>
            <a:off x="2414328" y="4695407"/>
            <a:ext cx="3029136"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احسان،فرشید،سامان،حسین</a:t>
            </a:r>
          </a:p>
        </p:txBody>
      </p:sp>
      <p:sp>
        <p:nvSpPr>
          <p:cNvPr id="8" name="TextBox 7"/>
          <p:cNvSpPr txBox="1"/>
          <p:nvPr/>
        </p:nvSpPr>
        <p:spPr>
          <a:xfrm>
            <a:off x="8181014" y="4603074"/>
            <a:ext cx="3143291"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محمد،حسن،کیوان،سبحان</a:t>
            </a:r>
          </a:p>
        </p:txBody>
      </p:sp>
      <p:sp>
        <p:nvSpPr>
          <p:cNvPr id="22" name="Freeform 21"/>
          <p:cNvSpPr/>
          <p:nvPr/>
        </p:nvSpPr>
        <p:spPr>
          <a:xfrm>
            <a:off x="2972124" y="1533240"/>
            <a:ext cx="597108" cy="1217677"/>
          </a:xfrm>
          <a:custGeom>
            <a:avLst/>
            <a:gdLst>
              <a:gd name="connsiteX0" fmla="*/ 285972 w 597108"/>
              <a:gd name="connsiteY0" fmla="*/ 0 h 1217677"/>
              <a:gd name="connsiteX1" fmla="*/ 371784 w 597108"/>
              <a:gd name="connsiteY1" fmla="*/ 71323 h 1217677"/>
              <a:gd name="connsiteX2" fmla="*/ 597108 w 597108"/>
              <a:gd name="connsiteY2" fmla="*/ 619307 h 1217677"/>
              <a:gd name="connsiteX3" fmla="*/ 371784 w 597108"/>
              <a:gd name="connsiteY3" fmla="*/ 1167291 h 1217677"/>
              <a:gd name="connsiteX4" fmla="*/ 311162 w 597108"/>
              <a:gd name="connsiteY4" fmla="*/ 1217677 h 1217677"/>
              <a:gd name="connsiteX5" fmla="*/ 231220 w 597108"/>
              <a:gd name="connsiteY5" fmla="*/ 1152249 h 1217677"/>
              <a:gd name="connsiteX6" fmla="*/ 0 w 597108"/>
              <a:gd name="connsiteY6" fmla="*/ 598530 h 1217677"/>
              <a:gd name="connsiteX7" fmla="*/ 231220 w 597108"/>
              <a:gd name="connsiteY7" fmla="*/ 44811 h 1217677"/>
              <a:gd name="connsiteX8" fmla="*/ 285972 w 597108"/>
              <a:gd name="connsiteY8" fmla="*/ 0 h 121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108" h="1217677">
                <a:moveTo>
                  <a:pt x="285972" y="0"/>
                </a:moveTo>
                <a:lnTo>
                  <a:pt x="371784" y="71323"/>
                </a:lnTo>
                <a:cubicBezTo>
                  <a:pt x="511001" y="211565"/>
                  <a:pt x="597108" y="405306"/>
                  <a:pt x="597108" y="619307"/>
                </a:cubicBezTo>
                <a:cubicBezTo>
                  <a:pt x="597108" y="833308"/>
                  <a:pt x="511001" y="1027050"/>
                  <a:pt x="371784" y="1167291"/>
                </a:cubicBezTo>
                <a:lnTo>
                  <a:pt x="311162" y="1217677"/>
                </a:lnTo>
                <a:lnTo>
                  <a:pt x="231220" y="1152249"/>
                </a:lnTo>
                <a:cubicBezTo>
                  <a:pt x="88361" y="1010540"/>
                  <a:pt x="0" y="814771"/>
                  <a:pt x="0" y="598530"/>
                </a:cubicBezTo>
                <a:cubicBezTo>
                  <a:pt x="0" y="382290"/>
                  <a:pt x="88361" y="186520"/>
                  <a:pt x="231220" y="44811"/>
                </a:cubicBezTo>
                <a:lnTo>
                  <a:pt x="285972" y="0"/>
                </a:lnTo>
                <a:close/>
              </a:path>
            </a:pathLst>
          </a:custGeom>
          <a:solidFill>
            <a:schemeClr val="accent1">
              <a:alpha val="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fa-IR" sz="2000"/>
          </a:p>
        </p:txBody>
      </p:sp>
      <p:sp>
        <p:nvSpPr>
          <p:cNvPr id="21" name="Freeform 20"/>
          <p:cNvSpPr/>
          <p:nvPr/>
        </p:nvSpPr>
        <p:spPr>
          <a:xfrm>
            <a:off x="3258096" y="1348692"/>
            <a:ext cx="1292896" cy="1566154"/>
          </a:xfrm>
          <a:custGeom>
            <a:avLst/>
            <a:gdLst>
              <a:gd name="connsiteX0" fmla="*/ 503462 w 1292896"/>
              <a:gd name="connsiteY0" fmla="*/ 0 h 1566154"/>
              <a:gd name="connsiteX1" fmla="*/ 1292896 w 1292896"/>
              <a:gd name="connsiteY1" fmla="*/ 783077 h 1566154"/>
              <a:gd name="connsiteX2" fmla="*/ 503462 w 1292896"/>
              <a:gd name="connsiteY2" fmla="*/ 1566154 h 1566154"/>
              <a:gd name="connsiteX3" fmla="*/ 62082 w 1292896"/>
              <a:gd name="connsiteY3" fmla="*/ 1432417 h 1566154"/>
              <a:gd name="connsiteX4" fmla="*/ 25190 w 1292896"/>
              <a:gd name="connsiteY4" fmla="*/ 1402224 h 1566154"/>
              <a:gd name="connsiteX5" fmla="*/ 85812 w 1292896"/>
              <a:gd name="connsiteY5" fmla="*/ 1351838 h 1566154"/>
              <a:gd name="connsiteX6" fmla="*/ 311136 w 1292896"/>
              <a:gd name="connsiteY6" fmla="*/ 803854 h 1566154"/>
              <a:gd name="connsiteX7" fmla="*/ 85812 w 1292896"/>
              <a:gd name="connsiteY7" fmla="*/ 255870 h 1566154"/>
              <a:gd name="connsiteX8" fmla="*/ 0 w 1292896"/>
              <a:gd name="connsiteY8" fmla="*/ 184547 h 1566154"/>
              <a:gd name="connsiteX9" fmla="*/ 62082 w 1292896"/>
              <a:gd name="connsiteY9" fmla="*/ 133737 h 1566154"/>
              <a:gd name="connsiteX10" fmla="*/ 503462 w 1292896"/>
              <a:gd name="connsiteY10" fmla="*/ 0 h 156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896" h="1566154">
                <a:moveTo>
                  <a:pt x="503462" y="0"/>
                </a:moveTo>
                <a:cubicBezTo>
                  <a:pt x="939454" y="0"/>
                  <a:pt x="1292896" y="350596"/>
                  <a:pt x="1292896" y="783077"/>
                </a:cubicBezTo>
                <a:cubicBezTo>
                  <a:pt x="1292896" y="1215558"/>
                  <a:pt x="939454" y="1566154"/>
                  <a:pt x="503462" y="1566154"/>
                </a:cubicBezTo>
                <a:cubicBezTo>
                  <a:pt x="339965" y="1566154"/>
                  <a:pt x="188077" y="1516852"/>
                  <a:pt x="62082" y="1432417"/>
                </a:cubicBezTo>
                <a:lnTo>
                  <a:pt x="25190" y="1402224"/>
                </a:lnTo>
                <a:lnTo>
                  <a:pt x="85812" y="1351838"/>
                </a:lnTo>
                <a:cubicBezTo>
                  <a:pt x="225029" y="1211597"/>
                  <a:pt x="311136" y="1017855"/>
                  <a:pt x="311136" y="803854"/>
                </a:cubicBezTo>
                <a:cubicBezTo>
                  <a:pt x="311136" y="589853"/>
                  <a:pt x="225029" y="396112"/>
                  <a:pt x="85812" y="255870"/>
                </a:cubicBezTo>
                <a:lnTo>
                  <a:pt x="0" y="184547"/>
                </a:lnTo>
                <a:lnTo>
                  <a:pt x="62082" y="133737"/>
                </a:lnTo>
                <a:cubicBezTo>
                  <a:pt x="188077" y="49303"/>
                  <a:pt x="339965" y="0"/>
                  <a:pt x="503462" y="0"/>
                </a:cubicBezTo>
                <a:close/>
              </a:path>
            </a:pathLst>
          </a:custGeom>
          <a:solidFill>
            <a:schemeClr val="accent1">
              <a:alpha val="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fa-IR" sz="2000"/>
          </a:p>
        </p:txBody>
      </p:sp>
      <p:sp>
        <p:nvSpPr>
          <p:cNvPr id="20" name="Freeform 19"/>
          <p:cNvSpPr/>
          <p:nvPr/>
        </p:nvSpPr>
        <p:spPr>
          <a:xfrm>
            <a:off x="2030626" y="1377581"/>
            <a:ext cx="1252660" cy="1549932"/>
          </a:xfrm>
          <a:custGeom>
            <a:avLst/>
            <a:gdLst>
              <a:gd name="connsiteX0" fmla="*/ 769303 w 1252660"/>
              <a:gd name="connsiteY0" fmla="*/ 0 h 1549932"/>
              <a:gd name="connsiteX1" fmla="*/ 1199427 w 1252660"/>
              <a:gd name="connsiteY1" fmla="*/ 132352 h 1549932"/>
              <a:gd name="connsiteX2" fmla="*/ 1227470 w 1252660"/>
              <a:gd name="connsiteY2" fmla="*/ 155659 h 1549932"/>
              <a:gd name="connsiteX3" fmla="*/ 1172718 w 1252660"/>
              <a:gd name="connsiteY3" fmla="*/ 200470 h 1549932"/>
              <a:gd name="connsiteX4" fmla="*/ 941498 w 1252660"/>
              <a:gd name="connsiteY4" fmla="*/ 754189 h 1549932"/>
              <a:gd name="connsiteX5" fmla="*/ 1172718 w 1252660"/>
              <a:gd name="connsiteY5" fmla="*/ 1307908 h 1549932"/>
              <a:gd name="connsiteX6" fmla="*/ 1252660 w 1252660"/>
              <a:gd name="connsiteY6" fmla="*/ 1373336 h 1549932"/>
              <a:gd name="connsiteX7" fmla="*/ 1199427 w 1252660"/>
              <a:gd name="connsiteY7" fmla="*/ 1417580 h 1549932"/>
              <a:gd name="connsiteX8" fmla="*/ 769303 w 1252660"/>
              <a:gd name="connsiteY8" fmla="*/ 1549932 h 1549932"/>
              <a:gd name="connsiteX9" fmla="*/ 0 w 1252660"/>
              <a:gd name="connsiteY9" fmla="*/ 774966 h 1549932"/>
              <a:gd name="connsiteX10" fmla="*/ 769303 w 1252660"/>
              <a:gd name="connsiteY10" fmla="*/ 0 h 154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2660" h="1549932">
                <a:moveTo>
                  <a:pt x="769303" y="0"/>
                </a:moveTo>
                <a:cubicBezTo>
                  <a:pt x="928631" y="0"/>
                  <a:pt x="1076646" y="48792"/>
                  <a:pt x="1199427" y="132352"/>
                </a:cubicBezTo>
                <a:lnTo>
                  <a:pt x="1227470" y="155659"/>
                </a:lnTo>
                <a:lnTo>
                  <a:pt x="1172718" y="200470"/>
                </a:lnTo>
                <a:cubicBezTo>
                  <a:pt x="1029859" y="342179"/>
                  <a:pt x="941498" y="537949"/>
                  <a:pt x="941498" y="754189"/>
                </a:cubicBezTo>
                <a:cubicBezTo>
                  <a:pt x="941498" y="970430"/>
                  <a:pt x="1029859" y="1166199"/>
                  <a:pt x="1172718" y="1307908"/>
                </a:cubicBezTo>
                <a:lnTo>
                  <a:pt x="1252660" y="1373336"/>
                </a:lnTo>
                <a:lnTo>
                  <a:pt x="1199427" y="1417580"/>
                </a:lnTo>
                <a:cubicBezTo>
                  <a:pt x="1076646" y="1501140"/>
                  <a:pt x="928631" y="1549932"/>
                  <a:pt x="769303" y="1549932"/>
                </a:cubicBezTo>
                <a:cubicBezTo>
                  <a:pt x="344429" y="1549932"/>
                  <a:pt x="0" y="1202968"/>
                  <a:pt x="0" y="774966"/>
                </a:cubicBezTo>
                <a:cubicBezTo>
                  <a:pt x="0" y="346964"/>
                  <a:pt x="344429" y="0"/>
                  <a:pt x="769303" y="0"/>
                </a:cubicBezTo>
                <a:close/>
              </a:path>
            </a:pathLst>
          </a:custGeom>
          <a:solidFill>
            <a:schemeClr val="accent1">
              <a:alpha val="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fa-IR" sz="2000"/>
          </a:p>
        </p:txBody>
      </p:sp>
      <p:sp>
        <p:nvSpPr>
          <p:cNvPr id="13" name="Rectangle 12"/>
          <p:cNvSpPr/>
          <p:nvPr/>
        </p:nvSpPr>
        <p:spPr>
          <a:xfrm>
            <a:off x="1925811" y="1286506"/>
            <a:ext cx="396262" cy="523220"/>
          </a:xfrm>
          <a:prstGeom prst="rect">
            <a:avLst/>
          </a:prstGeom>
        </p:spPr>
        <p:txBody>
          <a:bodyPr wrap="none">
            <a:spAutoFit/>
          </a:bodyPr>
          <a:lstStyle/>
          <a:p>
            <a:r>
              <a:rPr lang="en-US" sz="2800" b="1" dirty="0">
                <a:solidFill>
                  <a:schemeClr val="accent6">
                    <a:lumMod val="50000"/>
                  </a:schemeClr>
                </a:solidFill>
              </a:rPr>
              <a:t>V</a:t>
            </a:r>
          </a:p>
        </p:txBody>
      </p:sp>
      <p:sp>
        <p:nvSpPr>
          <p:cNvPr id="14" name="Rectangle 13"/>
          <p:cNvSpPr/>
          <p:nvPr/>
        </p:nvSpPr>
        <p:spPr>
          <a:xfrm>
            <a:off x="4515714" y="1272589"/>
            <a:ext cx="349776" cy="523220"/>
          </a:xfrm>
          <a:prstGeom prst="rect">
            <a:avLst/>
          </a:prstGeom>
        </p:spPr>
        <p:txBody>
          <a:bodyPr wrap="none">
            <a:spAutoFit/>
          </a:bodyPr>
          <a:lstStyle/>
          <a:p>
            <a:r>
              <a:rPr lang="en-US" sz="2800" b="1" dirty="0">
                <a:solidFill>
                  <a:schemeClr val="accent6">
                    <a:lumMod val="75000"/>
                  </a:schemeClr>
                </a:solidFill>
              </a:rPr>
              <a:t>F</a:t>
            </a:r>
          </a:p>
        </p:txBody>
      </p:sp>
      <p:sp>
        <p:nvSpPr>
          <p:cNvPr id="15" name="TextBox 14"/>
          <p:cNvSpPr txBox="1"/>
          <p:nvPr/>
        </p:nvSpPr>
        <p:spPr>
          <a:xfrm>
            <a:off x="3053388" y="1769290"/>
            <a:ext cx="547411" cy="707886"/>
          </a:xfrm>
          <a:prstGeom prst="rect">
            <a:avLst/>
          </a:prstGeom>
          <a:noFill/>
        </p:spPr>
        <p:txBody>
          <a:bodyPr wrap="square" rtlCol="1">
            <a:spAutoFit/>
          </a:bodyPr>
          <a:lstStyle/>
          <a:p>
            <a:r>
              <a:rPr lang="fa-IR" sz="2000" dirty="0">
                <a:cs typeface="B Koodak" panose="00000700000000000000" pitchFamily="2" charset="-78"/>
              </a:rPr>
              <a:t>علی</a:t>
            </a:r>
          </a:p>
          <a:p>
            <a:r>
              <a:rPr lang="fa-IR" sz="2000" dirty="0">
                <a:cs typeface="B Koodak" panose="00000700000000000000" pitchFamily="2" charset="-78"/>
              </a:rPr>
              <a:t>رضا</a:t>
            </a:r>
          </a:p>
        </p:txBody>
      </p:sp>
      <p:sp>
        <p:nvSpPr>
          <p:cNvPr id="16" name="TextBox 15"/>
          <p:cNvSpPr txBox="1"/>
          <p:nvPr/>
        </p:nvSpPr>
        <p:spPr>
          <a:xfrm>
            <a:off x="3623359" y="1534199"/>
            <a:ext cx="869795" cy="1323439"/>
          </a:xfrm>
          <a:prstGeom prst="rect">
            <a:avLst/>
          </a:prstGeom>
          <a:noFill/>
        </p:spPr>
        <p:txBody>
          <a:bodyPr wrap="square" rtlCol="1">
            <a:spAutoFit/>
          </a:bodyPr>
          <a:lstStyle/>
          <a:p>
            <a:r>
              <a:rPr lang="fa-IR" sz="2000" dirty="0">
                <a:cs typeface="B Koodak" panose="00000700000000000000" pitchFamily="2" charset="-78"/>
              </a:rPr>
              <a:t>محمد</a:t>
            </a:r>
          </a:p>
          <a:p>
            <a:r>
              <a:rPr lang="fa-IR" sz="2000" dirty="0">
                <a:cs typeface="B Koodak" panose="00000700000000000000" pitchFamily="2" charset="-78"/>
              </a:rPr>
              <a:t>حسن</a:t>
            </a:r>
          </a:p>
          <a:p>
            <a:r>
              <a:rPr lang="fa-IR" sz="2000" dirty="0">
                <a:cs typeface="B Koodak" panose="00000700000000000000" pitchFamily="2" charset="-78"/>
              </a:rPr>
              <a:t>کیوان</a:t>
            </a:r>
          </a:p>
          <a:p>
            <a:r>
              <a:rPr lang="fa-IR" sz="2000" dirty="0">
                <a:cs typeface="B Koodak" panose="00000700000000000000" pitchFamily="2" charset="-78"/>
              </a:rPr>
              <a:t>سبحان</a:t>
            </a:r>
          </a:p>
        </p:txBody>
      </p:sp>
      <p:sp>
        <p:nvSpPr>
          <p:cNvPr id="17" name="Rectangle 16"/>
          <p:cNvSpPr/>
          <p:nvPr/>
        </p:nvSpPr>
        <p:spPr>
          <a:xfrm>
            <a:off x="4515714" y="3100352"/>
            <a:ext cx="7330601" cy="515526"/>
          </a:xfrm>
          <a:prstGeom prst="rect">
            <a:avLst/>
          </a:prstGeom>
        </p:spPr>
        <p:txBody>
          <a:bodyPr wrap="square">
            <a:spAutoFit/>
          </a:bodyPr>
          <a:lstStyle/>
          <a:p>
            <a:pPr algn="r" rtl="1">
              <a:lnSpc>
                <a:spcPct val="150000"/>
              </a:lnSpc>
            </a:pPr>
            <a:r>
              <a:rPr lang="fa-IR" sz="2000" dirty="0">
                <a:solidFill>
                  <a:schemeClr val="accent2">
                    <a:lumMod val="75000"/>
                  </a:schemeClr>
                </a:solidFill>
                <a:latin typeface="IRAban" panose="02000503000000020002" pitchFamily="2" charset="-78"/>
                <a:cs typeface="IRAban" panose="02000503000000020002" pitchFamily="2" charset="-78"/>
              </a:rPr>
              <a:t>این مجموعه را(</a:t>
            </a:r>
            <a:r>
              <a:rPr lang="en-US" sz="2000" dirty="0">
                <a:solidFill>
                  <a:schemeClr val="accent2">
                    <a:lumMod val="75000"/>
                  </a:schemeClr>
                </a:solidFill>
                <a:latin typeface="IRAban" panose="02000503000000020002" pitchFamily="2" charset="-78"/>
                <a:cs typeface="IRAban" panose="02000503000000020002" pitchFamily="2" charset="-78"/>
              </a:rPr>
              <a:t>V</a:t>
            </a:r>
            <a:r>
              <a:rPr lang="fa-IR" sz="2000" dirty="0">
                <a:solidFill>
                  <a:schemeClr val="accent2">
                    <a:lumMod val="75000"/>
                  </a:schemeClr>
                </a:solidFill>
                <a:latin typeface="IRAban" panose="02000503000000020002" pitchFamily="2" charset="-78"/>
                <a:cs typeface="IRAban" panose="02000503000000020002" pitchFamily="2" charset="-78"/>
              </a:rPr>
              <a:t>منهای</a:t>
            </a:r>
            <a:r>
              <a:rPr lang="en-US" sz="2000" dirty="0">
                <a:solidFill>
                  <a:schemeClr val="accent2">
                    <a:lumMod val="75000"/>
                  </a:schemeClr>
                </a:solidFill>
                <a:latin typeface="IRAban" panose="02000503000000020002" pitchFamily="2" charset="-78"/>
                <a:cs typeface="IRAban" panose="02000503000000020002" pitchFamily="2" charset="-78"/>
              </a:rPr>
              <a:t>(F</a:t>
            </a:r>
            <a:r>
              <a:rPr lang="fa-IR" sz="2000" dirty="0">
                <a:solidFill>
                  <a:schemeClr val="accent2">
                    <a:lumMod val="75000"/>
                  </a:schemeClr>
                </a:solidFill>
                <a:latin typeface="IRAban" panose="02000503000000020002" pitchFamily="2" charset="-78"/>
                <a:cs typeface="IRAban" panose="02000503000000020002" pitchFamily="2" charset="-78"/>
              </a:rPr>
              <a:t>می نامیم و با نماد</a:t>
            </a:r>
            <a:r>
              <a:rPr lang="en-US" sz="2000" dirty="0">
                <a:solidFill>
                  <a:schemeClr val="accent2">
                    <a:lumMod val="75000"/>
                  </a:schemeClr>
                </a:solidFill>
                <a:latin typeface="IRAban" panose="02000503000000020002" pitchFamily="2" charset="-78"/>
                <a:cs typeface="IRAban" panose="02000503000000020002" pitchFamily="2" charset="-78"/>
              </a:rPr>
              <a:t>V-F</a:t>
            </a:r>
            <a:r>
              <a:rPr lang="fa-IR" sz="2000" dirty="0">
                <a:solidFill>
                  <a:schemeClr val="accent2">
                    <a:lumMod val="75000"/>
                  </a:schemeClr>
                </a:solidFill>
                <a:latin typeface="IRAban" panose="02000503000000020002" pitchFamily="2" charset="-78"/>
                <a:cs typeface="IRAban" panose="02000503000000020002" pitchFamily="2" charset="-78"/>
              </a:rPr>
              <a:t>نمایش می دهیم:</a:t>
            </a:r>
          </a:p>
        </p:txBody>
      </p:sp>
      <p:sp>
        <p:nvSpPr>
          <p:cNvPr id="18" name="TextBox 17"/>
          <p:cNvSpPr txBox="1"/>
          <p:nvPr/>
        </p:nvSpPr>
        <p:spPr>
          <a:xfrm>
            <a:off x="2265515" y="1534199"/>
            <a:ext cx="928339" cy="1323439"/>
          </a:xfrm>
          <a:prstGeom prst="rect">
            <a:avLst/>
          </a:prstGeom>
          <a:noFill/>
        </p:spPr>
        <p:txBody>
          <a:bodyPr wrap="square" rtlCol="1">
            <a:spAutoFit/>
          </a:bodyPr>
          <a:lstStyle/>
          <a:p>
            <a:r>
              <a:rPr lang="fa-IR" sz="2000" dirty="0">
                <a:cs typeface="B Koodak" panose="00000700000000000000" pitchFamily="2" charset="-78"/>
              </a:rPr>
              <a:t>سامان</a:t>
            </a:r>
          </a:p>
          <a:p>
            <a:r>
              <a:rPr lang="fa-IR" sz="2000" dirty="0">
                <a:cs typeface="B Koodak" panose="00000700000000000000" pitchFamily="2" charset="-78"/>
              </a:rPr>
              <a:t>احسان</a:t>
            </a:r>
          </a:p>
          <a:p>
            <a:r>
              <a:rPr lang="fa-IR" sz="2000" dirty="0">
                <a:cs typeface="B Koodak" panose="00000700000000000000" pitchFamily="2" charset="-78"/>
              </a:rPr>
              <a:t>فرشید</a:t>
            </a:r>
          </a:p>
          <a:p>
            <a:r>
              <a:rPr lang="fa-IR" sz="2000" dirty="0">
                <a:cs typeface="B Koodak" panose="00000700000000000000" pitchFamily="2" charset="-78"/>
              </a:rPr>
              <a:t>حسین</a:t>
            </a:r>
          </a:p>
        </p:txBody>
      </p:sp>
    </p:spTree>
    <p:extLst>
      <p:ext uri="{BB962C8B-B14F-4D97-AF65-F5344CB8AC3E}">
        <p14:creationId xmlns:p14="http://schemas.microsoft.com/office/powerpoint/2010/main" val="286182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righ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grpId="1" nodeType="clickEffect">
                                  <p:stCondLst>
                                    <p:cond delay="0"/>
                                  </p:stCondLst>
                                  <p:childTnLst>
                                    <p:animMotion origin="layout" path="M 0 0 L 0.25 0 E" pathEditMode="relative" ptsTypes="">
                                      <p:cBhvr>
                                        <p:cTn id="61" dur="2000" fill="hold"/>
                                        <p:tgtEl>
                                          <p:spTgt spid="21"/>
                                        </p:tgtEl>
                                        <p:attrNameLst>
                                          <p:attrName>ppt_x</p:attrName>
                                          <p:attrName>ppt_y</p:attrName>
                                        </p:attrNameLst>
                                      </p:cBhvr>
                                    </p:animMotion>
                                  </p:childTnLst>
                                </p:cTn>
                              </p:par>
                              <p:par>
                                <p:cTn id="62" presetID="63" presetClass="path" presetSubtype="0" accel="50000" decel="50000" fill="hold" grpId="1" nodeType="withEffect">
                                  <p:stCondLst>
                                    <p:cond delay="0"/>
                                  </p:stCondLst>
                                  <p:childTnLst>
                                    <p:animMotion origin="layout" path="M 0 0 L 0.25 0 E" pathEditMode="relative" ptsTypes="">
                                      <p:cBhvr>
                                        <p:cTn id="63" dur="2000" fill="hold"/>
                                        <p:tgtEl>
                                          <p:spTgt spid="14"/>
                                        </p:tgtEl>
                                        <p:attrNameLst>
                                          <p:attrName>ppt_x</p:attrName>
                                          <p:attrName>ppt_y</p:attrName>
                                        </p:attrNameLst>
                                      </p:cBhvr>
                                    </p:animMotion>
                                  </p:childTnLst>
                                </p:cTn>
                              </p:par>
                              <p:par>
                                <p:cTn id="64" presetID="63" presetClass="path" presetSubtype="0" accel="50000" decel="50000" fill="hold" grpId="1" nodeType="withEffect">
                                  <p:stCondLst>
                                    <p:cond delay="0"/>
                                  </p:stCondLst>
                                  <p:childTnLst>
                                    <p:animMotion origin="layout" path="M 3.54167E-6 -7.40741E-7 L 0.25 -7.40741E-7 " pathEditMode="relative" rAng="0" ptsTypes="AA">
                                      <p:cBhvr>
                                        <p:cTn id="65" dur="2000" fill="hold"/>
                                        <p:tgtEl>
                                          <p:spTgt spid="15"/>
                                        </p:tgtEl>
                                        <p:attrNameLst>
                                          <p:attrName>ppt_x</p:attrName>
                                          <p:attrName>ppt_y</p:attrName>
                                        </p:attrNameLst>
                                      </p:cBhvr>
                                      <p:rCtr x="12500" y="0"/>
                                    </p:animMotion>
                                  </p:childTnLst>
                                </p:cTn>
                              </p:par>
                              <p:par>
                                <p:cTn id="66" presetID="63" presetClass="path" presetSubtype="0" accel="50000" decel="50000" fill="hold" grpId="1" nodeType="withEffect">
                                  <p:stCondLst>
                                    <p:cond delay="0"/>
                                  </p:stCondLst>
                                  <p:childTnLst>
                                    <p:animMotion origin="layout" path="M 0 0 L 0.25 0 E" pathEditMode="relative" ptsTypes="">
                                      <p:cBhvr>
                                        <p:cTn id="67" dur="2000" fill="hold"/>
                                        <p:tgtEl>
                                          <p:spTgt spid="16"/>
                                        </p:tgtEl>
                                        <p:attrNameLst>
                                          <p:attrName>ppt_x</p:attrName>
                                          <p:attrName>ppt_y</p:attrName>
                                        </p:attrNameLst>
                                      </p:cBhvr>
                                    </p:animMotion>
                                  </p:childTnLst>
                                </p:cTn>
                              </p:par>
                              <p:par>
                                <p:cTn id="68" presetID="63" presetClass="path" presetSubtype="0" accel="50000" decel="50000" fill="hold" grpId="1" nodeType="withEffect">
                                  <p:stCondLst>
                                    <p:cond delay="0"/>
                                  </p:stCondLst>
                                  <p:childTnLst>
                                    <p:animMotion origin="layout" path="M 1.04167E-6 1.48148E-6 L 0.25 1.48148E-6 " pathEditMode="relative" rAng="0" ptsTypes="AA">
                                      <p:cBhvr>
                                        <p:cTn id="69" dur="2000" fill="hold"/>
                                        <p:tgtEl>
                                          <p:spTgt spid="22"/>
                                        </p:tgtEl>
                                        <p:attrNameLst>
                                          <p:attrName>ppt_x</p:attrName>
                                          <p:attrName>ppt_y</p:attrName>
                                        </p:attrNameLst>
                                      </p:cBhvr>
                                      <p:rCtr x="12500" y="0"/>
                                    </p:animMotion>
                                  </p:childTnLst>
                                </p:cTn>
                              </p:par>
                              <p:par>
                                <p:cTn id="70" presetID="53" presetClass="entr" presetSubtype="16"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left)">
                                      <p:cBhvr>
                                        <p:cTn id="79" dur="500"/>
                                        <p:tgtEl>
                                          <p:spTgt spid="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35" presetClass="path" presetSubtype="0" accel="50000" decel="50000" fill="hold" grpId="2" nodeType="clickEffect">
                                  <p:stCondLst>
                                    <p:cond delay="0"/>
                                  </p:stCondLst>
                                  <p:childTnLst>
                                    <p:animMotion origin="layout" path="M 0.25 -4.81481E-6 L -4.375E-6 -4.81481E-6 " pathEditMode="relative" rAng="0" ptsTypes="AA">
                                      <p:cBhvr>
                                        <p:cTn id="86" dur="2000" fill="hold"/>
                                        <p:tgtEl>
                                          <p:spTgt spid="21"/>
                                        </p:tgtEl>
                                        <p:attrNameLst>
                                          <p:attrName>ppt_x</p:attrName>
                                          <p:attrName>ppt_y</p:attrName>
                                        </p:attrNameLst>
                                      </p:cBhvr>
                                      <p:rCtr x="-12500" y="0"/>
                                    </p:animMotion>
                                  </p:childTnLst>
                                </p:cTn>
                              </p:par>
                              <p:par>
                                <p:cTn id="87" presetID="35" presetClass="path" presetSubtype="0" accel="50000" decel="50000" fill="hold" grpId="2" nodeType="withEffect">
                                  <p:stCondLst>
                                    <p:cond delay="0"/>
                                  </p:stCondLst>
                                  <p:childTnLst>
                                    <p:animMotion origin="layout" path="M 0.25 3.7037E-6 L 2.29167E-6 3.7037E-6 " pathEditMode="relative" rAng="0" ptsTypes="AA">
                                      <p:cBhvr>
                                        <p:cTn id="88" dur="2000" fill="hold"/>
                                        <p:tgtEl>
                                          <p:spTgt spid="14"/>
                                        </p:tgtEl>
                                        <p:attrNameLst>
                                          <p:attrName>ppt_x</p:attrName>
                                          <p:attrName>ppt_y</p:attrName>
                                        </p:attrNameLst>
                                      </p:cBhvr>
                                      <p:rCtr x="-12500" y="0"/>
                                    </p:animMotion>
                                  </p:childTnLst>
                                </p:cTn>
                              </p:par>
                              <p:par>
                                <p:cTn id="89" presetID="35" presetClass="path" presetSubtype="0" accel="50000" decel="50000" fill="hold" grpId="2" nodeType="withEffect">
                                  <p:stCondLst>
                                    <p:cond delay="0"/>
                                  </p:stCondLst>
                                  <p:childTnLst>
                                    <p:animMotion origin="layout" path="M 0.25 -7.40741E-7 L 3.54167E-6 -7.40741E-7 " pathEditMode="relative" rAng="0" ptsTypes="AA">
                                      <p:cBhvr>
                                        <p:cTn id="90" dur="2000" fill="hold"/>
                                        <p:tgtEl>
                                          <p:spTgt spid="15"/>
                                        </p:tgtEl>
                                        <p:attrNameLst>
                                          <p:attrName>ppt_x</p:attrName>
                                          <p:attrName>ppt_y</p:attrName>
                                        </p:attrNameLst>
                                      </p:cBhvr>
                                      <p:rCtr x="-12500" y="0"/>
                                    </p:animMotion>
                                  </p:childTnLst>
                                </p:cTn>
                              </p:par>
                              <p:par>
                                <p:cTn id="91" presetID="35" presetClass="path" presetSubtype="0" accel="50000" decel="50000" fill="hold" grpId="2" nodeType="withEffect">
                                  <p:stCondLst>
                                    <p:cond delay="0"/>
                                  </p:stCondLst>
                                  <p:childTnLst>
                                    <p:animMotion origin="layout" path="M 0.24987 0.00092 L -0.00013 0.00092 " pathEditMode="relative" rAng="0" ptsTypes="AA">
                                      <p:cBhvr>
                                        <p:cTn id="92" dur="2000" fill="hold"/>
                                        <p:tgtEl>
                                          <p:spTgt spid="16"/>
                                        </p:tgtEl>
                                        <p:attrNameLst>
                                          <p:attrName>ppt_x</p:attrName>
                                          <p:attrName>ppt_y</p:attrName>
                                        </p:attrNameLst>
                                      </p:cBhvr>
                                      <p:rCtr x="-12500" y="0"/>
                                    </p:animMotion>
                                  </p:childTnLst>
                                </p:cTn>
                              </p:par>
                              <p:par>
                                <p:cTn id="93" presetID="35" presetClass="path" presetSubtype="0" accel="50000" decel="50000" fill="hold" grpId="2" nodeType="withEffect">
                                  <p:stCondLst>
                                    <p:cond delay="0"/>
                                  </p:stCondLst>
                                  <p:childTnLst>
                                    <p:animMotion origin="layout" path="M 0.25013 1.48148E-6 L 0.00013 1.48148E-6 " pathEditMode="relative" rAng="0" ptsTypes="AA">
                                      <p:cBhvr>
                                        <p:cTn id="94" dur="2000" fill="hold"/>
                                        <p:tgtEl>
                                          <p:spTgt spid="22"/>
                                        </p:tgtEl>
                                        <p:attrNameLst>
                                          <p:attrName>ppt_x</p:attrName>
                                          <p:attrName>ppt_y</p:attrName>
                                        </p:attrNameLst>
                                      </p:cBhvr>
                                      <p:rCtr x="-12500" y="0"/>
                                    </p:animMotion>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500"/>
                                        <p:tgtEl>
                                          <p:spTgt spid="8"/>
                                        </p:tgtEl>
                                      </p:cBhvr>
                                    </p:animEffect>
                                  </p:childTnLst>
                                </p:cTn>
                              </p:par>
                              <p:par>
                                <p:cTn id="103" presetID="35" presetClass="path" presetSubtype="0" accel="50000" decel="50000" fill="hold" grpId="1" nodeType="withEffect">
                                  <p:stCondLst>
                                    <p:cond delay="0"/>
                                  </p:stCondLst>
                                  <p:childTnLst>
                                    <p:animMotion origin="layout" path="M 1.45833E-6 1.11111E-6 L -0.16784 0.00833 " pathEditMode="relative" rAng="0" ptsTypes="AA">
                                      <p:cBhvr>
                                        <p:cTn id="104" dur="2000" fill="hold"/>
                                        <p:tgtEl>
                                          <p:spTgt spid="20"/>
                                        </p:tgtEl>
                                        <p:attrNameLst>
                                          <p:attrName>ppt_x</p:attrName>
                                          <p:attrName>ppt_y</p:attrName>
                                        </p:attrNameLst>
                                      </p:cBhvr>
                                      <p:rCtr x="-8398" y="417"/>
                                    </p:animMotion>
                                  </p:childTnLst>
                                </p:cTn>
                              </p:par>
                              <p:par>
                                <p:cTn id="105" presetID="35" presetClass="path" presetSubtype="0" accel="50000" decel="50000" fill="hold" grpId="1" nodeType="withEffect">
                                  <p:stCondLst>
                                    <p:cond delay="0"/>
                                  </p:stCondLst>
                                  <p:childTnLst>
                                    <p:animMotion origin="layout" path="M 1.25E-6 -4.44444E-6 L -0.15378 -0.02476 " pathEditMode="relative" rAng="0" ptsTypes="AA">
                                      <p:cBhvr>
                                        <p:cTn id="106" dur="2000" fill="hold"/>
                                        <p:tgtEl>
                                          <p:spTgt spid="13"/>
                                        </p:tgtEl>
                                        <p:attrNameLst>
                                          <p:attrName>ppt_x</p:attrName>
                                          <p:attrName>ppt_y</p:attrName>
                                        </p:attrNameLst>
                                      </p:cBhvr>
                                      <p:rCtr x="-7695" y="-1250"/>
                                    </p:animMotion>
                                  </p:childTnLst>
                                </p:cTn>
                              </p:par>
                              <p:par>
                                <p:cTn id="107" presetID="35" presetClass="path" presetSubtype="0" accel="50000" decel="50000" fill="hold" grpId="3" nodeType="withEffect">
                                  <p:stCondLst>
                                    <p:cond delay="0"/>
                                  </p:stCondLst>
                                  <p:childTnLst>
                                    <p:animMotion origin="layout" path="M 3.54167E-6 -7.40741E-7 L -0.16719 0.01551 " pathEditMode="relative" rAng="0" ptsTypes="AA">
                                      <p:cBhvr>
                                        <p:cTn id="108" dur="2000" fill="hold"/>
                                        <p:tgtEl>
                                          <p:spTgt spid="15"/>
                                        </p:tgtEl>
                                        <p:attrNameLst>
                                          <p:attrName>ppt_x</p:attrName>
                                          <p:attrName>ppt_y</p:attrName>
                                        </p:attrNameLst>
                                      </p:cBhvr>
                                      <p:rCtr x="-8359" y="764"/>
                                    </p:animMotion>
                                  </p:childTnLst>
                                </p:cTn>
                              </p:par>
                              <p:par>
                                <p:cTn id="109" presetID="35" presetClass="path" presetSubtype="0" accel="50000" decel="50000" fill="hold" grpId="1" nodeType="withEffect">
                                  <p:stCondLst>
                                    <p:cond delay="0"/>
                                  </p:stCondLst>
                                  <p:childTnLst>
                                    <p:animMotion origin="layout" path="M 1.875E-6 1.11111E-6 L -0.1612 0.00069 " pathEditMode="relative" rAng="0" ptsTypes="AA">
                                      <p:cBhvr>
                                        <p:cTn id="110" dur="2000" fill="hold"/>
                                        <p:tgtEl>
                                          <p:spTgt spid="18"/>
                                        </p:tgtEl>
                                        <p:attrNameLst>
                                          <p:attrName>ppt_x</p:attrName>
                                          <p:attrName>ppt_y</p:attrName>
                                        </p:attrNameLst>
                                      </p:cBhvr>
                                      <p:rCtr x="-8060" y="23"/>
                                    </p:animMotion>
                                  </p:childTnLst>
                                </p:cTn>
                              </p:par>
                              <p:par>
                                <p:cTn id="111" presetID="35" presetClass="path" presetSubtype="0" accel="50000" decel="50000" fill="hold" grpId="3" nodeType="withEffect">
                                  <p:stCondLst>
                                    <p:cond delay="0"/>
                                  </p:stCondLst>
                                  <p:childTnLst>
                                    <p:animMotion origin="layout" path="M 8.33333E-7 1.48148E-6 L -0.16484 0.01319 " pathEditMode="relative" rAng="0" ptsTypes="AA">
                                      <p:cBhvr>
                                        <p:cTn id="112" dur="2000" fill="hold"/>
                                        <p:tgtEl>
                                          <p:spTgt spid="22"/>
                                        </p:tgtEl>
                                        <p:attrNameLst>
                                          <p:attrName>ppt_x</p:attrName>
                                          <p:attrName>ppt_y</p:attrName>
                                        </p:attrNameLst>
                                      </p:cBhvr>
                                      <p:rCtr x="-8242"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6" grpId="0"/>
      <p:bldP spid="7" grpId="0"/>
      <p:bldP spid="8" grpId="0"/>
      <p:bldP spid="22" grpId="0" animBg="1"/>
      <p:bldP spid="22" grpId="1" animBg="1"/>
      <p:bldP spid="22" grpId="2" animBg="1"/>
      <p:bldP spid="22" grpId="3" animBg="1"/>
      <p:bldP spid="21" grpId="0" animBg="1"/>
      <p:bldP spid="21" grpId="1" animBg="1"/>
      <p:bldP spid="21" grpId="2" animBg="1"/>
      <p:bldP spid="20" grpId="0" animBg="1"/>
      <p:bldP spid="20" grpId="1" animBg="1"/>
      <p:bldP spid="13" grpId="0"/>
      <p:bldP spid="13" grpId="1"/>
      <p:bldP spid="14" grpId="0"/>
      <p:bldP spid="14" grpId="1"/>
      <p:bldP spid="14" grpId="2"/>
      <p:bldP spid="15" grpId="0"/>
      <p:bldP spid="15" grpId="1"/>
      <p:bldP spid="15" grpId="2"/>
      <p:bldP spid="15" grpId="3"/>
      <p:bldP spid="16" grpId="0"/>
      <p:bldP spid="16" grpId="1"/>
      <p:bldP spid="16" grpId="2"/>
      <p:bldP spid="17" grpId="0"/>
      <p:bldP spid="18" grpId="0"/>
      <p:bldP spid="1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flipH="1">
            <a:off x="5365025" y="344753"/>
            <a:ext cx="6539926" cy="3411308"/>
          </a:xfrm>
          <a:prstGeom prst="flowChartMagneticTap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2000" dirty="0">
                <a:solidFill>
                  <a:srgbClr val="FF0000"/>
                </a:solidFill>
                <a:latin typeface="IRAban" panose="02000503000000020002" pitchFamily="2" charset="-78"/>
                <a:cs typeface="IRAban" panose="02000503000000020002" pitchFamily="2" charset="-78"/>
              </a:rPr>
              <a:t>تفاضل دو مجموعه</a:t>
            </a:r>
            <a:endParaRPr lang="fa-IR" dirty="0">
              <a:solidFill>
                <a:schemeClr val="tx1"/>
              </a:solidFill>
            </a:endParaRPr>
          </a:p>
          <a:p>
            <a:pPr algn="ctr" rtl="1">
              <a:lnSpc>
                <a:spcPct val="150000"/>
              </a:lnSpc>
            </a:pPr>
            <a:r>
              <a:rPr lang="fa-IR" sz="2400" dirty="0">
                <a:solidFill>
                  <a:schemeClr val="tx2">
                    <a:lumMod val="50000"/>
                  </a:schemeClr>
                </a:solidFill>
                <a:latin typeface="IRAban" panose="02000503000000020002" pitchFamily="2" charset="-78"/>
                <a:cs typeface="B Koodak" panose="00000700000000000000" pitchFamily="2" charset="-78"/>
              </a:rPr>
              <a:t>مجموعه</a:t>
            </a:r>
            <a:r>
              <a:rPr lang="en-US" sz="2400" u="sng" dirty="0">
                <a:solidFill>
                  <a:srgbClr val="CC0000"/>
                </a:solidFill>
                <a:latin typeface="IRAban" panose="02000503000000020002" pitchFamily="2" charset="-78"/>
                <a:cs typeface="B Koodak" panose="00000700000000000000" pitchFamily="2" charset="-78"/>
              </a:rPr>
              <a:t>A-B</a:t>
            </a:r>
            <a:r>
              <a:rPr lang="fa-IR" sz="2400" dirty="0">
                <a:solidFill>
                  <a:schemeClr val="tx2">
                    <a:lumMod val="50000"/>
                  </a:schemeClr>
                </a:solidFill>
                <a:latin typeface="IRAban" panose="02000503000000020002" pitchFamily="2" charset="-78"/>
                <a:cs typeface="B Koodak" panose="00000700000000000000" pitchFamily="2" charset="-78"/>
              </a:rPr>
              <a:t>مجموعه ای است شامل همه عضوهایی که عضو مجموعه</a:t>
            </a:r>
            <a:r>
              <a:rPr lang="en-US" sz="2400" dirty="0">
                <a:solidFill>
                  <a:schemeClr val="tx2">
                    <a:lumMod val="50000"/>
                  </a:schemeClr>
                </a:solidFill>
                <a:latin typeface="IRAban" panose="02000503000000020002" pitchFamily="2" charset="-78"/>
                <a:cs typeface="B Koodak" panose="00000700000000000000" pitchFamily="2" charset="-78"/>
              </a:rPr>
              <a:t>A</a:t>
            </a:r>
            <a:r>
              <a:rPr lang="fa-IR" sz="2400" dirty="0">
                <a:solidFill>
                  <a:schemeClr val="tx2">
                    <a:lumMod val="50000"/>
                  </a:schemeClr>
                </a:solidFill>
                <a:latin typeface="IRAban" panose="02000503000000020002" pitchFamily="2" charset="-78"/>
                <a:cs typeface="B Koodak" panose="00000700000000000000" pitchFamily="2" charset="-78"/>
              </a:rPr>
              <a:t>هستند. ولی عضو مجموعه</a:t>
            </a:r>
            <a:r>
              <a:rPr lang="en-US" sz="2400" dirty="0">
                <a:solidFill>
                  <a:schemeClr val="tx2">
                    <a:lumMod val="50000"/>
                  </a:schemeClr>
                </a:solidFill>
                <a:latin typeface="IRAban" panose="02000503000000020002" pitchFamily="2" charset="-78"/>
                <a:cs typeface="B Koodak" panose="00000700000000000000" pitchFamily="2" charset="-78"/>
              </a:rPr>
              <a:t>B</a:t>
            </a:r>
            <a:r>
              <a:rPr lang="fa-IR" sz="2400" dirty="0">
                <a:solidFill>
                  <a:schemeClr val="tx2">
                    <a:lumMod val="50000"/>
                  </a:schemeClr>
                </a:solidFill>
                <a:latin typeface="IRAban" panose="02000503000000020002" pitchFamily="2" charset="-78"/>
                <a:cs typeface="B Koodak" panose="00000700000000000000" pitchFamily="2" charset="-78"/>
              </a:rPr>
              <a:t>نیستند.در شکل زیر مجموعه های</a:t>
            </a:r>
            <a:r>
              <a:rPr lang="en-US" sz="2400" dirty="0">
                <a:solidFill>
                  <a:schemeClr val="tx2">
                    <a:lumMod val="50000"/>
                  </a:schemeClr>
                </a:solidFill>
                <a:latin typeface="IRAban" panose="02000503000000020002" pitchFamily="2" charset="-78"/>
                <a:cs typeface="B Koodak" panose="00000700000000000000" pitchFamily="2" charset="-78"/>
              </a:rPr>
              <a:t>A-B</a:t>
            </a:r>
            <a:r>
              <a:rPr lang="fa-IR" sz="2400" dirty="0">
                <a:solidFill>
                  <a:schemeClr val="tx2">
                    <a:lumMod val="50000"/>
                  </a:schemeClr>
                </a:solidFill>
                <a:latin typeface="IRAban" panose="02000503000000020002" pitchFamily="2" charset="-78"/>
                <a:cs typeface="B Koodak" panose="00000700000000000000" pitchFamily="2" charset="-78"/>
              </a:rPr>
              <a:t>و</a:t>
            </a:r>
            <a:r>
              <a:rPr lang="en-US" sz="2400" dirty="0">
                <a:solidFill>
                  <a:schemeClr val="tx2">
                    <a:lumMod val="50000"/>
                  </a:schemeClr>
                </a:solidFill>
                <a:latin typeface="IRAban" panose="02000503000000020002" pitchFamily="2" charset="-78"/>
                <a:cs typeface="B Koodak" panose="00000700000000000000" pitchFamily="2" charset="-78"/>
              </a:rPr>
              <a:t>B-A</a:t>
            </a:r>
            <a:r>
              <a:rPr lang="fa-IR" sz="2400" dirty="0">
                <a:solidFill>
                  <a:schemeClr val="tx2">
                    <a:lumMod val="50000"/>
                  </a:schemeClr>
                </a:solidFill>
                <a:latin typeface="IRAban" panose="02000503000000020002" pitchFamily="2" charset="-78"/>
                <a:cs typeface="B Koodak" panose="00000700000000000000" pitchFamily="2" charset="-78"/>
              </a:rPr>
              <a:t>رنگ خورده است.</a:t>
            </a:r>
          </a:p>
          <a:p>
            <a:pPr algn="ctr" rtl="1">
              <a:lnSpc>
                <a:spcPct val="150000"/>
              </a:lnSpc>
            </a:pPr>
            <a:endParaRPr lang="fa-IR" dirty="0">
              <a:solidFill>
                <a:schemeClr val="tx2">
                  <a:lumMod val="50000"/>
                </a:schemeClr>
              </a:solidFill>
              <a:latin typeface="IRAban" panose="02000503000000020002" pitchFamily="2" charset="-78"/>
              <a:cs typeface="IRAban" panose="02000503000000020002" pitchFamily="2" charset="-78"/>
            </a:endParaRPr>
          </a:p>
        </p:txBody>
      </p:sp>
      <p:sp>
        <p:nvSpPr>
          <p:cNvPr id="6" name="Oval 5"/>
          <p:cNvSpPr/>
          <p:nvPr/>
        </p:nvSpPr>
        <p:spPr>
          <a:xfrm>
            <a:off x="3519953" y="303060"/>
            <a:ext cx="1750925" cy="1756796"/>
          </a:xfrm>
          <a:prstGeom prst="ellipse">
            <a:avLst/>
          </a:prstGeom>
          <a:pattFill prst="wdUpDiag">
            <a:fgClr>
              <a:schemeClr val="accent1">
                <a:lumMod val="40000"/>
                <a:lumOff val="60000"/>
              </a:schemeClr>
            </a:fgClr>
            <a:bgClr>
              <a:schemeClr val="bg1"/>
            </a:bgClr>
          </a:patt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p:cNvSpPr/>
          <p:nvPr/>
        </p:nvSpPr>
        <p:spPr>
          <a:xfrm>
            <a:off x="2546944" y="315566"/>
            <a:ext cx="1801965" cy="175679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2801550" y="476408"/>
            <a:ext cx="739771" cy="523220"/>
          </a:xfrm>
          <a:prstGeom prst="rect">
            <a:avLst/>
          </a:prstGeom>
          <a:noFill/>
        </p:spPr>
        <p:txBody>
          <a:bodyPr wrap="square" rtlCol="1">
            <a:spAutoFit/>
          </a:bodyPr>
          <a:lstStyle/>
          <a:p>
            <a:r>
              <a:rPr lang="en-US" sz="2800" dirty="0">
                <a:solidFill>
                  <a:schemeClr val="accent6">
                    <a:lumMod val="75000"/>
                  </a:schemeClr>
                </a:solidFill>
              </a:rPr>
              <a:t>A</a:t>
            </a:r>
            <a:endParaRPr lang="fa-IR" sz="2800" dirty="0">
              <a:solidFill>
                <a:schemeClr val="accent6">
                  <a:lumMod val="75000"/>
                </a:schemeClr>
              </a:solidFill>
            </a:endParaRPr>
          </a:p>
        </p:txBody>
      </p:sp>
      <p:sp>
        <p:nvSpPr>
          <p:cNvPr id="9" name="TextBox 8"/>
          <p:cNvSpPr txBox="1"/>
          <p:nvPr/>
        </p:nvSpPr>
        <p:spPr>
          <a:xfrm>
            <a:off x="4702638" y="476408"/>
            <a:ext cx="803524" cy="523220"/>
          </a:xfrm>
          <a:prstGeom prst="rect">
            <a:avLst/>
          </a:prstGeom>
          <a:noFill/>
        </p:spPr>
        <p:txBody>
          <a:bodyPr wrap="square" rtlCol="1">
            <a:spAutoFit/>
          </a:bodyPr>
          <a:lstStyle/>
          <a:p>
            <a:r>
              <a:rPr lang="en-US" sz="2800" dirty="0">
                <a:solidFill>
                  <a:schemeClr val="accent6">
                    <a:lumMod val="75000"/>
                  </a:schemeClr>
                </a:solidFill>
              </a:rPr>
              <a:t>B</a:t>
            </a:r>
            <a:endParaRPr lang="fa-IR" sz="2800" dirty="0">
              <a:solidFill>
                <a:schemeClr val="accent6">
                  <a:lumMod val="75000"/>
                </a:schemeClr>
              </a:solidFill>
            </a:endParaRPr>
          </a:p>
        </p:txBody>
      </p:sp>
      <p:cxnSp>
        <p:nvCxnSpPr>
          <p:cNvPr id="10" name="Straight Arrow Connector 9"/>
          <p:cNvCxnSpPr/>
          <p:nvPr/>
        </p:nvCxnSpPr>
        <p:spPr>
          <a:xfrm flipH="1">
            <a:off x="4169982" y="1898017"/>
            <a:ext cx="518769" cy="638153"/>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p:cNvSpPr/>
          <p:nvPr/>
        </p:nvSpPr>
        <p:spPr>
          <a:xfrm>
            <a:off x="3447926" y="2315401"/>
            <a:ext cx="623889" cy="461665"/>
          </a:xfrm>
          <a:prstGeom prst="rect">
            <a:avLst/>
          </a:prstGeom>
        </p:spPr>
        <p:txBody>
          <a:bodyPr wrap="none">
            <a:spAutoFit/>
          </a:bodyPr>
          <a:lstStyle/>
          <a:p>
            <a:r>
              <a:rPr lang="en-US" sz="2400" dirty="0">
                <a:solidFill>
                  <a:schemeClr val="accent6">
                    <a:lumMod val="75000"/>
                  </a:schemeClr>
                </a:solidFill>
                <a:cs typeface="B Koodak" panose="00000700000000000000" pitchFamily="2" charset="-78"/>
              </a:rPr>
              <a:t>B-A</a:t>
            </a:r>
            <a:endParaRPr lang="en-US" sz="2400" dirty="0">
              <a:solidFill>
                <a:schemeClr val="accent6">
                  <a:lumMod val="75000"/>
                </a:schemeClr>
              </a:solidFill>
            </a:endParaRPr>
          </a:p>
        </p:txBody>
      </p:sp>
      <p:sp>
        <p:nvSpPr>
          <p:cNvPr id="12" name="Oval 11"/>
          <p:cNvSpPr/>
          <p:nvPr/>
        </p:nvSpPr>
        <p:spPr>
          <a:xfrm>
            <a:off x="287049" y="2072362"/>
            <a:ext cx="1801965" cy="1756796"/>
          </a:xfrm>
          <a:prstGeom prst="ellipse">
            <a:avLst/>
          </a:prstGeom>
          <a:pattFill prst="wdUpDiag">
            <a:fgClr>
              <a:schemeClr val="accent1">
                <a:lumMod val="60000"/>
                <a:lumOff val="40000"/>
              </a:schemeClr>
            </a:fgClr>
            <a:bgClr>
              <a:schemeClr val="bg1"/>
            </a:bgClr>
          </a:patt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1260058" y="2059856"/>
            <a:ext cx="1750925" cy="175679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TextBox 13"/>
          <p:cNvSpPr txBox="1"/>
          <p:nvPr/>
        </p:nvSpPr>
        <p:spPr>
          <a:xfrm>
            <a:off x="448260" y="2282181"/>
            <a:ext cx="739771" cy="523220"/>
          </a:xfrm>
          <a:prstGeom prst="rect">
            <a:avLst/>
          </a:prstGeom>
          <a:noFill/>
        </p:spPr>
        <p:txBody>
          <a:bodyPr wrap="square" rtlCol="1">
            <a:spAutoFit/>
          </a:bodyPr>
          <a:lstStyle/>
          <a:p>
            <a:r>
              <a:rPr lang="en-US" sz="2800" dirty="0">
                <a:solidFill>
                  <a:schemeClr val="accent6">
                    <a:lumMod val="75000"/>
                  </a:schemeClr>
                </a:solidFill>
              </a:rPr>
              <a:t>A</a:t>
            </a:r>
            <a:endParaRPr lang="fa-IR" sz="2800" dirty="0">
              <a:solidFill>
                <a:schemeClr val="accent6">
                  <a:lumMod val="75000"/>
                </a:schemeClr>
              </a:solidFill>
            </a:endParaRPr>
          </a:p>
        </p:txBody>
      </p:sp>
      <p:sp>
        <p:nvSpPr>
          <p:cNvPr id="15" name="TextBox 14"/>
          <p:cNvSpPr txBox="1"/>
          <p:nvPr/>
        </p:nvSpPr>
        <p:spPr>
          <a:xfrm>
            <a:off x="2498755" y="2282181"/>
            <a:ext cx="803524" cy="523220"/>
          </a:xfrm>
          <a:prstGeom prst="rect">
            <a:avLst/>
          </a:prstGeom>
          <a:noFill/>
        </p:spPr>
        <p:txBody>
          <a:bodyPr wrap="square" rtlCol="1">
            <a:spAutoFit/>
          </a:bodyPr>
          <a:lstStyle/>
          <a:p>
            <a:r>
              <a:rPr lang="en-US" sz="2800" dirty="0">
                <a:solidFill>
                  <a:schemeClr val="accent6">
                    <a:lumMod val="75000"/>
                  </a:schemeClr>
                </a:solidFill>
              </a:rPr>
              <a:t>B</a:t>
            </a:r>
            <a:endParaRPr lang="fa-IR" sz="2800" dirty="0">
              <a:solidFill>
                <a:schemeClr val="accent6">
                  <a:lumMod val="75000"/>
                </a:schemeClr>
              </a:solidFill>
            </a:endParaRPr>
          </a:p>
        </p:txBody>
      </p:sp>
      <p:cxnSp>
        <p:nvCxnSpPr>
          <p:cNvPr id="16" name="Straight Arrow Connector 15"/>
          <p:cNvCxnSpPr/>
          <p:nvPr/>
        </p:nvCxnSpPr>
        <p:spPr>
          <a:xfrm>
            <a:off x="1221000" y="3621181"/>
            <a:ext cx="689087" cy="671785"/>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2062326" y="4177265"/>
            <a:ext cx="623889" cy="461665"/>
          </a:xfrm>
          <a:prstGeom prst="rect">
            <a:avLst/>
          </a:prstGeom>
        </p:spPr>
        <p:txBody>
          <a:bodyPr wrap="none">
            <a:spAutoFit/>
          </a:bodyPr>
          <a:lstStyle/>
          <a:p>
            <a:r>
              <a:rPr lang="en-US" sz="2400" dirty="0">
                <a:solidFill>
                  <a:schemeClr val="accent6">
                    <a:lumMod val="75000"/>
                  </a:schemeClr>
                </a:solidFill>
                <a:cs typeface="B Koodak" panose="00000700000000000000" pitchFamily="2" charset="-78"/>
              </a:rPr>
              <a:t>A-B</a:t>
            </a:r>
            <a:endParaRPr lang="en-US" sz="2400"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18" name="TextBox 17"/>
              <p:cNvSpPr txBox="1"/>
              <p:nvPr/>
            </p:nvSpPr>
            <p:spPr>
              <a:xfrm>
                <a:off x="5500254" y="3265209"/>
                <a:ext cx="2958466" cy="461665"/>
              </a:xfrm>
              <a:prstGeom prst="rect">
                <a:avLst/>
              </a:prstGeom>
              <a:noFill/>
            </p:spPr>
            <p:txBody>
              <a:bodyPr wrap="square" rtlCol="1">
                <a:spAutoFit/>
              </a:bodyPr>
              <a:lstStyle/>
              <a:p>
                <a:r>
                  <a:rPr lang="en-US" sz="2400" dirty="0">
                    <a:solidFill>
                      <a:srgbClr val="CC0000"/>
                    </a:solidFill>
                    <a:latin typeface="IRAban" panose="02000503000000020002" pitchFamily="2" charset="-78"/>
                    <a:cs typeface="IRAban" panose="02000503000000020002" pitchFamily="2" charset="-78"/>
                  </a:rPr>
                  <a:t>A-B={x</a:t>
                </a:r>
                <a14:m>
                  <m:oMath xmlns:m="http://schemas.openxmlformats.org/officeDocument/2006/math">
                    <m:r>
                      <a:rPr lang="en-US" sz="2400" dirty="0" smtClean="0">
                        <a:solidFill>
                          <a:srgbClr val="CC0000"/>
                        </a:solidFill>
                        <a:latin typeface="Cambria Math" panose="02040503050406030204" pitchFamily="18" charset="0"/>
                      </a:rPr>
                      <m:t>|</m:t>
                    </m:r>
                  </m:oMath>
                </a14:m>
                <a:r>
                  <a:rPr lang="en-US" sz="2400" dirty="0">
                    <a:solidFill>
                      <a:srgbClr val="CC0000"/>
                    </a:solidFill>
                    <a:latin typeface="IRAban" panose="02000503000000020002" pitchFamily="2" charset="-78"/>
                    <a:cs typeface="IRAban" panose="02000503000000020002" pitchFamily="2" charset="-78"/>
                  </a:rPr>
                  <a:t>x</a:t>
                </a:r>
                <a14:m>
                  <m:oMath xmlns:m="http://schemas.openxmlformats.org/officeDocument/2006/math">
                    <m:r>
                      <a:rPr lang="en-US" sz="2400" i="1" smtClean="0">
                        <a:solidFill>
                          <a:srgbClr val="CC0000"/>
                        </a:solidFill>
                        <a:latin typeface="Cambria Math" panose="02040503050406030204" pitchFamily="18" charset="0"/>
                        <a:ea typeface="Cambria Math" panose="02040503050406030204" pitchFamily="18" charset="0"/>
                      </a:rPr>
                      <m:t>∈</m:t>
                    </m:r>
                    <m:r>
                      <a:rPr lang="en-US" sz="2400" b="0" i="1" smtClean="0">
                        <a:solidFill>
                          <a:srgbClr val="CC0000"/>
                        </a:solidFill>
                        <a:latin typeface="Cambria Math" panose="02040503050406030204" pitchFamily="18" charset="0"/>
                        <a:ea typeface="Cambria Math" panose="02040503050406030204" pitchFamily="18" charset="0"/>
                      </a:rPr>
                      <m:t>𝐴</m:t>
                    </m:r>
                    <m:r>
                      <a:rPr lang="en-US" sz="2400" b="0" i="1" smtClean="0">
                        <a:solidFill>
                          <a:srgbClr val="CC0000"/>
                        </a:solidFill>
                        <a:latin typeface="Cambria Math" panose="02040503050406030204" pitchFamily="18" charset="0"/>
                        <a:ea typeface="Cambria Math" panose="02040503050406030204" pitchFamily="18" charset="0"/>
                      </a:rPr>
                      <m:t>,</m:t>
                    </m:r>
                    <m:r>
                      <a:rPr lang="en-US" sz="2400" b="0" i="1" smtClean="0">
                        <a:solidFill>
                          <a:srgbClr val="CC0000"/>
                        </a:solidFill>
                        <a:latin typeface="Cambria Math" panose="02040503050406030204" pitchFamily="18" charset="0"/>
                        <a:ea typeface="Cambria Math" panose="02040503050406030204" pitchFamily="18" charset="0"/>
                      </a:rPr>
                      <m:t>𝑥</m:t>
                    </m:r>
                    <m:r>
                      <a:rPr lang="en-US" sz="2400" b="0" i="1" smtClean="0">
                        <a:solidFill>
                          <a:srgbClr val="CC0000"/>
                        </a:solidFill>
                        <a:latin typeface="Cambria Math" panose="02040503050406030204" pitchFamily="18" charset="0"/>
                        <a:ea typeface="Cambria Math" panose="02040503050406030204" pitchFamily="18" charset="0"/>
                      </a:rPr>
                      <m:t>∉</m:t>
                    </m:r>
                    <m:r>
                      <a:rPr lang="en-US" sz="2400" b="0" i="1" smtClean="0">
                        <a:solidFill>
                          <a:srgbClr val="CC0000"/>
                        </a:solidFill>
                        <a:latin typeface="Cambria Math" panose="02040503050406030204" pitchFamily="18" charset="0"/>
                        <a:ea typeface="Cambria Math" panose="02040503050406030204" pitchFamily="18" charset="0"/>
                      </a:rPr>
                      <m:t>𝐵</m:t>
                    </m:r>
                  </m:oMath>
                </a14:m>
                <a:r>
                  <a:rPr lang="en-US" sz="2400" dirty="0">
                    <a:solidFill>
                      <a:srgbClr val="CC0000"/>
                    </a:solidFill>
                    <a:latin typeface="IRAban" panose="02000503000000020002" pitchFamily="2" charset="-78"/>
                    <a:cs typeface="IRAban" panose="02000503000000020002" pitchFamily="2" charset="-78"/>
                  </a:rPr>
                  <a:t>}</a:t>
                </a:r>
                <a:endParaRPr lang="fa-IR" sz="2400" dirty="0">
                  <a:solidFill>
                    <a:srgbClr val="CC0000"/>
                  </a:solidFill>
                  <a:latin typeface="IRAban" panose="02000503000000020002" pitchFamily="2" charset="-78"/>
                  <a:cs typeface="IRAban" panose="02000503000000020002" pitchFamily="2" charset="-7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500254" y="3265209"/>
                <a:ext cx="2958466" cy="461665"/>
              </a:xfrm>
              <a:prstGeom prst="rect">
                <a:avLst/>
              </a:prstGeom>
              <a:blipFill>
                <a:blip r:embed="rId3"/>
                <a:stretch>
                  <a:fillRect l="-3086" t="-8000" b="-33333"/>
                </a:stretch>
              </a:blipFill>
            </p:spPr>
            <p:txBody>
              <a:bodyPr/>
              <a:lstStyle/>
              <a:p>
                <a:r>
                  <a:rPr lang="en-US">
                    <a:noFill/>
                  </a:rPr>
                  <a:t> </a:t>
                </a:r>
              </a:p>
            </p:txBody>
          </p:sp>
        </mc:Fallback>
      </mc:AlternateContent>
      <p:sp>
        <p:nvSpPr>
          <p:cNvPr id="19" name="TextBox 18"/>
          <p:cNvSpPr txBox="1"/>
          <p:nvPr/>
        </p:nvSpPr>
        <p:spPr>
          <a:xfrm>
            <a:off x="5150947" y="4638930"/>
            <a:ext cx="6615545" cy="461665"/>
          </a:xfrm>
          <a:prstGeom prst="rect">
            <a:avLst/>
          </a:prstGeom>
          <a:noFill/>
        </p:spPr>
        <p:txBody>
          <a:bodyPr wrap="square" rtlCol="1">
            <a:spAutoFit/>
          </a:bodyPr>
          <a:lstStyle/>
          <a:p>
            <a:pPr algn="r" rtl="1"/>
            <a:r>
              <a:rPr lang="fa-IR" sz="2400" dirty="0">
                <a:latin typeface="IRAban" panose="02000503000000020002" pitchFamily="2" charset="-78"/>
                <a:cs typeface="IRAban" panose="02000503000000020002" pitchFamily="2" charset="-78"/>
              </a:rPr>
              <a:t>مثال:</a:t>
            </a:r>
            <a:r>
              <a:rPr lang="fa-IR" sz="2400" dirty="0">
                <a:cs typeface="B Koodak" panose="00000700000000000000" pitchFamily="2" charset="-78"/>
              </a:rPr>
              <a:t>اگر {</a:t>
            </a:r>
            <a:r>
              <a:rPr lang="en-US" sz="2400" dirty="0" err="1">
                <a:cs typeface="B Koodak" panose="00000700000000000000" pitchFamily="2" charset="-78"/>
              </a:rPr>
              <a:t>a,b,c,d,e,k</a:t>
            </a:r>
            <a:r>
              <a:rPr lang="fa-IR" sz="2400" dirty="0">
                <a:cs typeface="B Koodak" panose="00000700000000000000" pitchFamily="2" charset="-78"/>
              </a:rPr>
              <a:t>}=</a:t>
            </a:r>
            <a:r>
              <a:rPr lang="en-US" sz="2400" dirty="0">
                <a:cs typeface="B Koodak" panose="00000700000000000000" pitchFamily="2" charset="-78"/>
              </a:rPr>
              <a:t>A</a:t>
            </a:r>
            <a:r>
              <a:rPr lang="fa-IR" sz="2400" dirty="0">
                <a:cs typeface="B Koodak" panose="00000700000000000000" pitchFamily="2" charset="-78"/>
              </a:rPr>
              <a:t>و{</a:t>
            </a:r>
            <a:r>
              <a:rPr lang="en-US" sz="2400" dirty="0" err="1">
                <a:cs typeface="B Koodak" panose="00000700000000000000" pitchFamily="2" charset="-78"/>
              </a:rPr>
              <a:t>c,d,k,f,s,t</a:t>
            </a:r>
            <a:r>
              <a:rPr lang="fa-IR" sz="2400" dirty="0">
                <a:cs typeface="B Koodak" panose="00000700000000000000" pitchFamily="2" charset="-78"/>
              </a:rPr>
              <a:t>}=</a:t>
            </a:r>
            <a:r>
              <a:rPr lang="en-US" sz="2400" dirty="0">
                <a:cs typeface="B Koodak" panose="00000700000000000000" pitchFamily="2" charset="-78"/>
              </a:rPr>
              <a:t>B</a:t>
            </a:r>
            <a:r>
              <a:rPr lang="fa-IR" sz="2400" dirty="0">
                <a:cs typeface="B Koodak" panose="00000700000000000000" pitchFamily="2" charset="-78"/>
              </a:rPr>
              <a:t> در این صورت:</a:t>
            </a:r>
          </a:p>
        </p:txBody>
      </p:sp>
      <p:sp>
        <p:nvSpPr>
          <p:cNvPr id="20" name="TextBox 19"/>
          <p:cNvSpPr txBox="1"/>
          <p:nvPr/>
        </p:nvSpPr>
        <p:spPr>
          <a:xfrm>
            <a:off x="2654211" y="5699158"/>
            <a:ext cx="2034540" cy="523220"/>
          </a:xfrm>
          <a:prstGeom prst="rect">
            <a:avLst/>
          </a:prstGeom>
          <a:noFill/>
        </p:spPr>
        <p:txBody>
          <a:bodyPr wrap="square" rtlCol="1">
            <a:spAutoFit/>
          </a:bodyPr>
          <a:lstStyle/>
          <a:p>
            <a:r>
              <a:rPr lang="en-US" sz="2800" dirty="0">
                <a:cs typeface="B Koodak" panose="00000700000000000000" pitchFamily="2" charset="-78"/>
              </a:rPr>
              <a:t>A-B={</a:t>
            </a:r>
            <a:r>
              <a:rPr lang="en-US" sz="2800" dirty="0" err="1">
                <a:cs typeface="B Koodak" panose="00000700000000000000" pitchFamily="2" charset="-78"/>
              </a:rPr>
              <a:t>a,b,e</a:t>
            </a:r>
            <a:r>
              <a:rPr lang="en-US" sz="2800" dirty="0">
                <a:cs typeface="B Koodak" panose="00000700000000000000" pitchFamily="2" charset="-78"/>
              </a:rPr>
              <a:t>}</a:t>
            </a:r>
            <a:endParaRPr lang="fa-IR" sz="2800" dirty="0">
              <a:cs typeface="B Koodak" panose="00000700000000000000" pitchFamily="2" charset="-78"/>
            </a:endParaRPr>
          </a:p>
        </p:txBody>
      </p:sp>
      <p:sp>
        <p:nvSpPr>
          <p:cNvPr id="21" name="TextBox 20"/>
          <p:cNvSpPr txBox="1"/>
          <p:nvPr/>
        </p:nvSpPr>
        <p:spPr>
          <a:xfrm>
            <a:off x="5104400" y="5699158"/>
            <a:ext cx="2205990" cy="523220"/>
          </a:xfrm>
          <a:prstGeom prst="rect">
            <a:avLst/>
          </a:prstGeom>
          <a:noFill/>
        </p:spPr>
        <p:txBody>
          <a:bodyPr wrap="square" rtlCol="1">
            <a:spAutoFit/>
          </a:bodyPr>
          <a:lstStyle/>
          <a:p>
            <a:r>
              <a:rPr lang="en-US" sz="2800" dirty="0">
                <a:cs typeface="B Koodak" panose="00000700000000000000" pitchFamily="2" charset="-78"/>
              </a:rPr>
              <a:t>B-A={</a:t>
            </a:r>
            <a:r>
              <a:rPr lang="en-US" sz="2800" dirty="0" err="1">
                <a:cs typeface="B Koodak" panose="00000700000000000000" pitchFamily="2" charset="-78"/>
              </a:rPr>
              <a:t>f,s,t</a:t>
            </a:r>
            <a:r>
              <a:rPr lang="en-US" sz="2800" dirty="0">
                <a:cs typeface="B Koodak" panose="00000700000000000000" pitchFamily="2" charset="-78"/>
              </a:rPr>
              <a:t>}</a:t>
            </a:r>
            <a:endParaRPr lang="fa-IR" sz="2800" dirty="0">
              <a:cs typeface="B Koodak" panose="00000700000000000000" pitchFamily="2" charset="-78"/>
            </a:endParaRPr>
          </a:p>
        </p:txBody>
      </p:sp>
    </p:spTree>
    <p:extLst>
      <p:ext uri="{BB962C8B-B14F-4D97-AF65-F5344CB8AC3E}">
        <p14:creationId xmlns:p14="http://schemas.microsoft.com/office/powerpoint/2010/main" val="232623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000"/>
                                        <p:tgtEl>
                                          <p:spTgt spid="1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par>
                                <p:cTn id="49" presetID="22" presetClass="entr" presetSubtype="1"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P spid="11" grpId="0"/>
      <p:bldP spid="12" grpId="0" animBg="1"/>
      <p:bldP spid="13" grpId="0" animBg="1"/>
      <p:bldP spid="14" grpId="0"/>
      <p:bldP spid="15" grpId="0"/>
      <p:bldP spid="17" grpId="0"/>
      <p:bldP spid="18" grpId="0"/>
      <p:bldP spid="19"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4868" y="1536729"/>
            <a:ext cx="7528932" cy="400110"/>
          </a:xfrm>
          <a:prstGeom prst="rect">
            <a:avLst/>
          </a:prstGeom>
          <a:noFill/>
        </p:spPr>
        <p:txBody>
          <a:bodyPr wrap="square" rtlCol="1">
            <a:spAutoFit/>
          </a:bodyPr>
          <a:lstStyle/>
          <a:p>
            <a:pPr algn="r" rtl="1"/>
            <a:r>
              <a:rPr lang="fa-IR" sz="2000" dirty="0">
                <a:cs typeface="B Koodak" panose="00000700000000000000" pitchFamily="2" charset="-78"/>
              </a:rPr>
              <a:t>1-با توجه به نمودار زیر کدام عبارت درست و کدام نادرست است؟</a:t>
            </a:r>
          </a:p>
        </p:txBody>
      </p:sp>
      <p:sp>
        <p:nvSpPr>
          <p:cNvPr id="6" name="Oval 5"/>
          <p:cNvSpPr/>
          <p:nvPr/>
        </p:nvSpPr>
        <p:spPr>
          <a:xfrm>
            <a:off x="893788" y="2514266"/>
            <a:ext cx="3650504" cy="3500265"/>
          </a:xfrm>
          <a:prstGeom prst="ellipse">
            <a:avLst/>
          </a:prstGeom>
          <a:solidFill>
            <a:schemeClr val="accent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p:cNvSpPr/>
          <p:nvPr/>
        </p:nvSpPr>
        <p:spPr>
          <a:xfrm>
            <a:off x="1249362" y="3302387"/>
            <a:ext cx="1905034" cy="1904619"/>
          </a:xfrm>
          <a:prstGeom prst="ellipse">
            <a:avLst/>
          </a:prstGeom>
          <a:solidFill>
            <a:schemeClr val="accent3">
              <a:alpha val="0"/>
            </a:schemeClr>
          </a:solid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8" name="Oval 7"/>
          <p:cNvSpPr/>
          <p:nvPr/>
        </p:nvSpPr>
        <p:spPr>
          <a:xfrm>
            <a:off x="2289098" y="3370838"/>
            <a:ext cx="1940916" cy="1948913"/>
          </a:xfrm>
          <a:prstGeom prst="ellipse">
            <a:avLst/>
          </a:prstGeom>
          <a:solidFill>
            <a:schemeClr val="accent3">
              <a:alpha val="0"/>
            </a:schemeClr>
          </a:solidFill>
          <a:ln w="38100">
            <a:solidFill>
              <a:srgbClr val="CC000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9" name="TextBox 8"/>
          <p:cNvSpPr txBox="1"/>
          <p:nvPr/>
        </p:nvSpPr>
        <p:spPr>
          <a:xfrm>
            <a:off x="1848890" y="2055954"/>
            <a:ext cx="880416" cy="769441"/>
          </a:xfrm>
          <a:prstGeom prst="rect">
            <a:avLst/>
          </a:prstGeom>
          <a:noFill/>
        </p:spPr>
        <p:txBody>
          <a:bodyPr wrap="square" rtlCol="1">
            <a:spAutoFit/>
          </a:bodyPr>
          <a:lstStyle/>
          <a:p>
            <a:r>
              <a:rPr lang="en-US" sz="4400" dirty="0">
                <a:solidFill>
                  <a:schemeClr val="accent1">
                    <a:lumMod val="75000"/>
                  </a:schemeClr>
                </a:solidFill>
                <a:cs typeface="B Koodak" panose="00000700000000000000" pitchFamily="2" charset="-78"/>
              </a:rPr>
              <a:t>C</a:t>
            </a:r>
            <a:endParaRPr lang="fa-IR" sz="4400" dirty="0">
              <a:solidFill>
                <a:schemeClr val="accent1">
                  <a:lumMod val="75000"/>
                </a:schemeClr>
              </a:solidFill>
              <a:cs typeface="B Koodak" panose="00000700000000000000" pitchFamily="2" charset="-78"/>
            </a:endParaRPr>
          </a:p>
        </p:txBody>
      </p:sp>
      <p:sp>
        <p:nvSpPr>
          <p:cNvPr id="10" name="TextBox 9"/>
          <p:cNvSpPr txBox="1"/>
          <p:nvPr/>
        </p:nvSpPr>
        <p:spPr>
          <a:xfrm>
            <a:off x="961919" y="3338989"/>
            <a:ext cx="1407982" cy="769441"/>
          </a:xfrm>
          <a:prstGeom prst="rect">
            <a:avLst/>
          </a:prstGeom>
          <a:noFill/>
        </p:spPr>
        <p:txBody>
          <a:bodyPr wrap="square" rtlCol="1">
            <a:spAutoFit/>
          </a:bodyPr>
          <a:lstStyle/>
          <a:p>
            <a:r>
              <a:rPr lang="en-US" sz="4400" dirty="0">
                <a:solidFill>
                  <a:srgbClr val="00B050"/>
                </a:solidFill>
                <a:cs typeface="B Koodak" panose="00000700000000000000" pitchFamily="2" charset="-78"/>
              </a:rPr>
              <a:t>A</a:t>
            </a:r>
            <a:endParaRPr lang="fa-IR" sz="4400" dirty="0">
              <a:solidFill>
                <a:srgbClr val="00B050"/>
              </a:solidFill>
              <a:cs typeface="B Koodak" panose="00000700000000000000" pitchFamily="2" charset="-78"/>
            </a:endParaRPr>
          </a:p>
        </p:txBody>
      </p:sp>
      <p:sp>
        <p:nvSpPr>
          <p:cNvPr id="11" name="TextBox 10"/>
          <p:cNvSpPr txBox="1"/>
          <p:nvPr/>
        </p:nvSpPr>
        <p:spPr>
          <a:xfrm>
            <a:off x="3926856" y="3269010"/>
            <a:ext cx="1080510" cy="769441"/>
          </a:xfrm>
          <a:prstGeom prst="rect">
            <a:avLst/>
          </a:prstGeom>
          <a:noFill/>
        </p:spPr>
        <p:txBody>
          <a:bodyPr wrap="square" rtlCol="1">
            <a:spAutoFit/>
          </a:bodyPr>
          <a:lstStyle/>
          <a:p>
            <a:r>
              <a:rPr lang="en-US" sz="4400" dirty="0">
                <a:solidFill>
                  <a:srgbClr val="C00000"/>
                </a:solidFill>
                <a:cs typeface="B Koodak" panose="00000700000000000000" pitchFamily="2" charset="-78"/>
              </a:rPr>
              <a:t>B</a:t>
            </a:r>
            <a:endParaRPr lang="fa-IR" sz="4400" dirty="0">
              <a:solidFill>
                <a:srgbClr val="C00000"/>
              </a:solidFill>
              <a:cs typeface="B Koodak" panose="00000700000000000000" pitchFamily="2" charset="-78"/>
            </a:endParaRPr>
          </a:p>
        </p:txBody>
      </p:sp>
      <p:sp>
        <p:nvSpPr>
          <p:cNvPr id="12" name="TextBox 11"/>
          <p:cNvSpPr txBox="1"/>
          <p:nvPr/>
        </p:nvSpPr>
        <p:spPr>
          <a:xfrm>
            <a:off x="1712436" y="3960573"/>
            <a:ext cx="707930" cy="769441"/>
          </a:xfrm>
          <a:prstGeom prst="rect">
            <a:avLst/>
          </a:prstGeom>
          <a:noFill/>
        </p:spPr>
        <p:txBody>
          <a:bodyPr wrap="square" rtlCol="1">
            <a:spAutoFit/>
          </a:bodyPr>
          <a:lstStyle/>
          <a:p>
            <a:r>
              <a:rPr lang="fa-IR" sz="4400" dirty="0">
                <a:cs typeface="B Koodak" panose="00000700000000000000" pitchFamily="2" charset="-78"/>
              </a:rPr>
              <a:t>3</a:t>
            </a:r>
          </a:p>
        </p:txBody>
      </p:sp>
      <p:sp>
        <p:nvSpPr>
          <p:cNvPr id="13" name="TextBox 12"/>
          <p:cNvSpPr txBox="1"/>
          <p:nvPr/>
        </p:nvSpPr>
        <p:spPr>
          <a:xfrm>
            <a:off x="2517253" y="3984900"/>
            <a:ext cx="540255" cy="769441"/>
          </a:xfrm>
          <a:prstGeom prst="rect">
            <a:avLst/>
          </a:prstGeom>
          <a:noFill/>
        </p:spPr>
        <p:txBody>
          <a:bodyPr wrap="square" rtlCol="1">
            <a:spAutoFit/>
          </a:bodyPr>
          <a:lstStyle/>
          <a:p>
            <a:r>
              <a:rPr lang="fa-IR" sz="4400" dirty="0">
                <a:cs typeface="B Koodak" panose="00000700000000000000" pitchFamily="2" charset="-78"/>
              </a:rPr>
              <a:t>4</a:t>
            </a:r>
          </a:p>
        </p:txBody>
      </p:sp>
      <p:sp>
        <p:nvSpPr>
          <p:cNvPr id="14" name="TextBox 13"/>
          <p:cNvSpPr txBox="1"/>
          <p:nvPr/>
        </p:nvSpPr>
        <p:spPr>
          <a:xfrm>
            <a:off x="3353762" y="3984822"/>
            <a:ext cx="1020482" cy="769441"/>
          </a:xfrm>
          <a:prstGeom prst="rect">
            <a:avLst/>
          </a:prstGeom>
          <a:noFill/>
        </p:spPr>
        <p:txBody>
          <a:bodyPr wrap="square" rtlCol="1">
            <a:spAutoFit/>
          </a:bodyPr>
          <a:lstStyle/>
          <a:p>
            <a:r>
              <a:rPr lang="fa-IR" sz="4400" dirty="0">
                <a:cs typeface="B Koodak" panose="00000700000000000000" pitchFamily="2" charset="-78"/>
              </a:rPr>
              <a:t>5</a:t>
            </a:r>
          </a:p>
        </p:txBody>
      </p:sp>
      <p:sp>
        <p:nvSpPr>
          <p:cNvPr id="15" name="TextBox 14"/>
          <p:cNvSpPr txBox="1"/>
          <p:nvPr/>
        </p:nvSpPr>
        <p:spPr>
          <a:xfrm>
            <a:off x="2557520" y="2743608"/>
            <a:ext cx="502677" cy="769441"/>
          </a:xfrm>
          <a:prstGeom prst="rect">
            <a:avLst/>
          </a:prstGeom>
          <a:noFill/>
        </p:spPr>
        <p:txBody>
          <a:bodyPr wrap="square" rtlCol="1">
            <a:spAutoFit/>
          </a:bodyPr>
          <a:lstStyle/>
          <a:p>
            <a:r>
              <a:rPr lang="fa-IR" sz="4400" dirty="0">
                <a:cs typeface="B Koodak" panose="00000700000000000000" pitchFamily="2" charset="-78"/>
              </a:rPr>
              <a:t>1</a:t>
            </a:r>
          </a:p>
        </p:txBody>
      </p:sp>
      <p:sp>
        <p:nvSpPr>
          <p:cNvPr id="16" name="TextBox 15"/>
          <p:cNvSpPr txBox="1"/>
          <p:nvPr/>
        </p:nvSpPr>
        <p:spPr>
          <a:xfrm>
            <a:off x="2526667" y="5342519"/>
            <a:ext cx="640302" cy="769441"/>
          </a:xfrm>
          <a:prstGeom prst="rect">
            <a:avLst/>
          </a:prstGeom>
          <a:noFill/>
        </p:spPr>
        <p:txBody>
          <a:bodyPr wrap="square" rtlCol="1">
            <a:spAutoFit/>
          </a:bodyPr>
          <a:lstStyle/>
          <a:p>
            <a:r>
              <a:rPr lang="fa-IR" sz="4400" dirty="0">
                <a:cs typeface="B Koodak" panose="00000700000000000000" pitchFamily="2" charset="-78"/>
              </a:rPr>
              <a:t>2</a:t>
            </a:r>
          </a:p>
        </p:txBody>
      </p:sp>
      <mc:AlternateContent xmlns:mc="http://schemas.openxmlformats.org/markup-compatibility/2006" xmlns:a14="http://schemas.microsoft.com/office/drawing/2010/main">
        <mc:Choice Requires="a14">
          <p:sp>
            <p:nvSpPr>
              <p:cNvPr id="17" name="TextBox 16"/>
              <p:cNvSpPr txBox="1"/>
              <p:nvPr/>
            </p:nvSpPr>
            <p:spPr>
              <a:xfrm>
                <a:off x="9175304" y="2227029"/>
                <a:ext cx="2614914" cy="3785652"/>
              </a:xfrm>
              <a:prstGeom prst="rect">
                <a:avLst/>
              </a:prstGeom>
              <a:noFill/>
            </p:spPr>
            <p:txBody>
              <a:bodyPr wrap="square" rtlCol="1">
                <a:spAutoFit/>
              </a:bodyPr>
              <a:lstStyle/>
              <a:p>
                <a:pPr algn="r" rtl="1">
                  <a:lnSpc>
                    <a:spcPct val="200000"/>
                  </a:lnSpc>
                </a:pPr>
                <a:r>
                  <a:rPr lang="fa-IR" sz="2400" dirty="0">
                    <a:cs typeface="B Koodak" panose="00000700000000000000" pitchFamily="2" charset="-78"/>
                  </a:rPr>
                  <a:t>الف)</a:t>
                </a:r>
                <a:r>
                  <a:rPr lang="en-US" sz="2400" dirty="0">
                    <a:cs typeface="B Koodak" panose="00000700000000000000" pitchFamily="2" charset="-78"/>
                  </a:rPr>
                  <a:t>A</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oMath>
                </a14:m>
                <a:endParaRPr lang="en-US" sz="2400" b="0" dirty="0">
                  <a:ea typeface="Cambria Math" panose="02040503050406030204" pitchFamily="18" charset="0"/>
                  <a:cs typeface="B Koodak" panose="00000700000000000000" pitchFamily="2" charset="-78"/>
                </a:endParaRPr>
              </a:p>
              <a:p>
                <a:pPr algn="r" rtl="1">
                  <a:lnSpc>
                    <a:spcPct val="200000"/>
                  </a:lnSpc>
                </a:pPr>
                <a:r>
                  <a:rPr lang="fa-IR" sz="2400" dirty="0">
                    <a:cs typeface="B Koodak" panose="00000700000000000000" pitchFamily="2" charset="-78"/>
                  </a:rPr>
                  <a:t>ب)</a:t>
                </a:r>
                <a:r>
                  <a:rPr lang="en-US" sz="2400" dirty="0">
                    <a:cs typeface="B Koodak" panose="00000700000000000000" pitchFamily="2" charset="-78"/>
                  </a:rPr>
                  <a:t>(A</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oMath>
                </a14:m>
                <a:endParaRPr lang="en-US" sz="2400" b="0" dirty="0">
                  <a:ea typeface="Cambria Math" panose="02040503050406030204" pitchFamily="18" charset="0"/>
                  <a:cs typeface="B Koodak" panose="00000700000000000000" pitchFamily="2" charset="-78"/>
                </a:endParaRPr>
              </a:p>
              <a:p>
                <a:pPr algn="r" rtl="1">
                  <a:lnSpc>
                    <a:spcPct val="200000"/>
                  </a:lnSpc>
                </a:pPr>
                <a:r>
                  <a:rPr lang="fa-IR" sz="2400" dirty="0">
                    <a:cs typeface="B Koodak" panose="00000700000000000000" pitchFamily="2" charset="-78"/>
                  </a:rPr>
                  <a:t>ج)</a:t>
                </a:r>
                <a:r>
                  <a:rPr lang="en-US" sz="2400" dirty="0">
                    <a:cs typeface="B Koodak" panose="00000700000000000000" pitchFamily="2" charset="-78"/>
                  </a:rPr>
                  <a:t>C</a:t>
                </a:r>
                <a14:m>
                  <m:oMath xmlns:m="http://schemas.openxmlformats.org/officeDocument/2006/math">
                    <m:r>
                      <a:rPr lang="en-US" sz="240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e>
                    </m:d>
                  </m:oMath>
                </a14:m>
                <a:endParaRPr lang="en-US" sz="2400" b="0" dirty="0">
                  <a:ea typeface="Cambria Math" panose="02040503050406030204" pitchFamily="18" charset="0"/>
                  <a:cs typeface="B Koodak" panose="00000700000000000000" pitchFamily="2" charset="-78"/>
                </a:endParaRPr>
              </a:p>
              <a:p>
                <a:pPr algn="r" rtl="1">
                  <a:lnSpc>
                    <a:spcPct val="200000"/>
                  </a:lnSpc>
                </a:pPr>
                <a:r>
                  <a:rPr lang="fa-IR" sz="2400" dirty="0">
                    <a:cs typeface="B Koodak" panose="00000700000000000000" pitchFamily="2" charset="-78"/>
                  </a:rPr>
                  <a:t>د)</a:t>
                </a:r>
                <a:r>
                  <a:rPr lang="en-US" sz="2400" dirty="0">
                    <a:cs typeface="B Koodak" panose="00000700000000000000" pitchFamily="2" charset="-78"/>
                  </a:rPr>
                  <a:t>(A</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oMath>
                </a14:m>
                <a:endParaRPr lang="en-US" sz="2400" b="0" dirty="0">
                  <a:ea typeface="Cambria Math" panose="02040503050406030204" pitchFamily="18" charset="0"/>
                  <a:cs typeface="B Koodak" panose="00000700000000000000" pitchFamily="2" charset="-78"/>
                </a:endParaRPr>
              </a:p>
              <a:p>
                <a:pPr algn="r" rtl="1">
                  <a:lnSpc>
                    <a:spcPct val="200000"/>
                  </a:lnSpc>
                </a:pPr>
                <a:r>
                  <a:rPr lang="fa-IR" sz="2400" dirty="0">
                    <a:cs typeface="B Koodak" panose="00000700000000000000" pitchFamily="2" charset="-78"/>
                  </a:rPr>
                  <a:t>ه)2</a:t>
                </a:r>
                <a14:m>
                  <m:oMath xmlns:m="http://schemas.openxmlformats.org/officeDocument/2006/math">
                    <m:r>
                      <a:rPr lang="fa-IR" sz="240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e>
                    </m:d>
                  </m:oMath>
                </a14:m>
                <a:endParaRPr lang="en-US" sz="2400" b="0" dirty="0">
                  <a:ea typeface="Cambria Math" panose="02040503050406030204" pitchFamily="18" charset="0"/>
                  <a:cs typeface="B Koodak" panose="00000700000000000000" pitchFamily="2" charset="-78"/>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175304" y="2227029"/>
                <a:ext cx="2614914" cy="3785652"/>
              </a:xfrm>
              <a:prstGeom prst="rect">
                <a:avLst/>
              </a:prstGeom>
              <a:blipFill>
                <a:blip r:embed="rId2"/>
                <a:stretch>
                  <a:fillRect r="-3730" b="-805"/>
                </a:stretch>
              </a:blipFill>
            </p:spPr>
            <p:txBody>
              <a:bodyPr/>
              <a:lstStyle/>
              <a:p>
                <a:r>
                  <a:rPr lang="en-US">
                    <a:noFill/>
                  </a:rPr>
                  <a:t> </a:t>
                </a:r>
              </a:p>
            </p:txBody>
          </p:sp>
        </mc:Fallback>
      </mc:AlternateContent>
      <p:sp>
        <p:nvSpPr>
          <p:cNvPr id="19" name="Rectangle 18"/>
          <p:cNvSpPr/>
          <p:nvPr/>
        </p:nvSpPr>
        <p:spPr>
          <a:xfrm>
            <a:off x="5428691" y="4559123"/>
            <a:ext cx="513282" cy="584775"/>
          </a:xfrm>
          <a:prstGeom prst="rect">
            <a:avLst/>
          </a:prstGeom>
        </p:spPr>
        <p:txBody>
          <a:bodyPr wrap="none">
            <a:spAutoFit/>
          </a:bodyPr>
          <a:lstStyle/>
          <a:p>
            <a:r>
              <a:rPr lang="fa-IR" sz="3200" dirty="0">
                <a:solidFill>
                  <a:srgbClr val="00B050"/>
                </a:solidFill>
                <a:cs typeface="B Koodak" panose="00000700000000000000" pitchFamily="2" charset="-78"/>
              </a:rPr>
              <a:t>✔</a:t>
            </a:r>
          </a:p>
        </p:txBody>
      </p:sp>
      <p:sp>
        <p:nvSpPr>
          <p:cNvPr id="20" name="Rectangle 19"/>
          <p:cNvSpPr/>
          <p:nvPr/>
        </p:nvSpPr>
        <p:spPr>
          <a:xfrm>
            <a:off x="5438537" y="3874673"/>
            <a:ext cx="513282" cy="584775"/>
          </a:xfrm>
          <a:prstGeom prst="rect">
            <a:avLst/>
          </a:prstGeom>
        </p:spPr>
        <p:txBody>
          <a:bodyPr wrap="none">
            <a:spAutoFit/>
          </a:bodyPr>
          <a:lstStyle/>
          <a:p>
            <a:r>
              <a:rPr lang="fa-IR" sz="3200" dirty="0">
                <a:solidFill>
                  <a:srgbClr val="00B050"/>
                </a:solidFill>
                <a:cs typeface="B Koodak" panose="00000700000000000000" pitchFamily="2" charset="-78"/>
              </a:rPr>
              <a:t>✔</a:t>
            </a:r>
          </a:p>
        </p:txBody>
      </p:sp>
      <p:sp>
        <p:nvSpPr>
          <p:cNvPr id="21" name="Rectangle 20"/>
          <p:cNvSpPr/>
          <p:nvPr/>
        </p:nvSpPr>
        <p:spPr>
          <a:xfrm>
            <a:off x="9221848" y="4661258"/>
            <a:ext cx="513282" cy="584775"/>
          </a:xfrm>
          <a:prstGeom prst="rect">
            <a:avLst/>
          </a:prstGeom>
        </p:spPr>
        <p:txBody>
          <a:bodyPr wrap="none">
            <a:spAutoFit/>
          </a:bodyPr>
          <a:lstStyle/>
          <a:p>
            <a:r>
              <a:rPr lang="fa-IR" sz="3200" dirty="0">
                <a:solidFill>
                  <a:srgbClr val="00B050"/>
                </a:solidFill>
                <a:cs typeface="B Koodak" panose="00000700000000000000" pitchFamily="2" charset="-78"/>
              </a:rPr>
              <a:t>✔</a:t>
            </a:r>
          </a:p>
        </p:txBody>
      </p:sp>
      <p:sp>
        <p:nvSpPr>
          <p:cNvPr id="22" name="Rectangle 21"/>
          <p:cNvSpPr/>
          <p:nvPr/>
        </p:nvSpPr>
        <p:spPr>
          <a:xfrm>
            <a:off x="9200931" y="3218662"/>
            <a:ext cx="513282" cy="584775"/>
          </a:xfrm>
          <a:prstGeom prst="rect">
            <a:avLst/>
          </a:prstGeom>
        </p:spPr>
        <p:txBody>
          <a:bodyPr wrap="none">
            <a:spAutoFit/>
          </a:bodyPr>
          <a:lstStyle/>
          <a:p>
            <a:r>
              <a:rPr lang="fa-IR" sz="3200" dirty="0">
                <a:solidFill>
                  <a:srgbClr val="00B050"/>
                </a:solidFill>
                <a:cs typeface="B Koodak" panose="00000700000000000000" pitchFamily="2" charset="-78"/>
              </a:rPr>
              <a:t>✔</a:t>
            </a:r>
          </a:p>
        </p:txBody>
      </p:sp>
      <p:sp>
        <p:nvSpPr>
          <p:cNvPr id="23" name="Rectangle 22"/>
          <p:cNvSpPr/>
          <p:nvPr/>
        </p:nvSpPr>
        <p:spPr>
          <a:xfrm>
            <a:off x="9221848" y="2520792"/>
            <a:ext cx="513282" cy="584775"/>
          </a:xfrm>
          <a:prstGeom prst="rect">
            <a:avLst/>
          </a:prstGeom>
        </p:spPr>
        <p:txBody>
          <a:bodyPr wrap="none">
            <a:spAutoFit/>
          </a:bodyPr>
          <a:lstStyle/>
          <a:p>
            <a:r>
              <a:rPr lang="fa-IR" sz="3200" dirty="0">
                <a:solidFill>
                  <a:srgbClr val="00B050"/>
                </a:solidFill>
                <a:cs typeface="B Koodak" panose="00000700000000000000" pitchFamily="2" charset="-78"/>
              </a:rPr>
              <a:t>✔</a:t>
            </a:r>
          </a:p>
        </p:txBody>
      </p:sp>
      <p:sp>
        <p:nvSpPr>
          <p:cNvPr id="24" name="Rectangle 23"/>
          <p:cNvSpPr/>
          <p:nvPr/>
        </p:nvSpPr>
        <p:spPr>
          <a:xfrm>
            <a:off x="5490771" y="2996470"/>
            <a:ext cx="466794" cy="830997"/>
          </a:xfrm>
          <a:prstGeom prst="rect">
            <a:avLst/>
          </a:prstGeom>
        </p:spPr>
        <p:txBody>
          <a:bodyPr wrap="none">
            <a:spAutoFit/>
          </a:bodyPr>
          <a:lstStyle/>
          <a:p>
            <a:r>
              <a:rPr lang="fa-IR" sz="4800" dirty="0">
                <a:solidFill>
                  <a:srgbClr val="FF0000"/>
                </a:solidFill>
                <a:cs typeface="B Koodak" panose="00000700000000000000" pitchFamily="2" charset="-78"/>
              </a:rPr>
              <a:t>×</a:t>
            </a:r>
          </a:p>
        </p:txBody>
      </p:sp>
      <p:sp>
        <p:nvSpPr>
          <p:cNvPr id="25" name="Rectangle 24"/>
          <p:cNvSpPr/>
          <p:nvPr/>
        </p:nvSpPr>
        <p:spPr>
          <a:xfrm>
            <a:off x="5508431" y="2227029"/>
            <a:ext cx="466794" cy="830997"/>
          </a:xfrm>
          <a:prstGeom prst="rect">
            <a:avLst/>
          </a:prstGeom>
        </p:spPr>
        <p:txBody>
          <a:bodyPr wrap="none">
            <a:spAutoFit/>
          </a:bodyPr>
          <a:lstStyle/>
          <a:p>
            <a:r>
              <a:rPr lang="fa-IR" sz="4800" dirty="0">
                <a:solidFill>
                  <a:srgbClr val="FF0000"/>
                </a:solidFill>
                <a:cs typeface="B Koodak" panose="00000700000000000000" pitchFamily="2" charset="-78"/>
              </a:rPr>
              <a:t>×</a:t>
            </a:r>
          </a:p>
        </p:txBody>
      </p:sp>
      <p:sp>
        <p:nvSpPr>
          <p:cNvPr id="26" name="Rectangle 25"/>
          <p:cNvSpPr/>
          <p:nvPr/>
        </p:nvSpPr>
        <p:spPr>
          <a:xfrm>
            <a:off x="9274543" y="5297018"/>
            <a:ext cx="466794" cy="830997"/>
          </a:xfrm>
          <a:prstGeom prst="rect">
            <a:avLst/>
          </a:prstGeom>
        </p:spPr>
        <p:txBody>
          <a:bodyPr wrap="none">
            <a:spAutoFit/>
          </a:bodyPr>
          <a:lstStyle/>
          <a:p>
            <a:r>
              <a:rPr lang="fa-IR" sz="4800" dirty="0">
                <a:solidFill>
                  <a:srgbClr val="FF0000"/>
                </a:solidFill>
                <a:cs typeface="B Koodak" panose="00000700000000000000" pitchFamily="2" charset="-78"/>
              </a:rPr>
              <a:t>×</a:t>
            </a:r>
          </a:p>
        </p:txBody>
      </p:sp>
      <p:sp>
        <p:nvSpPr>
          <p:cNvPr id="27" name="Rectangle 26"/>
          <p:cNvSpPr/>
          <p:nvPr/>
        </p:nvSpPr>
        <p:spPr>
          <a:xfrm>
            <a:off x="9245130" y="3789682"/>
            <a:ext cx="466794" cy="830997"/>
          </a:xfrm>
          <a:prstGeom prst="rect">
            <a:avLst/>
          </a:prstGeom>
        </p:spPr>
        <p:txBody>
          <a:bodyPr wrap="none">
            <a:spAutoFit/>
          </a:bodyPr>
          <a:lstStyle/>
          <a:p>
            <a:r>
              <a:rPr lang="fa-IR" sz="4800" dirty="0">
                <a:solidFill>
                  <a:srgbClr val="FF0000"/>
                </a:solidFill>
                <a:cs typeface="B Koodak" panose="00000700000000000000" pitchFamily="2" charset="-78"/>
              </a:rPr>
              <a:t>×</a:t>
            </a:r>
          </a:p>
        </p:txBody>
      </p:sp>
      <p:grpSp>
        <p:nvGrpSpPr>
          <p:cNvPr id="28" name="Group 27"/>
          <p:cNvGrpSpPr/>
          <p:nvPr/>
        </p:nvGrpSpPr>
        <p:grpSpPr>
          <a:xfrm>
            <a:off x="3597721" y="321564"/>
            <a:ext cx="8192497" cy="1006964"/>
            <a:chOff x="3999503" y="2473914"/>
            <a:chExt cx="8192497" cy="1006964"/>
          </a:xfrm>
        </p:grpSpPr>
        <p:sp>
          <p:nvSpPr>
            <p:cNvPr id="29" name="TextBox 28"/>
            <p:cNvSpPr txBox="1"/>
            <p:nvPr/>
          </p:nvSpPr>
          <p:spPr>
            <a:xfrm>
              <a:off x="9558528" y="2888163"/>
              <a:ext cx="2633472" cy="400110"/>
            </a:xfrm>
            <a:prstGeom prst="rect">
              <a:avLst/>
            </a:prstGeom>
            <a:noFill/>
          </p:spPr>
          <p:txBody>
            <a:bodyPr wrap="square" rtlCol="1">
              <a:spAutoFit/>
            </a:bodyPr>
            <a:lstStyle/>
            <a:p>
              <a:r>
                <a:rPr lang="fa-IR" sz="2000" dirty="0">
                  <a:solidFill>
                    <a:srgbClr val="00B050"/>
                  </a:solidFill>
                  <a:latin typeface="IRAban" panose="02000503000000020002" pitchFamily="2" charset="-78"/>
                  <a:cs typeface="IRAban" panose="02000503000000020002" pitchFamily="2" charset="-78"/>
                </a:rPr>
                <a:t>کار در کلاس:</a:t>
              </a:r>
            </a:p>
          </p:txBody>
        </p:sp>
        <p:cxnSp>
          <p:nvCxnSpPr>
            <p:cNvPr id="30" name="Straight Connector 29"/>
            <p:cNvCxnSpPr/>
            <p:nvPr/>
          </p:nvCxnSpPr>
          <p:spPr>
            <a:xfrm flipV="1">
              <a:off x="3999503" y="3088218"/>
              <a:ext cx="56327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255" y="2473914"/>
              <a:ext cx="982218" cy="1006964"/>
            </a:xfrm>
            <a:prstGeom prst="rect">
              <a:avLst/>
            </a:prstGeom>
          </p:spPr>
        </p:pic>
      </p:grpSp>
      <mc:AlternateContent xmlns:mc="http://schemas.openxmlformats.org/markup-compatibility/2006" xmlns:a14="http://schemas.microsoft.com/office/drawing/2010/main">
        <mc:Choice Requires="a14">
          <p:sp>
            <p:nvSpPr>
              <p:cNvPr id="33" name="Rectangle 32"/>
              <p:cNvSpPr/>
              <p:nvPr/>
            </p:nvSpPr>
            <p:spPr>
              <a:xfrm>
                <a:off x="5939602" y="2136188"/>
                <a:ext cx="2350010" cy="3046988"/>
              </a:xfrm>
              <a:prstGeom prst="rect">
                <a:avLst/>
              </a:prstGeom>
            </p:spPr>
            <p:txBody>
              <a:bodyPr wrap="square">
                <a:spAutoFit/>
              </a:bodyPr>
              <a:lstStyle/>
              <a:p>
                <a:pPr algn="r" rtl="1">
                  <a:lnSpc>
                    <a:spcPct val="200000"/>
                  </a:lnSpc>
                </a:pPr>
                <a:r>
                  <a:rPr lang="fa-IR" sz="2400" dirty="0">
                    <a:cs typeface="B Koodak" panose="00000700000000000000" pitchFamily="2" charset="-78"/>
                  </a:rPr>
                  <a:t>و)4</a:t>
                </a:r>
                <a14:m>
                  <m:oMath xmlns:m="http://schemas.openxmlformats.org/officeDocument/2006/math">
                    <m:r>
                      <a:rPr lang="fa-IR"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𝐴</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e>
                    </m:d>
                  </m:oMath>
                </a14:m>
                <a:endParaRPr lang="en-US" sz="2400" dirty="0">
                  <a:ea typeface="Cambria Math" panose="02040503050406030204" pitchFamily="18" charset="0"/>
                  <a:cs typeface="B Koodak" panose="00000700000000000000" pitchFamily="2" charset="-78"/>
                </a:endParaRPr>
              </a:p>
              <a:p>
                <a:pPr algn="r" rtl="1">
                  <a:lnSpc>
                    <a:spcPct val="200000"/>
                  </a:lnSpc>
                </a:pPr>
                <a:r>
                  <a:rPr lang="fa-IR" sz="2400" dirty="0">
                    <a:cs typeface="B Koodak" panose="00000700000000000000" pitchFamily="2" charset="-78"/>
                  </a:rPr>
                  <a:t>ز)</a:t>
                </a:r>
                <a:r>
                  <a:rPr lang="en-US" sz="2400" dirty="0">
                    <a:cs typeface="B Koodak" panose="00000700000000000000" pitchFamily="2" charset="-78"/>
                  </a:rPr>
                  <a:t>A</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m:t>
                    </m:r>
                  </m:oMath>
                </a14:m>
                <a:endParaRPr lang="en-US" sz="2400" dirty="0">
                  <a:ea typeface="Cambria Math" panose="02040503050406030204" pitchFamily="18" charset="0"/>
                  <a:cs typeface="B Koodak" panose="00000700000000000000" pitchFamily="2" charset="-78"/>
                </a:endParaRPr>
              </a:p>
              <a:p>
                <a:pPr algn="r" rtl="1">
                  <a:lnSpc>
                    <a:spcPct val="200000"/>
                  </a:lnSpc>
                </a:pPr>
                <a:r>
                  <a:rPr lang="fa-IR" sz="2400" dirty="0">
                    <a:cs typeface="B Koodak" panose="00000700000000000000" pitchFamily="2" charset="-78"/>
                  </a:rPr>
                  <a:t>ح)5</a:t>
                </a:r>
                <a14:m>
                  <m:oMath xmlns:m="http://schemas.openxmlformats.org/officeDocument/2006/math">
                    <m:r>
                      <a:rPr lang="fa-IR"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𝐴</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e>
                    </m:d>
                  </m:oMath>
                </a14:m>
                <a:endParaRPr lang="en-US" sz="2400" dirty="0">
                  <a:ea typeface="Cambria Math" panose="02040503050406030204" pitchFamily="18" charset="0"/>
                  <a:cs typeface="B Koodak" panose="00000700000000000000" pitchFamily="2" charset="-78"/>
                </a:endParaRPr>
              </a:p>
              <a:p>
                <a:pPr algn="r" rtl="1">
                  <a:lnSpc>
                    <a:spcPct val="200000"/>
                  </a:lnSpc>
                </a:pPr>
                <a:r>
                  <a:rPr lang="fa-IR" sz="2400" dirty="0">
                    <a:cs typeface="B Koodak" panose="00000700000000000000" pitchFamily="2" charset="-78"/>
                  </a:rPr>
                  <a:t>ط)4</a:t>
                </a:r>
                <a14:m>
                  <m:oMath xmlns:m="http://schemas.openxmlformats.org/officeDocument/2006/math">
                    <m:r>
                      <a:rPr lang="fa-I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r>
                      <a:rPr lang="en-US" sz="2400" i="1">
                        <a:latin typeface="Cambria Math" panose="02040503050406030204" pitchFamily="18" charset="0"/>
                        <a:ea typeface="Cambria Math" panose="02040503050406030204" pitchFamily="18" charset="0"/>
                      </a:rPr>
                      <m:t>)</m:t>
                    </m:r>
                  </m:oMath>
                </a14:m>
                <a:endParaRPr lang="fa-IR" sz="2400" dirty="0">
                  <a:cs typeface="B Koodak" panose="00000700000000000000" pitchFamily="2" charset="-78"/>
                </a:endParaRPr>
              </a:p>
            </p:txBody>
          </p:sp>
        </mc:Choice>
        <mc:Fallback xmlns="">
          <p:sp>
            <p:nvSpPr>
              <p:cNvPr id="33" name="Rectangle 32"/>
              <p:cNvSpPr>
                <a:spLocks noRot="1" noChangeAspect="1" noMove="1" noResize="1" noEditPoints="1" noAdjustHandles="1" noChangeArrowheads="1" noChangeShapeType="1" noTextEdit="1"/>
              </p:cNvSpPr>
              <p:nvPr/>
            </p:nvSpPr>
            <p:spPr>
              <a:xfrm>
                <a:off x="5939602" y="2136188"/>
                <a:ext cx="2350010" cy="3046988"/>
              </a:xfrm>
              <a:prstGeom prst="rect">
                <a:avLst/>
              </a:prstGeom>
              <a:blipFill>
                <a:blip r:embed="rId5"/>
                <a:stretch>
                  <a:fillRect r="-3886" b="-1200"/>
                </a:stretch>
              </a:blipFill>
            </p:spPr>
            <p:txBody>
              <a:bodyPr/>
              <a:lstStyle/>
              <a:p>
                <a:r>
                  <a:rPr lang="en-US">
                    <a:noFill/>
                  </a:rPr>
                  <a:t> </a:t>
                </a:r>
              </a:p>
            </p:txBody>
          </p:sp>
        </mc:Fallback>
      </mc:AlternateContent>
    </p:spTree>
    <p:extLst>
      <p:ext uri="{BB962C8B-B14F-4D97-AF65-F5344CB8AC3E}">
        <p14:creationId xmlns:p14="http://schemas.microsoft.com/office/powerpoint/2010/main" val="380011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p:cTn id="12"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Effect transition="in" filter="fade">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fade">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 calcmode="lin" valueType="num">
                                      <p:cBhvr>
                                        <p:cTn id="4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Effect transition="in" filter="fade">
                                      <p:cBhvr>
                                        <p:cTn id="67" dur="500"/>
                                        <p:tgtEl>
                                          <p:spTgt spid="3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3">
                                            <p:txEl>
                                              <p:pRg st="1" end="1"/>
                                            </p:txEl>
                                          </p:spTgt>
                                        </p:tgtEl>
                                        <p:attrNameLst>
                                          <p:attrName>style.visibility</p:attrName>
                                        </p:attrNameLst>
                                      </p:cBhvr>
                                      <p:to>
                                        <p:strVal val="visible"/>
                                      </p:to>
                                    </p:set>
                                    <p:animEffect transition="in" filter="fade">
                                      <p:cBhvr>
                                        <p:cTn id="79" dur="500"/>
                                        <p:tgtEl>
                                          <p:spTgt spid="33">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4">
                                            <p:txEl>
                                              <p:pRg st="0" end="0"/>
                                            </p:txEl>
                                          </p:spTgt>
                                        </p:tgtEl>
                                        <p:attrNameLst>
                                          <p:attrName>style.visibility</p:attrName>
                                        </p:attrNameLst>
                                      </p:cBhvr>
                                      <p:to>
                                        <p:strVal val="visible"/>
                                      </p:to>
                                    </p:set>
                                    <p:anim calcmode="lin" valueType="num">
                                      <p:cBhvr>
                                        <p:cTn id="8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2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3">
                                            <p:txEl>
                                              <p:pRg st="2" end="2"/>
                                            </p:txEl>
                                          </p:spTgt>
                                        </p:tgtEl>
                                        <p:attrNameLst>
                                          <p:attrName>style.visibility</p:attrName>
                                        </p:attrNameLst>
                                      </p:cBhvr>
                                      <p:to>
                                        <p:strVal val="visible"/>
                                      </p:to>
                                    </p:set>
                                    <p:animEffect transition="in" filter="fade">
                                      <p:cBhvr>
                                        <p:cTn id="91" dur="500"/>
                                        <p:tgtEl>
                                          <p:spTgt spid="33">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20">
                                            <p:txEl>
                                              <p:pRg st="0" end="0"/>
                                            </p:txEl>
                                          </p:spTgt>
                                        </p:tgtEl>
                                        <p:attrNameLst>
                                          <p:attrName>style.visibility</p:attrName>
                                        </p:attrNameLst>
                                      </p:cBhvr>
                                      <p:to>
                                        <p:strVal val="visible"/>
                                      </p:to>
                                    </p:set>
                                    <p:anim calcmode="lin" valueType="num">
                                      <p:cBhvr>
                                        <p:cTn id="96"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7"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8" dur="500"/>
                                        <p:tgtEl>
                                          <p:spTgt spid="20">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3">
                                            <p:txEl>
                                              <p:pRg st="3" end="3"/>
                                            </p:txEl>
                                          </p:spTgt>
                                        </p:tgtEl>
                                        <p:attrNameLst>
                                          <p:attrName>style.visibility</p:attrName>
                                        </p:attrNameLst>
                                      </p:cBhvr>
                                      <p:to>
                                        <p:strVal val="visible"/>
                                      </p:to>
                                    </p:set>
                                    <p:animEffect transition="in" filter="fade">
                                      <p:cBhvr>
                                        <p:cTn id="103" dur="500"/>
                                        <p:tgtEl>
                                          <p:spTgt spid="33">
                                            <p:txEl>
                                              <p:pRg st="3" end="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500" fill="hold"/>
                                        <p:tgtEl>
                                          <p:spTgt spid="19"/>
                                        </p:tgtEl>
                                        <p:attrNameLst>
                                          <p:attrName>ppt_w</p:attrName>
                                        </p:attrNameLst>
                                      </p:cBhvr>
                                      <p:tavLst>
                                        <p:tav tm="0">
                                          <p:val>
                                            <p:fltVal val="0"/>
                                          </p:val>
                                        </p:tav>
                                        <p:tav tm="100000">
                                          <p:val>
                                            <p:strVal val="#ppt_w"/>
                                          </p:val>
                                        </p:tav>
                                      </p:tavLst>
                                    </p:anim>
                                    <p:anim calcmode="lin" valueType="num">
                                      <p:cBhvr>
                                        <p:cTn id="109" dur="500" fill="hold"/>
                                        <p:tgtEl>
                                          <p:spTgt spid="19"/>
                                        </p:tgtEl>
                                        <p:attrNameLst>
                                          <p:attrName>ppt_h</p:attrName>
                                        </p:attrNameLst>
                                      </p:cBhvr>
                                      <p:tavLst>
                                        <p:tav tm="0">
                                          <p:val>
                                            <p:fltVal val="0"/>
                                          </p:val>
                                        </p:tav>
                                        <p:tav tm="100000">
                                          <p:val>
                                            <p:strVal val="#ppt_h"/>
                                          </p:val>
                                        </p:tav>
                                      </p:tavLst>
                                    </p:anim>
                                    <p:animEffect transition="in" filter="fade">
                                      <p:cBhvr>
                                        <p:cTn id="1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6"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439" y="476169"/>
            <a:ext cx="10463707" cy="1015663"/>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2-مجموعه شمارنده های طبیعی عدد 12را </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 </a:t>
            </a:r>
            <a:r>
              <a:rPr lang="fa-IR" sz="2000" dirty="0">
                <a:cs typeface="B Koodak" panose="00000700000000000000" pitchFamily="2" charset="-78"/>
              </a:rPr>
              <a:t>مجموعه شمارنده های طبیعی عدد 18 را</a:t>
            </a:r>
            <a:r>
              <a:rPr lang="en-US" sz="2000" dirty="0">
                <a:cs typeface="B Koodak" panose="00000700000000000000" pitchFamily="2" charset="-78"/>
              </a:rPr>
              <a:t> B</a:t>
            </a:r>
            <a:r>
              <a:rPr lang="fa-IR" sz="2000" dirty="0">
                <a:cs typeface="B Koodak" panose="00000700000000000000" pitchFamily="2" charset="-78"/>
              </a:rPr>
              <a:t>بنامید.ابتدا</a:t>
            </a:r>
            <a:r>
              <a:rPr lang="en-US" sz="2000" dirty="0">
                <a:cs typeface="B Koodak" panose="00000700000000000000" pitchFamily="2" charset="-78"/>
              </a:rPr>
              <a:t> A</a:t>
            </a:r>
            <a:r>
              <a:rPr lang="fa-IR" sz="2000" dirty="0">
                <a:cs typeface="B Koodak" panose="00000700000000000000" pitchFamily="2" charset="-78"/>
              </a:rPr>
              <a:t>و</a:t>
            </a:r>
            <a:r>
              <a:rPr lang="en-US" sz="2000" dirty="0">
                <a:cs typeface="B Koodak" panose="00000700000000000000" pitchFamily="2" charset="-78"/>
              </a:rPr>
              <a:t>B</a:t>
            </a:r>
            <a:r>
              <a:rPr lang="fa-IR" sz="2000" dirty="0">
                <a:cs typeface="B Koodak" panose="00000700000000000000" pitchFamily="2" charset="-78"/>
              </a:rPr>
              <a:t>را تشکیل دهید و سپس به سوالات زیر پاسخ دهید:</a:t>
            </a:r>
          </a:p>
        </p:txBody>
      </p:sp>
      <p:sp>
        <p:nvSpPr>
          <p:cNvPr id="5" name="TextBox 4"/>
          <p:cNvSpPr txBox="1"/>
          <p:nvPr/>
        </p:nvSpPr>
        <p:spPr>
          <a:xfrm>
            <a:off x="4173336" y="2016651"/>
            <a:ext cx="7623810" cy="400110"/>
          </a:xfrm>
          <a:prstGeom prst="rect">
            <a:avLst/>
          </a:prstGeom>
          <a:noFill/>
        </p:spPr>
        <p:txBody>
          <a:bodyPr wrap="square" rtlCol="1">
            <a:spAutoFit/>
          </a:bodyPr>
          <a:lstStyle/>
          <a:p>
            <a:pPr algn="r" rtl="1"/>
            <a:r>
              <a:rPr lang="fa-IR" sz="2000" dirty="0">
                <a:cs typeface="B Koodak" panose="00000700000000000000" pitchFamily="2" charset="-78"/>
              </a:rPr>
              <a:t>الف)مجموعه ای تشکیل دهید که هر عضو آن شمارنده 18 باشد.ولی شمارنده 12 نباشد.</a:t>
            </a:r>
          </a:p>
        </p:txBody>
      </p:sp>
      <p:sp>
        <p:nvSpPr>
          <p:cNvPr id="6" name="TextBox 5"/>
          <p:cNvSpPr txBox="1"/>
          <p:nvPr/>
        </p:nvSpPr>
        <p:spPr>
          <a:xfrm>
            <a:off x="3899016" y="2583300"/>
            <a:ext cx="7898130" cy="400110"/>
          </a:xfrm>
          <a:prstGeom prst="rect">
            <a:avLst/>
          </a:prstGeom>
          <a:noFill/>
        </p:spPr>
        <p:txBody>
          <a:bodyPr wrap="square" rtlCol="1">
            <a:spAutoFit/>
          </a:bodyPr>
          <a:lstStyle/>
          <a:p>
            <a:pPr algn="r" rtl="1"/>
            <a:r>
              <a:rPr lang="fa-IR" sz="2000" dirty="0">
                <a:cs typeface="B Koodak" panose="00000700000000000000" pitchFamily="2" charset="-78"/>
              </a:rPr>
              <a:t>ب)مجموعه ای تشکیل دهید که عضو های آن هم شمارنده 12 و هم شمارنده 18 باشد.</a:t>
            </a:r>
          </a:p>
        </p:txBody>
      </p:sp>
      <p:sp>
        <p:nvSpPr>
          <p:cNvPr id="7" name="TextBox 6"/>
          <p:cNvSpPr txBox="1"/>
          <p:nvPr/>
        </p:nvSpPr>
        <p:spPr>
          <a:xfrm>
            <a:off x="6927246" y="3367877"/>
            <a:ext cx="4869900" cy="400110"/>
          </a:xfrm>
          <a:prstGeom prst="rect">
            <a:avLst/>
          </a:prstGeom>
          <a:noFill/>
        </p:spPr>
        <p:txBody>
          <a:bodyPr wrap="square" rtlCol="1">
            <a:spAutoFit/>
          </a:bodyPr>
          <a:lstStyle/>
          <a:p>
            <a:pPr algn="r" rtl="1"/>
            <a:r>
              <a:rPr lang="fa-IR" sz="2000" dirty="0">
                <a:cs typeface="B Koodak" panose="00000700000000000000" pitchFamily="2" charset="-78"/>
              </a:rPr>
              <a:t>3-مجموعه های</a:t>
            </a:r>
            <a:r>
              <a:rPr lang="en-US" sz="2000" dirty="0">
                <a:cs typeface="B Koodak" panose="00000700000000000000" pitchFamily="2" charset="-78"/>
              </a:rPr>
              <a:t>(Z-N)</a:t>
            </a:r>
            <a:r>
              <a:rPr lang="fa-IR" sz="2000" dirty="0">
                <a:cs typeface="B Koodak" panose="00000700000000000000" pitchFamily="2" charset="-78"/>
              </a:rPr>
              <a:t>،</a:t>
            </a:r>
            <a:r>
              <a:rPr lang="en-US" sz="2000" dirty="0">
                <a:cs typeface="B Koodak" panose="00000700000000000000" pitchFamily="2" charset="-78"/>
              </a:rPr>
              <a:t>(N-Z)</a:t>
            </a:r>
            <a:r>
              <a:rPr lang="fa-IR" sz="2000" dirty="0">
                <a:cs typeface="B Koodak" panose="00000700000000000000" pitchFamily="2" charset="-78"/>
              </a:rPr>
              <a:t>و</a:t>
            </a:r>
            <a:r>
              <a:rPr lang="en-US" sz="2000" dirty="0">
                <a:cs typeface="B Koodak" panose="00000700000000000000" pitchFamily="2" charset="-78"/>
              </a:rPr>
              <a:t>(W-N)</a:t>
            </a:r>
            <a:r>
              <a:rPr lang="fa-IR" sz="2000" dirty="0">
                <a:cs typeface="B Koodak" panose="00000700000000000000" pitchFamily="2" charset="-78"/>
              </a:rPr>
              <a:t>را تشکیل دهید.</a:t>
            </a:r>
          </a:p>
        </p:txBody>
      </p:sp>
      <p:sp>
        <p:nvSpPr>
          <p:cNvPr id="8" name="TextBox 7"/>
          <p:cNvSpPr txBox="1"/>
          <p:nvPr/>
        </p:nvSpPr>
        <p:spPr>
          <a:xfrm>
            <a:off x="1333439" y="1298902"/>
            <a:ext cx="2787805"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{1،2،3،4،6،12}=</a:t>
            </a:r>
            <a:r>
              <a:rPr lang="en-US" sz="2400" dirty="0">
                <a:solidFill>
                  <a:schemeClr val="accent2">
                    <a:lumMod val="75000"/>
                  </a:schemeClr>
                </a:solidFill>
                <a:cs typeface="B Koodak" panose="00000700000000000000" pitchFamily="2" charset="-78"/>
              </a:rPr>
              <a:t>A</a:t>
            </a:r>
            <a:endParaRPr lang="fa-IR" sz="2400" dirty="0">
              <a:solidFill>
                <a:schemeClr val="accent2">
                  <a:lumMod val="75000"/>
                </a:schemeClr>
              </a:solidFill>
              <a:cs typeface="B Koodak" panose="00000700000000000000" pitchFamily="2" charset="-78"/>
            </a:endParaRPr>
          </a:p>
        </p:txBody>
      </p:sp>
      <p:sp>
        <p:nvSpPr>
          <p:cNvPr id="9" name="TextBox 8"/>
          <p:cNvSpPr txBox="1"/>
          <p:nvPr/>
        </p:nvSpPr>
        <p:spPr>
          <a:xfrm>
            <a:off x="3852603" y="1298902"/>
            <a:ext cx="3088888"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{1،2،3،6،9،18}=</a:t>
            </a:r>
            <a:r>
              <a:rPr lang="en-US" sz="2400" dirty="0">
                <a:solidFill>
                  <a:schemeClr val="accent2">
                    <a:lumMod val="75000"/>
                  </a:schemeClr>
                </a:solidFill>
                <a:cs typeface="B Koodak" panose="00000700000000000000" pitchFamily="2" charset="-78"/>
              </a:rPr>
              <a:t>B</a:t>
            </a:r>
            <a:endParaRPr lang="fa-IR" sz="2400" dirty="0">
              <a:solidFill>
                <a:schemeClr val="accent2">
                  <a:lumMod val="75000"/>
                </a:schemeClr>
              </a:solidFill>
              <a:cs typeface="B Koodak" panose="00000700000000000000" pitchFamily="2" charset="-78"/>
            </a:endParaRPr>
          </a:p>
        </p:txBody>
      </p:sp>
      <p:sp>
        <p:nvSpPr>
          <p:cNvPr id="10" name="TextBox 9"/>
          <p:cNvSpPr txBox="1"/>
          <p:nvPr/>
        </p:nvSpPr>
        <p:spPr>
          <a:xfrm>
            <a:off x="249382" y="3367879"/>
            <a:ext cx="2821591" cy="461665"/>
          </a:xfrm>
          <a:prstGeom prst="rect">
            <a:avLst/>
          </a:prstGeom>
          <a:noFill/>
        </p:spPr>
        <p:txBody>
          <a:bodyPr wrap="square" rtlCol="1">
            <a:spAutoFit/>
          </a:bodyPr>
          <a:lstStyle/>
          <a:p>
            <a:pPr rtl="1"/>
            <a:r>
              <a:rPr lang="fa-IR" sz="2400" dirty="0">
                <a:solidFill>
                  <a:schemeClr val="accent2">
                    <a:lumMod val="75000"/>
                  </a:schemeClr>
                </a:solidFill>
                <a:cs typeface="B Koodak" panose="00000700000000000000" pitchFamily="2" charset="-78"/>
              </a:rPr>
              <a:t>{... ، 1، 0 ،۱-، ...}=</a:t>
            </a:r>
            <a:r>
              <a:rPr lang="en-US" sz="2400" dirty="0">
                <a:solidFill>
                  <a:schemeClr val="accent2">
                    <a:lumMod val="75000"/>
                  </a:schemeClr>
                </a:solidFill>
                <a:cs typeface="B Koodak" panose="00000700000000000000" pitchFamily="2" charset="-78"/>
              </a:rPr>
              <a:t>Z-N</a:t>
            </a:r>
            <a:endParaRPr lang="fa-IR" sz="2400" dirty="0">
              <a:solidFill>
                <a:schemeClr val="accent2">
                  <a:lumMod val="75000"/>
                </a:schemeClr>
              </a:solidFill>
              <a:cs typeface="B Koodak" panose="00000700000000000000" pitchFamily="2" charset="-78"/>
            </a:endParaRPr>
          </a:p>
        </p:txBody>
      </p:sp>
      <p:sp>
        <p:nvSpPr>
          <p:cNvPr id="15" name="TextBox 14"/>
          <p:cNvSpPr txBox="1"/>
          <p:nvPr/>
        </p:nvSpPr>
        <p:spPr>
          <a:xfrm>
            <a:off x="3158058" y="2016651"/>
            <a:ext cx="1230905"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{9،18}</a:t>
            </a:r>
          </a:p>
        </p:txBody>
      </p:sp>
      <p:sp>
        <p:nvSpPr>
          <p:cNvPr id="16" name="TextBox 15"/>
          <p:cNvSpPr txBox="1"/>
          <p:nvPr/>
        </p:nvSpPr>
        <p:spPr>
          <a:xfrm>
            <a:off x="2931886" y="2587865"/>
            <a:ext cx="1380744"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{1،2،3،6}</a:t>
            </a:r>
          </a:p>
        </p:txBody>
      </p:sp>
      <p:sp>
        <p:nvSpPr>
          <p:cNvPr id="18" name="Rectangle 17"/>
          <p:cNvSpPr/>
          <p:nvPr/>
        </p:nvSpPr>
        <p:spPr>
          <a:xfrm>
            <a:off x="2727341" y="3367878"/>
            <a:ext cx="1721946"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 ،1،2،3} - </a:t>
            </a:r>
            <a:endParaRPr lang="en-US" sz="2400" dirty="0"/>
          </a:p>
        </p:txBody>
      </p:sp>
      <p:sp>
        <p:nvSpPr>
          <p:cNvPr id="19" name="Rectangle 18"/>
          <p:cNvSpPr/>
          <p:nvPr/>
        </p:nvSpPr>
        <p:spPr>
          <a:xfrm>
            <a:off x="4312630" y="3367877"/>
            <a:ext cx="1872629"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{...،2-،1-،0}= </a:t>
            </a:r>
            <a:endParaRPr lang="en-US" sz="2400" dirty="0"/>
          </a:p>
        </p:txBody>
      </p:sp>
      <p:sp>
        <p:nvSpPr>
          <p:cNvPr id="21" name="TextBox 20"/>
          <p:cNvSpPr txBox="1"/>
          <p:nvPr/>
        </p:nvSpPr>
        <p:spPr>
          <a:xfrm>
            <a:off x="249382" y="3975614"/>
            <a:ext cx="2821591" cy="461665"/>
          </a:xfrm>
          <a:prstGeom prst="rect">
            <a:avLst/>
          </a:prstGeom>
          <a:noFill/>
        </p:spPr>
        <p:txBody>
          <a:bodyPr wrap="square" rtlCol="1">
            <a:spAutoFit/>
          </a:bodyPr>
          <a:lstStyle/>
          <a:p>
            <a:r>
              <a:rPr lang="en-US" sz="2400" dirty="0">
                <a:solidFill>
                  <a:schemeClr val="accent2">
                    <a:lumMod val="75000"/>
                  </a:schemeClr>
                </a:solidFill>
                <a:cs typeface="B Koodak" panose="00000700000000000000" pitchFamily="2" charset="-78"/>
              </a:rPr>
              <a:t>N-Z</a:t>
            </a:r>
            <a:r>
              <a:rPr lang="fa-IR" sz="2400" dirty="0">
                <a:solidFill>
                  <a:schemeClr val="accent2">
                    <a:lumMod val="75000"/>
                  </a:schemeClr>
                </a:solidFill>
                <a:cs typeface="B Koodak" panose="00000700000000000000" pitchFamily="2" charset="-78"/>
              </a:rPr>
              <a:t>{... ،1،2،3} = </a:t>
            </a:r>
            <a:endParaRPr lang="en-US" sz="2400" dirty="0"/>
          </a:p>
        </p:txBody>
      </p:sp>
      <p:sp>
        <p:nvSpPr>
          <p:cNvPr id="24" name="TextBox 23"/>
          <p:cNvSpPr txBox="1"/>
          <p:nvPr/>
        </p:nvSpPr>
        <p:spPr>
          <a:xfrm>
            <a:off x="249382" y="4577529"/>
            <a:ext cx="2821591" cy="461665"/>
          </a:xfrm>
          <a:prstGeom prst="rect">
            <a:avLst/>
          </a:prstGeom>
          <a:noFill/>
        </p:spPr>
        <p:txBody>
          <a:bodyPr wrap="square" rtlCol="1">
            <a:spAutoFit/>
          </a:bodyPr>
          <a:lstStyle/>
          <a:p>
            <a:pPr rtl="1"/>
            <a:r>
              <a:rPr lang="fa-IR" sz="2400" dirty="0">
                <a:solidFill>
                  <a:schemeClr val="accent2">
                    <a:lumMod val="75000"/>
                  </a:schemeClr>
                </a:solidFill>
                <a:cs typeface="B Koodak" panose="00000700000000000000" pitchFamily="2" charset="-78"/>
              </a:rPr>
              <a:t>{... ، 3، 2 ،۱، 0}=</a:t>
            </a:r>
            <a:r>
              <a:rPr lang="en-US" sz="2400" dirty="0">
                <a:solidFill>
                  <a:schemeClr val="accent2">
                    <a:lumMod val="75000"/>
                  </a:schemeClr>
                </a:solidFill>
                <a:cs typeface="B Koodak" panose="00000700000000000000" pitchFamily="2" charset="-78"/>
              </a:rPr>
              <a:t>W-N</a:t>
            </a:r>
            <a:endParaRPr lang="fa-IR" sz="2400" dirty="0">
              <a:solidFill>
                <a:schemeClr val="accent2">
                  <a:lumMod val="75000"/>
                </a:schemeClr>
              </a:solidFill>
              <a:cs typeface="B Koodak" panose="00000700000000000000" pitchFamily="2" charset="-78"/>
            </a:endParaRPr>
          </a:p>
        </p:txBody>
      </p:sp>
      <p:sp>
        <p:nvSpPr>
          <p:cNvPr id="25" name="Rectangle 24"/>
          <p:cNvSpPr/>
          <p:nvPr/>
        </p:nvSpPr>
        <p:spPr>
          <a:xfrm>
            <a:off x="2727341" y="4577528"/>
            <a:ext cx="1721946"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 ،1،2،3} - </a:t>
            </a:r>
            <a:endParaRPr lang="en-US" sz="2400" dirty="0"/>
          </a:p>
        </p:txBody>
      </p:sp>
      <p:sp>
        <p:nvSpPr>
          <p:cNvPr id="26" name="Rectangle 25"/>
          <p:cNvSpPr/>
          <p:nvPr/>
        </p:nvSpPr>
        <p:spPr>
          <a:xfrm>
            <a:off x="4312630" y="4577527"/>
            <a:ext cx="854721"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{0}= </a:t>
            </a:r>
            <a:endParaRPr lang="en-US" sz="2400" dirty="0"/>
          </a:p>
        </p:txBody>
      </p:sp>
      <p:sp>
        <p:nvSpPr>
          <p:cNvPr id="27" name="Rectangle 26"/>
          <p:cNvSpPr/>
          <p:nvPr/>
        </p:nvSpPr>
        <p:spPr>
          <a:xfrm>
            <a:off x="2204220" y="3975611"/>
            <a:ext cx="2258952"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 ، 1، 0 ،۱-، ...}-</a:t>
            </a:r>
            <a:endParaRPr lang="en-US" sz="2400" dirty="0"/>
          </a:p>
        </p:txBody>
      </p:sp>
      <p:sp>
        <p:nvSpPr>
          <p:cNvPr id="28" name="Rectangle 27"/>
          <p:cNvSpPr/>
          <p:nvPr/>
        </p:nvSpPr>
        <p:spPr>
          <a:xfrm>
            <a:off x="4388963" y="3975610"/>
            <a:ext cx="686406"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 }=</a:t>
            </a:r>
            <a:endParaRPr lang="en-US" sz="2400" dirty="0">
              <a:solidFill>
                <a:schemeClr val="accent2">
                  <a:lumMod val="75000"/>
                </a:schemeClr>
              </a:solidFill>
            </a:endParaRPr>
          </a:p>
        </p:txBody>
      </p:sp>
      <p:sp>
        <p:nvSpPr>
          <p:cNvPr id="29" name="Flowchart: Alternate Process 28"/>
          <p:cNvSpPr/>
          <p:nvPr/>
        </p:nvSpPr>
        <p:spPr>
          <a:xfrm>
            <a:off x="727858" y="5210248"/>
            <a:ext cx="10736283" cy="1241741"/>
          </a:xfrm>
          <a:prstGeom prst="flowChartAlternateProcess">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2400" dirty="0">
                <a:solidFill>
                  <a:schemeClr val="accent4">
                    <a:lumMod val="50000"/>
                  </a:schemeClr>
                </a:solidFill>
                <a:latin typeface="IRAban" panose="02000503000000020002" pitchFamily="2" charset="-78"/>
                <a:cs typeface="IRAban" panose="02000503000000020002" pitchFamily="2" charset="-78"/>
              </a:rPr>
              <a:t>قرار داد</a:t>
            </a:r>
            <a:r>
              <a:rPr lang="fa-IR" dirty="0">
                <a:solidFill>
                  <a:schemeClr val="accent4">
                    <a:lumMod val="50000"/>
                  </a:schemeClr>
                </a:solidFill>
              </a:rPr>
              <a:t>: </a:t>
            </a:r>
            <a:r>
              <a:rPr lang="fa-IR" sz="2000" dirty="0">
                <a:solidFill>
                  <a:schemeClr val="tx1">
                    <a:lumMod val="95000"/>
                    <a:lumOff val="5000"/>
                  </a:schemeClr>
                </a:solidFill>
                <a:latin typeface="IRAban" panose="02000503000000020002" pitchFamily="2" charset="-78"/>
                <a:cs typeface="IRAban" panose="02000503000000020002" pitchFamily="2" charset="-78"/>
              </a:rPr>
              <a:t>تعداد عضوهای هر مجموعه مانند</a:t>
            </a:r>
            <a:r>
              <a:rPr lang="en-US" sz="2000" dirty="0">
                <a:solidFill>
                  <a:schemeClr val="tx1">
                    <a:lumMod val="95000"/>
                    <a:lumOff val="5000"/>
                  </a:schemeClr>
                </a:solidFill>
                <a:latin typeface="IRAban" panose="02000503000000020002" pitchFamily="2" charset="-78"/>
                <a:cs typeface="IRAban" panose="02000503000000020002" pitchFamily="2" charset="-78"/>
              </a:rPr>
              <a:t>A</a:t>
            </a:r>
            <a:r>
              <a:rPr lang="fa-IR" sz="2000" dirty="0">
                <a:solidFill>
                  <a:schemeClr val="tx1">
                    <a:lumMod val="95000"/>
                    <a:lumOff val="5000"/>
                  </a:schemeClr>
                </a:solidFill>
                <a:latin typeface="IRAban" panose="02000503000000020002" pitchFamily="2" charset="-78"/>
                <a:cs typeface="IRAban" panose="02000503000000020002" pitchFamily="2" charset="-78"/>
              </a:rPr>
              <a:t>را با </a:t>
            </a:r>
            <a:r>
              <a:rPr lang="en-US" sz="2000" dirty="0">
                <a:solidFill>
                  <a:schemeClr val="tx1">
                    <a:lumMod val="95000"/>
                    <a:lumOff val="5000"/>
                  </a:schemeClr>
                </a:solidFill>
                <a:latin typeface="IRAban" panose="02000503000000020002" pitchFamily="2" charset="-78"/>
                <a:cs typeface="IRAban" panose="02000503000000020002" pitchFamily="2" charset="-78"/>
              </a:rPr>
              <a:t>n(A)</a:t>
            </a:r>
            <a:r>
              <a:rPr lang="fa-IR" sz="2000" dirty="0">
                <a:solidFill>
                  <a:schemeClr val="tx1">
                    <a:lumMod val="95000"/>
                    <a:lumOff val="5000"/>
                  </a:schemeClr>
                </a:solidFill>
                <a:latin typeface="IRAban" panose="02000503000000020002" pitchFamily="2" charset="-78"/>
                <a:cs typeface="IRAban" panose="02000503000000020002" pitchFamily="2" charset="-78"/>
              </a:rPr>
              <a:t>نمایش می دهیم.</a:t>
            </a:r>
          </a:p>
          <a:p>
            <a:pPr algn="ctr" rtl="1">
              <a:lnSpc>
                <a:spcPct val="150000"/>
              </a:lnSpc>
            </a:pPr>
            <a:r>
              <a:rPr lang="fa-IR" dirty="0">
                <a:solidFill>
                  <a:schemeClr val="tx1">
                    <a:lumMod val="95000"/>
                    <a:lumOff val="5000"/>
                  </a:schemeClr>
                </a:solidFill>
                <a:latin typeface="IRAban" panose="02000503000000020002" pitchFamily="2" charset="-78"/>
                <a:cs typeface="IRAban" panose="02000503000000020002" pitchFamily="2" charset="-78"/>
              </a:rPr>
              <a:t>به عنوان مثال اگر </a:t>
            </a:r>
            <a:r>
              <a:rPr lang="en-US" dirty="0">
                <a:solidFill>
                  <a:schemeClr val="tx1">
                    <a:lumMod val="95000"/>
                    <a:lumOff val="5000"/>
                  </a:schemeClr>
                </a:solidFill>
                <a:latin typeface="IRAban" panose="02000503000000020002" pitchFamily="2" charset="-78"/>
                <a:cs typeface="IRAban" panose="02000503000000020002" pitchFamily="2" charset="-78"/>
              </a:rPr>
              <a:t>A</a:t>
            </a:r>
            <a:r>
              <a:rPr lang="fa-IR" dirty="0">
                <a:solidFill>
                  <a:schemeClr val="tx1">
                    <a:lumMod val="95000"/>
                    <a:lumOff val="5000"/>
                  </a:schemeClr>
                </a:solidFill>
                <a:latin typeface="IRAban" panose="02000503000000020002" pitchFamily="2" charset="-78"/>
                <a:cs typeface="IRAban" panose="02000503000000020002" pitchFamily="2" charset="-78"/>
              </a:rPr>
              <a:t>مجموعه ای </a:t>
            </a:r>
            <a:r>
              <a:rPr lang="en-US" dirty="0">
                <a:solidFill>
                  <a:schemeClr val="tx1">
                    <a:lumMod val="95000"/>
                    <a:lumOff val="5000"/>
                  </a:schemeClr>
                </a:solidFill>
                <a:latin typeface="IRAban" panose="02000503000000020002" pitchFamily="2" charset="-78"/>
                <a:cs typeface="IRAban" panose="02000503000000020002" pitchFamily="2" charset="-78"/>
              </a:rPr>
              <a:t>k</a:t>
            </a:r>
            <a:r>
              <a:rPr lang="fa-IR" dirty="0">
                <a:solidFill>
                  <a:schemeClr val="tx1">
                    <a:lumMod val="95000"/>
                    <a:lumOff val="5000"/>
                  </a:schemeClr>
                </a:solidFill>
                <a:latin typeface="IRAban" panose="02000503000000020002" pitchFamily="2" charset="-78"/>
                <a:cs typeface="IRAban" panose="02000503000000020002" pitchFamily="2" charset="-78"/>
              </a:rPr>
              <a:t>عضوی باشد، می نویسیم</a:t>
            </a:r>
            <a:r>
              <a:rPr lang="en-US" dirty="0">
                <a:solidFill>
                  <a:schemeClr val="tx1">
                    <a:lumMod val="95000"/>
                    <a:lumOff val="5000"/>
                  </a:schemeClr>
                </a:solidFill>
                <a:latin typeface="IRAban" panose="02000503000000020002" pitchFamily="2" charset="-78"/>
                <a:cs typeface="IRAban" panose="02000503000000020002" pitchFamily="2" charset="-78"/>
              </a:rPr>
              <a:t>n(A)=k</a:t>
            </a:r>
            <a:endParaRPr lang="fa-IR" dirty="0">
              <a:solidFill>
                <a:schemeClr val="tx1">
                  <a:lumMod val="95000"/>
                  <a:lumOff val="5000"/>
                </a:schemeClr>
              </a:solidFill>
              <a:latin typeface="IRAban" panose="02000503000000020002" pitchFamily="2" charset="-78"/>
              <a:cs typeface="IRAban" panose="02000503000000020002" pitchFamily="2" charset="-78"/>
            </a:endParaRPr>
          </a:p>
        </p:txBody>
      </p:sp>
      <p:sp>
        <p:nvSpPr>
          <p:cNvPr id="32" name="Arc 31"/>
          <p:cNvSpPr/>
          <p:nvPr/>
        </p:nvSpPr>
        <p:spPr>
          <a:xfrm rot="15320609">
            <a:off x="6933974" y="4670172"/>
            <a:ext cx="1420016" cy="1471260"/>
          </a:xfrm>
          <a:prstGeom prst="arc">
            <a:avLst>
              <a:gd name="adj1" fmla="val 17091019"/>
              <a:gd name="adj2" fmla="val 1416810"/>
            </a:avLst>
          </a:prstGeom>
          <a:ln w="57150" cap="flat" cmpd="sng" algn="ctr">
            <a:solidFill>
              <a:schemeClr val="accent4">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3" name="TextBox 32"/>
          <p:cNvSpPr txBox="1"/>
          <p:nvPr/>
        </p:nvSpPr>
        <p:spPr>
          <a:xfrm>
            <a:off x="7721600" y="4502524"/>
            <a:ext cx="4075546" cy="400110"/>
          </a:xfrm>
          <a:prstGeom prst="rect">
            <a:avLst/>
          </a:prstGeom>
          <a:noFill/>
        </p:spPr>
        <p:txBody>
          <a:bodyPr wrap="square" rtlCol="1">
            <a:spAutoFit/>
          </a:bodyPr>
          <a:lstStyle/>
          <a:p>
            <a:pPr algn="r" rtl="1"/>
            <a:r>
              <a:rPr lang="fa-IR" sz="2000" dirty="0">
                <a:solidFill>
                  <a:schemeClr val="accent4">
                    <a:lumMod val="50000"/>
                  </a:schemeClr>
                </a:solidFill>
                <a:cs typeface="B Koodak" panose="00000700000000000000" pitchFamily="2" charset="-78"/>
              </a:rPr>
              <a:t>مثلا اگر{2،4،6،7}=</a:t>
            </a:r>
            <a:r>
              <a:rPr lang="en-US" sz="2000" dirty="0">
                <a:solidFill>
                  <a:schemeClr val="accent4">
                    <a:lumMod val="50000"/>
                  </a:schemeClr>
                </a:solidFill>
                <a:cs typeface="B Koodak" panose="00000700000000000000" pitchFamily="2" charset="-78"/>
              </a:rPr>
              <a:t>A</a:t>
            </a:r>
            <a:r>
              <a:rPr lang="fa-IR" sz="2000" dirty="0">
                <a:solidFill>
                  <a:schemeClr val="accent4">
                    <a:lumMod val="50000"/>
                  </a:schemeClr>
                </a:solidFill>
                <a:cs typeface="B Koodak" panose="00000700000000000000" pitchFamily="2" charset="-78"/>
              </a:rPr>
              <a:t>در این صورت 4=</a:t>
            </a:r>
            <a:r>
              <a:rPr lang="en-US" sz="2000" dirty="0">
                <a:solidFill>
                  <a:schemeClr val="accent4">
                    <a:lumMod val="50000"/>
                  </a:schemeClr>
                </a:solidFill>
                <a:cs typeface="B Koodak" panose="00000700000000000000" pitchFamily="2" charset="-78"/>
              </a:rPr>
              <a:t>n(A)</a:t>
            </a:r>
          </a:p>
        </p:txBody>
      </p:sp>
    </p:spTree>
    <p:extLst>
      <p:ext uri="{BB962C8B-B14F-4D97-AF65-F5344CB8AC3E}">
        <p14:creationId xmlns:p14="http://schemas.microsoft.com/office/powerpoint/2010/main" val="42944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dissolve">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left)">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left)">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5" grpId="0"/>
      <p:bldP spid="16" grpId="0"/>
      <p:bldP spid="18" grpId="0"/>
      <p:bldP spid="19" grpId="0"/>
      <p:bldP spid="21" grpId="0"/>
      <p:bldP spid="24" grpId="0"/>
      <p:bldP spid="25" grpId="0"/>
      <p:bldP spid="26" grpId="0"/>
      <p:bldP spid="27" grpId="0"/>
      <p:bldP spid="28" grpId="0"/>
      <p:bldP spid="29" grpId="0" animBg="1"/>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3971" y="1592529"/>
            <a:ext cx="10773937" cy="707886"/>
          </a:xfrm>
          <a:prstGeom prst="rect">
            <a:avLst/>
          </a:prstGeom>
          <a:noFill/>
        </p:spPr>
        <p:txBody>
          <a:bodyPr wrap="square" rtlCol="1">
            <a:spAutoFit/>
          </a:bodyPr>
          <a:lstStyle/>
          <a:p>
            <a:pPr algn="r" rtl="1"/>
            <a:r>
              <a:rPr lang="fa-IR" sz="2000" dirty="0">
                <a:cs typeface="B Koodak" panose="00000700000000000000" pitchFamily="2" charset="-78"/>
              </a:rPr>
              <a:t>1-مجموعه های{2،4،6،8،9}=</a:t>
            </a:r>
            <a:r>
              <a:rPr lang="en-US" sz="2000" dirty="0">
                <a:cs typeface="B Koodak" panose="00000700000000000000" pitchFamily="2" charset="-78"/>
              </a:rPr>
              <a:t>A</a:t>
            </a:r>
            <a:r>
              <a:rPr lang="fa-IR" sz="2000" dirty="0">
                <a:cs typeface="B Koodak" panose="00000700000000000000" pitchFamily="2" charset="-78"/>
              </a:rPr>
              <a:t> و{1،5،7،3،9}=</a:t>
            </a:r>
            <a:r>
              <a:rPr lang="en-US" sz="2000" dirty="0">
                <a:cs typeface="B Koodak" panose="00000700000000000000" pitchFamily="2" charset="-78"/>
              </a:rPr>
              <a:t>B</a:t>
            </a:r>
            <a:r>
              <a:rPr lang="fa-IR" sz="2000" dirty="0">
                <a:cs typeface="B Koodak" panose="00000700000000000000" pitchFamily="2" charset="-78"/>
              </a:rPr>
              <a:t> و{1،7،10،11}=</a:t>
            </a:r>
            <a:r>
              <a:rPr lang="en-US" sz="2000" dirty="0">
                <a:cs typeface="B Koodak" panose="00000700000000000000" pitchFamily="2" charset="-78"/>
              </a:rPr>
              <a:t>C</a:t>
            </a:r>
            <a:r>
              <a:rPr lang="fa-IR" sz="2000" dirty="0">
                <a:cs typeface="B Koodak" panose="00000700000000000000" pitchFamily="2" charset="-78"/>
              </a:rPr>
              <a:t> را در نظر بگیرید.سپس هریک از مجموعه های زیر را با عضوهایشان مشخص کنید.</a:t>
            </a:r>
          </a:p>
        </p:txBody>
      </p:sp>
      <mc:AlternateContent xmlns:mc="http://schemas.openxmlformats.org/markup-compatibility/2006" xmlns:a14="http://schemas.microsoft.com/office/drawing/2010/main">
        <mc:Choice Requires="a14">
          <p:sp>
            <p:nvSpPr>
              <p:cNvPr id="7" name="TextBox 6"/>
              <p:cNvSpPr txBox="1"/>
              <p:nvPr/>
            </p:nvSpPr>
            <p:spPr>
              <a:xfrm>
                <a:off x="433922" y="2092554"/>
                <a:ext cx="1371600" cy="4431983"/>
              </a:xfrm>
              <a:prstGeom prst="rect">
                <a:avLst/>
              </a:prstGeom>
              <a:noFill/>
            </p:spPr>
            <p:txBody>
              <a:bodyPr wrap="square" rtlCol="1">
                <a:spAutoFit/>
              </a:bodyPr>
              <a:lstStyle/>
              <a:p>
                <a:pPr algn="l">
                  <a:lnSpc>
                    <a:spcPct val="200000"/>
                  </a:lnSpc>
                </a:pPr>
                <a:r>
                  <a:rPr lang="fa-IR" sz="2400" dirty="0">
                    <a:cs typeface="B Koodak" panose="00000700000000000000" pitchFamily="2" charset="-78"/>
                  </a:rPr>
                  <a:t>الف</a:t>
                </a:r>
                <a:r>
                  <a:rPr lang="en-US" sz="2400" dirty="0">
                    <a:cs typeface="B Koodak" panose="00000700000000000000" pitchFamily="2" charset="-78"/>
                  </a:rPr>
                  <a:t>)A</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B</m:t>
                    </m:r>
                  </m:oMath>
                </a14:m>
                <a:endParaRPr lang="en-US" sz="2400" b="0" dirty="0">
                  <a:ea typeface="Cambria Math" panose="02040503050406030204" pitchFamily="18" charset="0"/>
                  <a:cs typeface="B Koodak" panose="00000700000000000000" pitchFamily="2" charset="-78"/>
                </a:endParaRPr>
              </a:p>
              <a:p>
                <a:pPr algn="l">
                  <a:lnSpc>
                    <a:spcPct val="200000"/>
                  </a:lnSpc>
                </a:pPr>
                <a:r>
                  <a:rPr lang="fa-IR" sz="2400" dirty="0">
                    <a:cs typeface="B Koodak" panose="00000700000000000000" pitchFamily="2" charset="-78"/>
                  </a:rPr>
                  <a:t>ب</a:t>
                </a:r>
                <a:r>
                  <a:rPr lang="en-US" sz="2400" dirty="0">
                    <a:cs typeface="B Koodak" panose="00000700000000000000" pitchFamily="2" charset="-78"/>
                  </a:rPr>
                  <a:t>)B</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m:t>
                    </m:r>
                  </m:oMath>
                </a14:m>
                <a:endParaRPr lang="en-US" sz="2400" b="0" dirty="0">
                  <a:ea typeface="Cambria Math" panose="02040503050406030204" pitchFamily="18" charset="0"/>
                  <a:cs typeface="B Koodak" panose="00000700000000000000" pitchFamily="2" charset="-78"/>
                </a:endParaRPr>
              </a:p>
              <a:p>
                <a:pPr algn="l">
                  <a:lnSpc>
                    <a:spcPct val="200000"/>
                  </a:lnSpc>
                </a:pPr>
                <a:r>
                  <a:rPr lang="fa-IR" sz="2400" dirty="0">
                    <a:cs typeface="B Koodak" panose="00000700000000000000" pitchFamily="2" charset="-78"/>
                  </a:rPr>
                  <a:t>ج</a:t>
                </a:r>
                <a:r>
                  <a:rPr lang="en-US" sz="2400" dirty="0">
                    <a:cs typeface="B Koodak" panose="00000700000000000000" pitchFamily="2" charset="-78"/>
                  </a:rPr>
                  <a:t>)A</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m:t>
                    </m:r>
                  </m:oMath>
                </a14:m>
                <a:endParaRPr lang="en-US" sz="2400" b="0" dirty="0">
                  <a:ea typeface="Cambria Math" panose="02040503050406030204" pitchFamily="18" charset="0"/>
                  <a:cs typeface="B Koodak" panose="00000700000000000000" pitchFamily="2" charset="-78"/>
                </a:endParaRPr>
              </a:p>
              <a:p>
                <a:pPr algn="l">
                  <a:lnSpc>
                    <a:spcPct val="200000"/>
                  </a:lnSpc>
                </a:pPr>
                <a:r>
                  <a:rPr lang="fa-IR" sz="2400" dirty="0">
                    <a:cs typeface="B Koodak" panose="00000700000000000000" pitchFamily="2" charset="-78"/>
                  </a:rPr>
                  <a:t>د</a:t>
                </a:r>
                <a:r>
                  <a:rPr lang="en-US" sz="2400" dirty="0">
                    <a:cs typeface="B Koodak" panose="00000700000000000000" pitchFamily="2" charset="-78"/>
                  </a:rPr>
                  <a:t>)A</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B</m:t>
                    </m:r>
                  </m:oMath>
                </a14:m>
                <a:endParaRPr lang="en-US" sz="2400" b="0" dirty="0">
                  <a:ea typeface="Cambria Math" panose="02040503050406030204" pitchFamily="18" charset="0"/>
                  <a:cs typeface="B Koodak" panose="00000700000000000000" pitchFamily="2" charset="-78"/>
                </a:endParaRPr>
              </a:p>
              <a:p>
                <a:pPr algn="l">
                  <a:lnSpc>
                    <a:spcPct val="200000"/>
                  </a:lnSpc>
                </a:pPr>
                <a:r>
                  <a:rPr lang="fa-IR" sz="2400" dirty="0">
                    <a:cs typeface="B Koodak" panose="00000700000000000000" pitchFamily="2" charset="-78"/>
                  </a:rPr>
                  <a:t>ه</a:t>
                </a:r>
                <a:r>
                  <a:rPr lang="en-US" sz="2400" dirty="0">
                    <a:cs typeface="B Koodak" panose="00000700000000000000" pitchFamily="2" charset="-78"/>
                  </a:rPr>
                  <a:t>)A-B</a:t>
                </a:r>
              </a:p>
              <a:p>
                <a:pPr algn="l">
                  <a:lnSpc>
                    <a:spcPct val="200000"/>
                  </a:lnSpc>
                </a:pPr>
                <a:r>
                  <a:rPr lang="fa-IR" sz="2400" dirty="0">
                    <a:cs typeface="B Koodak" panose="00000700000000000000" pitchFamily="2" charset="-78"/>
                  </a:rPr>
                  <a:t>و</a:t>
                </a:r>
                <a:r>
                  <a:rPr lang="en-US" sz="2400" dirty="0">
                    <a:cs typeface="B Koodak" panose="00000700000000000000" pitchFamily="2" charset="-78"/>
                  </a:rPr>
                  <a:t>)C-B</a:t>
                </a:r>
                <a:endParaRPr lang="fa-IR" sz="2400" dirty="0">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3922" y="2092554"/>
                <a:ext cx="1371600" cy="4431983"/>
              </a:xfrm>
              <a:prstGeom prst="rect">
                <a:avLst/>
              </a:prstGeom>
              <a:blipFill>
                <a:blip r:embed="rId2"/>
                <a:stretch>
                  <a:fillRect l="-7111" b="-2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96254" y="2182503"/>
                <a:ext cx="3178663" cy="4524315"/>
              </a:xfrm>
              <a:prstGeom prst="rect">
                <a:avLst/>
              </a:prstGeom>
              <a:noFill/>
            </p:spPr>
            <p:txBody>
              <a:bodyPr wrap="square" rtlCol="1">
                <a:spAutoFit/>
              </a:bodyPr>
              <a:lstStyle/>
              <a:p>
                <a:pPr>
                  <a:lnSpc>
                    <a:spcPct val="200000"/>
                  </a:lnSpc>
                </a:pPr>
                <a:r>
                  <a:rPr lang="fa-IR" sz="2400" dirty="0">
                    <a:latin typeface="Cambria Math" panose="02040503050406030204" pitchFamily="18" charset="0"/>
                    <a:ea typeface="Cambria Math" panose="02040503050406030204" pitchFamily="18" charset="0"/>
                    <a:cs typeface="B Koodak" panose="00000700000000000000" pitchFamily="2" charset="-78"/>
                  </a:rPr>
                  <a:t>ز</a:t>
                </a:r>
                <a:r>
                  <a:rPr lang="en-US" sz="2400" dirty="0">
                    <a:latin typeface="Cambria Math" panose="02040503050406030204" pitchFamily="18" charset="0"/>
                    <a:ea typeface="Cambria Math" panose="02040503050406030204" pitchFamily="18" charset="0"/>
                    <a:cs typeface="B Koodak" panose="00000700000000000000" pitchFamily="2" charset="-78"/>
                  </a:rPr>
                  <a:t>)(A-C)</a:t>
                </a:r>
                <a14:m>
                  <m:oMath xmlns:m="http://schemas.openxmlformats.org/officeDocument/2006/math">
                    <m:r>
                      <a:rPr lang="en-US" sz="2400" i="0"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B</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m:t>
                        </m:r>
                      </m:e>
                    </m:d>
                  </m:oMath>
                </a14:m>
                <a:endParaRPr lang="en-US" sz="2400" dirty="0">
                  <a:latin typeface="Cambria Math" panose="02040503050406030204" pitchFamily="18" charset="0"/>
                  <a:ea typeface="Cambria Math" panose="02040503050406030204" pitchFamily="18" charset="0"/>
                  <a:cs typeface="B Koodak" panose="00000700000000000000" pitchFamily="2" charset="-78"/>
                </a:endParaRPr>
              </a:p>
              <a:p>
                <a:pPr>
                  <a:lnSpc>
                    <a:spcPct val="200000"/>
                  </a:lnSpc>
                </a:pPr>
                <a:r>
                  <a:rPr lang="fa-IR" sz="2400" dirty="0">
                    <a:latin typeface="Cambria Math" panose="02040503050406030204" pitchFamily="18" charset="0"/>
                    <a:ea typeface="Cambria Math" panose="02040503050406030204" pitchFamily="18" charset="0"/>
                    <a:cs typeface="B Koodak" panose="00000700000000000000" pitchFamily="2" charset="-78"/>
                  </a:rPr>
                  <a:t>ح</a:t>
                </a:r>
                <a:r>
                  <a:rPr lang="en-US" sz="2400" dirty="0">
                    <a:latin typeface="Cambria Math" panose="02040503050406030204" pitchFamily="18" charset="0"/>
                    <a:ea typeface="Cambria Math" panose="02040503050406030204" pitchFamily="18" charset="0"/>
                    <a:cs typeface="B Koodak" panose="00000700000000000000" pitchFamily="2" charset="-78"/>
                  </a:rPr>
                  <a:t>)(A</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B</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m:t>
                    </m:r>
                  </m:oMath>
                </a14:m>
                <a:endParaRPr lang="en-US" sz="2400" dirty="0">
                  <a:latin typeface="Cambria Math" panose="02040503050406030204" pitchFamily="18" charset="0"/>
                  <a:ea typeface="Cambria Math" panose="02040503050406030204" pitchFamily="18" charset="0"/>
                  <a:cs typeface="B Koodak" panose="00000700000000000000" pitchFamily="2" charset="-78"/>
                </a:endParaRPr>
              </a:p>
              <a:p>
                <a:pPr>
                  <a:lnSpc>
                    <a:spcPct val="200000"/>
                  </a:lnSpc>
                </a:pPr>
                <a:r>
                  <a:rPr lang="fa-IR" sz="2400" dirty="0">
                    <a:latin typeface="Cambria Math" panose="02040503050406030204" pitchFamily="18" charset="0"/>
                    <a:ea typeface="Cambria Math" panose="02040503050406030204" pitchFamily="18" charset="0"/>
                    <a:cs typeface="B Koodak" panose="00000700000000000000" pitchFamily="2" charset="-78"/>
                  </a:rPr>
                  <a:t>ط</a:t>
                </a:r>
                <a:r>
                  <a:rPr lang="en-US" sz="2400" dirty="0">
                    <a:latin typeface="Cambria Math" panose="02040503050406030204" pitchFamily="18" charset="0"/>
                    <a:ea typeface="Cambria Math" panose="02040503050406030204" pitchFamily="18" charset="0"/>
                    <a:cs typeface="B Koodak" panose="00000700000000000000" pitchFamily="2" charset="-78"/>
                  </a:rPr>
                  <a:t>)A</a:t>
                </a:r>
                <a14:m>
                  <m:oMath xmlns:m="http://schemas.openxmlformats.org/officeDocument/2006/math">
                    <m:r>
                      <a:rPr lang="en-US" sz="2400" i="0" smtClean="0">
                        <a:latin typeface="Cambria Math" panose="02040503050406030204" pitchFamily="18" charset="0"/>
                        <a:ea typeface="Cambria Math" panose="02040503050406030204" pitchFamily="18" charset="0"/>
                      </a:rPr>
                      <m:t>∩</m:t>
                    </m:r>
                  </m:oMath>
                </a14:m>
                <a:r>
                  <a:rPr lang="en-US" sz="2400" dirty="0">
                    <a:latin typeface="Cambria Math" panose="02040503050406030204" pitchFamily="18" charset="0"/>
                    <a:ea typeface="Cambria Math" panose="02040503050406030204" pitchFamily="18" charset="0"/>
                    <a:cs typeface="B Koodak" panose="00000700000000000000" pitchFamily="2" charset="-78"/>
                  </a:rPr>
                  <a:t>A</a:t>
                </a:r>
              </a:p>
              <a:p>
                <a:pPr>
                  <a:lnSpc>
                    <a:spcPct val="200000"/>
                  </a:lnSpc>
                </a:pPr>
                <a:r>
                  <a:rPr lang="fa-IR" sz="2400" dirty="0">
                    <a:latin typeface="Cambria Math" panose="02040503050406030204" pitchFamily="18" charset="0"/>
                    <a:ea typeface="Cambria Math" panose="02040503050406030204" pitchFamily="18" charset="0"/>
                    <a:cs typeface="B Koodak" panose="00000700000000000000" pitchFamily="2" charset="-78"/>
                  </a:rPr>
                  <a:t>ی</a:t>
                </a:r>
                <a:r>
                  <a:rPr lang="en-US" sz="2400" dirty="0">
                    <a:latin typeface="Cambria Math" panose="02040503050406030204" pitchFamily="18" charset="0"/>
                    <a:ea typeface="Cambria Math" panose="02040503050406030204" pitchFamily="18" charset="0"/>
                    <a:cs typeface="B Koodak" panose="00000700000000000000" pitchFamily="2" charset="-78"/>
                  </a:rPr>
                  <a:t>)A</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a:rPr lang="en-US" sz="2400" i="0" smtClean="0">
                        <a:latin typeface="Cambria Math" panose="02040503050406030204" pitchFamily="18" charset="0"/>
                        <a:ea typeface="Cambria Math" panose="02040503050406030204" pitchFamily="18" charset="0"/>
                      </a:rPr>
                      <m:t>∅</m:t>
                    </m:r>
                  </m:oMath>
                </a14:m>
                <a:endParaRPr lang="en-US" sz="2400" dirty="0">
                  <a:latin typeface="Cambria Math" panose="02040503050406030204" pitchFamily="18" charset="0"/>
                  <a:ea typeface="Cambria Math" panose="02040503050406030204" pitchFamily="18" charset="0"/>
                  <a:cs typeface="B Koodak" panose="00000700000000000000" pitchFamily="2" charset="-78"/>
                </a:endParaRPr>
              </a:p>
              <a:p>
                <a:pPr>
                  <a:lnSpc>
                    <a:spcPct val="200000"/>
                  </a:lnSpc>
                </a:pPr>
                <a:r>
                  <a:rPr lang="fa-IR" sz="2400" dirty="0">
                    <a:latin typeface="Cambria Math" panose="02040503050406030204" pitchFamily="18" charset="0"/>
                    <a:ea typeface="Cambria Math" panose="02040503050406030204" pitchFamily="18" charset="0"/>
                    <a:cs typeface="B Koodak" panose="00000700000000000000" pitchFamily="2" charset="-78"/>
                  </a:rPr>
                  <a:t>ک</a:t>
                </a:r>
                <a:r>
                  <a:rPr lang="en-US" sz="2400" dirty="0">
                    <a:latin typeface="Cambria Math" panose="02040503050406030204" pitchFamily="18" charset="0"/>
                    <a:ea typeface="Cambria Math" panose="02040503050406030204" pitchFamily="18" charset="0"/>
                    <a:cs typeface="B Koodak" panose="00000700000000000000" pitchFamily="2" charset="-78"/>
                  </a:rPr>
                  <a:t>)B</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B</m:t>
                    </m:r>
                  </m:oMath>
                </a14:m>
                <a:endParaRPr lang="en-US" sz="2400" dirty="0">
                  <a:latin typeface="Cambria Math" panose="02040503050406030204" pitchFamily="18" charset="0"/>
                  <a:ea typeface="Cambria Math" panose="02040503050406030204" pitchFamily="18" charset="0"/>
                  <a:cs typeface="B Koodak" panose="00000700000000000000" pitchFamily="2" charset="-78"/>
                </a:endParaRPr>
              </a:p>
              <a:p>
                <a:pPr>
                  <a:lnSpc>
                    <a:spcPct val="200000"/>
                  </a:lnSpc>
                </a:pPr>
                <a:r>
                  <a:rPr lang="fa-IR" sz="2400" dirty="0">
                    <a:latin typeface="Cambria Math" panose="02040503050406030204" pitchFamily="18" charset="0"/>
                    <a:ea typeface="Cambria Math" panose="02040503050406030204" pitchFamily="18" charset="0"/>
                    <a:cs typeface="B Koodak" panose="00000700000000000000" pitchFamily="2" charset="-78"/>
                  </a:rPr>
                  <a:t>ل</a:t>
                </a:r>
                <a:r>
                  <a:rPr lang="en-US" sz="2400" dirty="0">
                    <a:latin typeface="Cambria Math" panose="02040503050406030204" pitchFamily="18" charset="0"/>
                    <a:ea typeface="Cambria Math" panose="02040503050406030204" pitchFamily="18" charset="0"/>
                    <a:cs typeface="B Koodak" panose="00000700000000000000" pitchFamily="2" charset="-78"/>
                  </a:rPr>
                  <a:t>)C</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a:rPr lang="en-US" sz="2400" i="0" smtClean="0">
                        <a:latin typeface="Cambria Math" panose="02040503050406030204" pitchFamily="18" charset="0"/>
                        <a:ea typeface="Cambria Math" panose="02040503050406030204" pitchFamily="18" charset="0"/>
                      </a:rPr>
                      <m:t>∅</m:t>
                    </m:r>
                  </m:oMath>
                </a14:m>
                <a:endParaRPr lang="fa-IR" sz="2400" dirty="0">
                  <a:latin typeface="Cambria Math" panose="02040503050406030204" pitchFamily="18" charset="0"/>
                  <a:ea typeface="Cambria Math" panose="02040503050406030204" pitchFamily="18" charset="0"/>
                  <a:cs typeface="B Koodak" panose="000007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96254" y="2182503"/>
                <a:ext cx="3178663" cy="4524315"/>
              </a:xfrm>
              <a:prstGeom prst="rect">
                <a:avLst/>
              </a:prstGeom>
              <a:blipFill>
                <a:blip r:embed="rId3"/>
                <a:stretch>
                  <a:fillRect l="-3065" b="-674"/>
                </a:stretch>
              </a:blipFill>
            </p:spPr>
            <p:txBody>
              <a:bodyPr/>
              <a:lstStyle/>
              <a:p>
                <a:r>
                  <a:rPr lang="en-US">
                    <a:noFill/>
                  </a:rPr>
                  <a:t> </a:t>
                </a:r>
              </a:p>
            </p:txBody>
          </p:sp>
        </mc:Fallback>
      </mc:AlternateContent>
      <p:sp>
        <p:nvSpPr>
          <p:cNvPr id="3" name="TextBox 2"/>
          <p:cNvSpPr txBox="1"/>
          <p:nvPr/>
        </p:nvSpPr>
        <p:spPr>
          <a:xfrm>
            <a:off x="1534562" y="2439040"/>
            <a:ext cx="2845420"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{1،2،3،4،5،6،7،8،9}</a:t>
            </a:r>
          </a:p>
        </p:txBody>
      </p:sp>
      <p:sp>
        <p:nvSpPr>
          <p:cNvPr id="9" name="TextBox 8"/>
          <p:cNvSpPr txBox="1"/>
          <p:nvPr/>
        </p:nvSpPr>
        <p:spPr>
          <a:xfrm>
            <a:off x="1375248" y="3174288"/>
            <a:ext cx="3028485"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{1،3،5،7،8،9،10،11}</a:t>
            </a:r>
          </a:p>
        </p:txBody>
      </p:sp>
      <p:sp>
        <p:nvSpPr>
          <p:cNvPr id="10" name="TextBox 9"/>
          <p:cNvSpPr txBox="1"/>
          <p:nvPr/>
        </p:nvSpPr>
        <p:spPr>
          <a:xfrm>
            <a:off x="1401677" y="3885957"/>
            <a:ext cx="3111190"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{1،2،4،6،7،8،9،10،11}</a:t>
            </a:r>
          </a:p>
        </p:txBody>
      </p:sp>
      <p:sp>
        <p:nvSpPr>
          <p:cNvPr id="11" name="TextBox 10"/>
          <p:cNvSpPr txBox="1"/>
          <p:nvPr/>
        </p:nvSpPr>
        <p:spPr>
          <a:xfrm>
            <a:off x="2322604" y="4657192"/>
            <a:ext cx="1038922"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{9}</a:t>
            </a:r>
          </a:p>
        </p:txBody>
      </p:sp>
      <p:sp>
        <p:nvSpPr>
          <p:cNvPr id="12" name="TextBox 11"/>
          <p:cNvSpPr txBox="1"/>
          <p:nvPr/>
        </p:nvSpPr>
        <p:spPr>
          <a:xfrm>
            <a:off x="1930362" y="5356454"/>
            <a:ext cx="2136388" cy="461665"/>
          </a:xfrm>
          <a:prstGeom prst="rect">
            <a:avLst/>
          </a:prstGeom>
          <a:noFill/>
        </p:spPr>
        <p:txBody>
          <a:bodyPr wrap="square" rtlCol="1">
            <a:spAutoFit/>
          </a:bodyPr>
          <a:lstStyle/>
          <a:p>
            <a:pPr algn="ctr" rtl="1"/>
            <a:r>
              <a:rPr lang="fa-IR" sz="2400" dirty="0">
                <a:solidFill>
                  <a:schemeClr val="accent2">
                    <a:lumMod val="75000"/>
                  </a:schemeClr>
                </a:solidFill>
                <a:cs typeface="B Koodak" panose="00000700000000000000" pitchFamily="2" charset="-78"/>
              </a:rPr>
              <a:t>{2،4،6،8}</a:t>
            </a:r>
          </a:p>
        </p:txBody>
      </p:sp>
      <p:sp>
        <p:nvSpPr>
          <p:cNvPr id="13" name="TextBox 12"/>
          <p:cNvSpPr txBox="1"/>
          <p:nvPr/>
        </p:nvSpPr>
        <p:spPr>
          <a:xfrm>
            <a:off x="2165582" y="6062872"/>
            <a:ext cx="1750742" cy="461665"/>
          </a:xfrm>
          <a:prstGeom prst="rect">
            <a:avLst/>
          </a:prstGeom>
          <a:noFill/>
        </p:spPr>
        <p:txBody>
          <a:bodyPr wrap="square" rtlCol="1">
            <a:spAutoFit/>
          </a:bodyPr>
          <a:lstStyle/>
          <a:p>
            <a:pPr algn="ctr" rtl="1"/>
            <a:r>
              <a:rPr lang="fa-IR" sz="2400" dirty="0">
                <a:solidFill>
                  <a:schemeClr val="accent2">
                    <a:lumMod val="75000"/>
                  </a:schemeClr>
                </a:solidFill>
                <a:cs typeface="B Koodak" panose="00000700000000000000" pitchFamily="2" charset="-78"/>
              </a:rPr>
              <a:t>{8،10،11}</a:t>
            </a:r>
          </a:p>
        </p:txBody>
      </p:sp>
      <mc:AlternateContent xmlns:mc="http://schemas.openxmlformats.org/markup-compatibility/2006" xmlns:a14="http://schemas.microsoft.com/office/drawing/2010/main">
        <mc:Choice Requires="a14">
          <p:sp>
            <p:nvSpPr>
              <p:cNvPr id="14" name="TextBox 13"/>
              <p:cNvSpPr txBox="1"/>
              <p:nvPr/>
            </p:nvSpPr>
            <p:spPr>
              <a:xfrm>
                <a:off x="6129482" y="2489848"/>
                <a:ext cx="5822427"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{2،4،6،9،5،3} ={2،4،6،9}</a:t>
                </a:r>
                <a14:m>
                  <m:oMath xmlns:m="http://schemas.openxmlformats.org/officeDocument/2006/math">
                    <m:r>
                      <a:rPr lang="fa-IR" sz="2400" i="1" smtClean="0">
                        <a:solidFill>
                          <a:schemeClr val="accent2">
                            <a:lumMod val="75000"/>
                          </a:schemeClr>
                        </a:solidFill>
                        <a:latin typeface="Cambria Math" panose="02040503050406030204" pitchFamily="18" charset="0"/>
                        <a:ea typeface="Cambria Math" panose="02040503050406030204" pitchFamily="18" charset="0"/>
                      </a:rPr>
                      <m:t>∪</m:t>
                    </m:r>
                  </m:oMath>
                </a14:m>
                <a:r>
                  <a:rPr lang="fa-IR" sz="2400" dirty="0">
                    <a:solidFill>
                      <a:schemeClr val="accent2">
                        <a:lumMod val="75000"/>
                      </a:schemeClr>
                    </a:solidFill>
                    <a:cs typeface="B Koodak" panose="00000700000000000000" pitchFamily="2" charset="-78"/>
                  </a:rPr>
                  <a:t>{5،3،9}</a:t>
                </a:r>
              </a:p>
            </p:txBody>
          </p:sp>
        </mc:Choice>
        <mc:Fallback xmlns="">
          <p:sp>
            <p:nvSpPr>
              <p:cNvPr id="14" name="TextBox 13"/>
              <p:cNvSpPr txBox="1">
                <a:spLocks noRot="1" noChangeAspect="1" noMove="1" noResize="1" noEditPoints="1" noAdjustHandles="1" noChangeArrowheads="1" noChangeShapeType="1" noTextEdit="1"/>
              </p:cNvSpPr>
              <p:nvPr/>
            </p:nvSpPr>
            <p:spPr>
              <a:xfrm>
                <a:off x="6129482" y="2489848"/>
                <a:ext cx="5822427" cy="461665"/>
              </a:xfrm>
              <a:prstGeom prst="rect">
                <a:avLst/>
              </a:prstGeom>
              <a:blipFill>
                <a:blip r:embed="rId4"/>
                <a:stretch>
                  <a:fillRect t="-6579" r="-1569" b="-32895"/>
                </a:stretch>
              </a:blipFill>
            </p:spPr>
            <p:txBody>
              <a:bodyPr/>
              <a:lstStyle/>
              <a:p>
                <a:r>
                  <a:rPr lang="en-US">
                    <a:noFill/>
                  </a:rPr>
                  <a:t> </a:t>
                </a:r>
              </a:p>
            </p:txBody>
          </p:sp>
        </mc:Fallback>
      </mc:AlternateContent>
      <p:sp>
        <p:nvSpPr>
          <p:cNvPr id="16" name="TextBox 15"/>
          <p:cNvSpPr txBox="1"/>
          <p:nvPr/>
        </p:nvSpPr>
        <p:spPr>
          <a:xfrm>
            <a:off x="6599090" y="3962326"/>
            <a:ext cx="2041602" cy="461665"/>
          </a:xfrm>
          <a:prstGeom prst="rect">
            <a:avLst/>
          </a:prstGeom>
          <a:noFill/>
        </p:spPr>
        <p:txBody>
          <a:bodyPr wrap="square" rtlCol="1">
            <a:spAutoFit/>
          </a:bodyPr>
          <a:lstStyle/>
          <a:p>
            <a:pPr rtl="1"/>
            <a:r>
              <a:rPr lang="fa-IR" sz="2400" dirty="0">
                <a:solidFill>
                  <a:schemeClr val="accent2">
                    <a:lumMod val="75000"/>
                  </a:schemeClr>
                </a:solidFill>
                <a:cs typeface="B Koodak" panose="00000700000000000000" pitchFamily="2" charset="-78"/>
              </a:rPr>
              <a:t>{2،4،6،8،9}</a:t>
            </a:r>
          </a:p>
        </p:txBody>
      </p:sp>
      <p:sp>
        <p:nvSpPr>
          <p:cNvPr id="17" name="TextBox 16"/>
          <p:cNvSpPr txBox="1"/>
          <p:nvPr/>
        </p:nvSpPr>
        <p:spPr>
          <a:xfrm>
            <a:off x="7071621" y="4708393"/>
            <a:ext cx="1436184" cy="461665"/>
          </a:xfrm>
          <a:prstGeom prst="rect">
            <a:avLst/>
          </a:prstGeom>
          <a:noFill/>
        </p:spPr>
        <p:txBody>
          <a:bodyPr wrap="square" rtlCol="1">
            <a:spAutoFit/>
          </a:bodyPr>
          <a:lstStyle/>
          <a:p>
            <a:pPr rtl="1"/>
            <a:r>
              <a:rPr lang="fa-IR" sz="2400" dirty="0">
                <a:solidFill>
                  <a:schemeClr val="accent2">
                    <a:lumMod val="75000"/>
                  </a:schemeClr>
                </a:solidFill>
                <a:cs typeface="B Koodak" panose="00000700000000000000" pitchFamily="2" charset="-78"/>
              </a:rPr>
              <a:t>{  }</a:t>
            </a:r>
          </a:p>
        </p:txBody>
      </p:sp>
      <p:sp>
        <p:nvSpPr>
          <p:cNvPr id="18" name="TextBox 17"/>
          <p:cNvSpPr txBox="1"/>
          <p:nvPr/>
        </p:nvSpPr>
        <p:spPr>
          <a:xfrm>
            <a:off x="6681328" y="5434804"/>
            <a:ext cx="2216770" cy="461665"/>
          </a:xfrm>
          <a:prstGeom prst="rect">
            <a:avLst/>
          </a:prstGeom>
          <a:noFill/>
        </p:spPr>
        <p:txBody>
          <a:bodyPr wrap="square" rtlCol="1">
            <a:spAutoFit/>
          </a:bodyPr>
          <a:lstStyle/>
          <a:p>
            <a:pPr rtl="1"/>
            <a:r>
              <a:rPr lang="fa-IR" sz="2400" dirty="0">
                <a:solidFill>
                  <a:schemeClr val="accent2">
                    <a:lumMod val="75000"/>
                  </a:schemeClr>
                </a:solidFill>
                <a:cs typeface="B Koodak" panose="00000700000000000000" pitchFamily="2" charset="-78"/>
              </a:rPr>
              <a:t>{1،5،7،3،9}</a:t>
            </a:r>
          </a:p>
        </p:txBody>
      </p:sp>
      <p:sp>
        <p:nvSpPr>
          <p:cNvPr id="19" name="TextBox 18"/>
          <p:cNvSpPr txBox="1"/>
          <p:nvPr/>
        </p:nvSpPr>
        <p:spPr>
          <a:xfrm>
            <a:off x="6319929" y="6141273"/>
            <a:ext cx="2046131"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{1،7،8،10،11}</a:t>
            </a:r>
          </a:p>
        </p:txBody>
      </p:sp>
      <p:grpSp>
        <p:nvGrpSpPr>
          <p:cNvPr id="21" name="Group 20"/>
          <p:cNvGrpSpPr/>
          <p:nvPr/>
        </p:nvGrpSpPr>
        <p:grpSpPr>
          <a:xfrm>
            <a:off x="4784833" y="212862"/>
            <a:ext cx="6942224" cy="1275787"/>
            <a:chOff x="5118712" y="5150252"/>
            <a:chExt cx="6942224" cy="1275787"/>
          </a:xfrm>
        </p:grpSpPr>
        <p:sp>
          <p:nvSpPr>
            <p:cNvPr id="22" name="TextBox 21"/>
            <p:cNvSpPr txBox="1"/>
            <p:nvPr/>
          </p:nvSpPr>
          <p:spPr>
            <a:xfrm>
              <a:off x="9288376" y="5755547"/>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23" name="Straight Connector 22"/>
            <p:cNvCxnSpPr/>
            <p:nvPr/>
          </p:nvCxnSpPr>
          <p:spPr>
            <a:xfrm flipH="1">
              <a:off x="5118712" y="5986379"/>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31968" t="10666" r="32222" b="12000"/>
            <a:stretch/>
          </p:blipFill>
          <p:spPr>
            <a:xfrm>
              <a:off x="11174798" y="5150252"/>
              <a:ext cx="886138" cy="1275787"/>
            </a:xfrm>
            <a:prstGeom prst="rect">
              <a:avLst/>
            </a:prstGeom>
          </p:spPr>
        </p:pic>
      </p:grpSp>
      <p:sp>
        <p:nvSpPr>
          <p:cNvPr id="26" name="TextBox 25"/>
          <p:cNvSpPr txBox="1"/>
          <p:nvPr/>
        </p:nvSpPr>
        <p:spPr>
          <a:xfrm>
            <a:off x="7071621" y="3216259"/>
            <a:ext cx="5120379" cy="400110"/>
          </a:xfrm>
          <a:prstGeom prst="rect">
            <a:avLst/>
          </a:prstGeom>
          <a:noFill/>
        </p:spPr>
        <p:txBody>
          <a:bodyPr wrap="square" rtlCol="1">
            <a:spAutoFit/>
          </a:bodyPr>
          <a:lstStyle/>
          <a:p>
            <a:pPr rtl="1"/>
            <a:r>
              <a:rPr lang="fa-IR" sz="2000" dirty="0">
                <a:solidFill>
                  <a:schemeClr val="accent2">
                    <a:lumMod val="75000"/>
                  </a:schemeClr>
                </a:solidFill>
                <a:cs typeface="B Koodak" panose="00000700000000000000" pitchFamily="2" charset="-78"/>
              </a:rPr>
              <a:t>{2،3،4،5،6،9}={1،7،10،11}-{1،2،3،4،5،6،7،8،9}</a:t>
            </a:r>
          </a:p>
        </p:txBody>
      </p:sp>
    </p:spTree>
    <p:extLst>
      <p:ext uri="{BB962C8B-B14F-4D97-AF65-F5344CB8AC3E}">
        <p14:creationId xmlns:p14="http://schemas.microsoft.com/office/powerpoint/2010/main" val="5917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p:cTn id="3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p:cTn id="42"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p:cTn id="4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6">
                                            <p:txEl>
                                              <p:pRg st="0" end="0"/>
                                            </p:txEl>
                                          </p:spTgt>
                                        </p:tgtEl>
                                        <p:attrNameLst>
                                          <p:attrName>style.visibility</p:attrName>
                                        </p:attrNameLst>
                                      </p:cBhvr>
                                      <p:to>
                                        <p:strVal val="visible"/>
                                      </p:to>
                                    </p:set>
                                    <p:anim calcmode="lin" valueType="num">
                                      <p:cBhvr>
                                        <p:cTn id="56"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 calcmode="lin" valueType="num">
                                      <p:cBhvr>
                                        <p:cTn id="63"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 calcmode="lin" valueType="num">
                                      <p:cBhvr>
                                        <p:cTn id="7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1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 calcmode="lin" valueType="num">
                                      <p:cBhvr>
                                        <p:cTn id="7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8">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 calcmode="lin" valueType="num">
                                      <p:cBhvr>
                                        <p:cTn id="8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5221" y="523334"/>
            <a:ext cx="10093712" cy="461665"/>
          </a:xfrm>
          <a:prstGeom prst="rect">
            <a:avLst/>
          </a:prstGeom>
          <a:noFill/>
        </p:spPr>
        <p:txBody>
          <a:bodyPr wrap="square" rtlCol="1">
            <a:spAutoFit/>
          </a:bodyPr>
          <a:lstStyle/>
          <a:p>
            <a:pPr algn="r" rtl="1"/>
            <a:r>
              <a:rPr lang="fa-IR" sz="2400" dirty="0">
                <a:cs typeface="B Koodak" panose="00000700000000000000" pitchFamily="2" charset="-78"/>
              </a:rPr>
              <a:t>2-باتوجه به نمودار زیر،عبارت های درست را با (د) و گزاره های نادرست را با(ن)مشخص کنید.</a:t>
            </a:r>
          </a:p>
        </p:txBody>
      </p:sp>
      <mc:AlternateContent xmlns:mc="http://schemas.openxmlformats.org/markup-compatibility/2006" xmlns:a14="http://schemas.microsoft.com/office/drawing/2010/main">
        <mc:Choice Requires="a14">
          <p:sp>
            <p:nvSpPr>
              <p:cNvPr id="6" name="TextBox 5"/>
              <p:cNvSpPr txBox="1"/>
              <p:nvPr/>
            </p:nvSpPr>
            <p:spPr>
              <a:xfrm>
                <a:off x="8215087" y="1969087"/>
                <a:ext cx="3443514" cy="4462760"/>
              </a:xfrm>
              <a:prstGeom prst="rect">
                <a:avLst/>
              </a:prstGeom>
              <a:noFill/>
            </p:spPr>
            <p:txBody>
              <a:bodyPr wrap="square" rtlCol="1">
                <a:spAutoFit/>
              </a:bodyPr>
              <a:lstStyle/>
              <a:p>
                <a:pPr algn="r" rtl="1"/>
                <a:r>
                  <a:rPr lang="fa-IR" sz="2400" dirty="0">
                    <a:cs typeface="B Koodak" panose="00000700000000000000" pitchFamily="2" charset="-78"/>
                  </a:rPr>
                  <a:t>الف){6،7}=</a:t>
                </a:r>
                <a:r>
                  <a:rPr lang="en-US" sz="2400" dirty="0">
                    <a:cs typeface="B Koodak" panose="00000700000000000000" pitchFamily="2" charset="-78"/>
                  </a:rPr>
                  <a:t>B-A</a:t>
                </a:r>
                <a:endParaRPr lang="fa-IR" sz="2400" dirty="0">
                  <a:cs typeface="B Koodak" panose="00000700000000000000" pitchFamily="2" charset="-78"/>
                </a:endParaRPr>
              </a:p>
              <a:p>
                <a:pPr algn="r" rtl="1"/>
                <a:endParaRPr lang="en-US" sz="2400" dirty="0">
                  <a:cs typeface="B Koodak" panose="00000700000000000000" pitchFamily="2" charset="-78"/>
                </a:endParaRPr>
              </a:p>
              <a:p>
                <a:pPr algn="r" rtl="1"/>
                <a:r>
                  <a:rPr lang="fa-IR" sz="2400" dirty="0">
                    <a:cs typeface="B Koodak" panose="00000700000000000000" pitchFamily="2" charset="-78"/>
                  </a:rPr>
                  <a:t>ب)</a:t>
                </a:r>
                <a:r>
                  <a:rPr lang="fa-IR" sz="2400" dirty="0">
                    <a:ea typeface="Cambria Math" panose="02040503050406030204" pitchFamily="18" charset="0"/>
                    <a:cs typeface="B Koodak" panose="00000700000000000000" pitchFamily="2" charset="-78"/>
                  </a:rPr>
                  <a:t> </a:t>
                </a:r>
                <a14:m>
                  <m:oMath xmlns:m="http://schemas.openxmlformats.org/officeDocument/2006/math">
                    <m:r>
                      <a:rPr lang="fa-IR" sz="2400" i="1">
                        <a:latin typeface="Cambria Math" panose="02040503050406030204" pitchFamily="18" charset="0"/>
                        <a:ea typeface="Cambria Math" panose="02040503050406030204" pitchFamily="18" charset="0"/>
                      </a:rPr>
                      <m:t>∪</m:t>
                    </m:r>
                  </m:oMath>
                </a14:m>
                <a:r>
                  <a:rPr lang="en-US" sz="2400" dirty="0">
                    <a:cs typeface="B Koodak" panose="00000700000000000000" pitchFamily="2" charset="-78"/>
                  </a:rPr>
                  <a:t>(A</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oMath>
                </a14:m>
                <a:r>
                  <a:rPr lang="fa-IR" sz="2400" dirty="0">
                    <a:cs typeface="B Koodak" panose="00000700000000000000" pitchFamily="2" charset="-78"/>
                  </a:rPr>
                  <a:t>(</a:t>
                </a:r>
                <a:r>
                  <a:rPr lang="en-US" sz="2400" dirty="0">
                    <a:cs typeface="B Koodak" panose="00000700000000000000" pitchFamily="2" charset="-78"/>
                  </a:rPr>
                  <a:t>A-B</a:t>
                </a:r>
                <a:r>
                  <a:rPr lang="fa-IR" sz="2400" dirty="0">
                    <a:cs typeface="B Koodak" panose="00000700000000000000" pitchFamily="2" charset="-78"/>
                  </a:rPr>
                  <a:t>)</a:t>
                </a:r>
              </a:p>
              <a:p>
                <a:pPr algn="r" rtl="1"/>
                <a:endParaRPr lang="fa-IR" sz="2400" dirty="0">
                  <a:cs typeface="B Koodak" panose="00000700000000000000" pitchFamily="2" charset="-78"/>
                </a:endParaRPr>
              </a:p>
              <a:p>
                <a:pPr algn="r" rtl="1"/>
                <a:r>
                  <a:rPr lang="fa-IR" sz="2400" dirty="0">
                    <a:cs typeface="B Koodak" panose="00000700000000000000" pitchFamily="2" charset="-78"/>
                  </a:rPr>
                  <a:t>ج){1،2،6}=(</a:t>
                </a:r>
                <a:r>
                  <a:rPr lang="en-US" sz="2400" dirty="0">
                    <a:cs typeface="B Koodak" panose="00000700000000000000" pitchFamily="2" charset="-78"/>
                  </a:rPr>
                  <a:t>B-A</a:t>
                </a:r>
                <a:r>
                  <a:rPr lang="fa-IR" sz="2400" dirty="0">
                    <a:cs typeface="B Koodak" panose="00000700000000000000" pitchFamily="2" charset="-78"/>
                  </a:rPr>
                  <a:t>)</a:t>
                </a:r>
                <a14:m>
                  <m:oMath xmlns:m="http://schemas.openxmlformats.org/officeDocument/2006/math">
                    <m:r>
                      <a:rPr lang="fa-IR" sz="2400" i="1" smtClean="0">
                        <a:latin typeface="Cambria Math" panose="02040503050406030204" pitchFamily="18" charset="0"/>
                        <a:ea typeface="Cambria Math" panose="02040503050406030204" pitchFamily="18" charset="0"/>
                      </a:rPr>
                      <m:t>∪</m:t>
                    </m:r>
                  </m:oMath>
                </a14:m>
                <a:r>
                  <a:rPr lang="fa-IR" sz="2400" dirty="0">
                    <a:cs typeface="B Koodak" panose="00000700000000000000" pitchFamily="2" charset="-78"/>
                  </a:rPr>
                  <a:t>(</a:t>
                </a:r>
                <a:r>
                  <a:rPr lang="en-US" sz="2400" dirty="0">
                    <a:cs typeface="B Koodak" panose="00000700000000000000" pitchFamily="2" charset="-78"/>
                  </a:rPr>
                  <a:t>A-B</a:t>
                </a:r>
                <a:r>
                  <a:rPr lang="fa-IR" sz="2400" dirty="0">
                    <a:cs typeface="B Koodak" panose="00000700000000000000" pitchFamily="2" charset="-78"/>
                  </a:rPr>
                  <a:t>)</a:t>
                </a:r>
              </a:p>
              <a:p>
                <a:pPr algn="r" rtl="1"/>
                <a:endParaRPr lang="fa-IR" sz="2400" dirty="0">
                  <a:cs typeface="B Koodak" panose="00000700000000000000" pitchFamily="2" charset="-78"/>
                </a:endParaRPr>
              </a:p>
              <a:p>
                <a:pPr algn="r" rtl="1"/>
                <a:r>
                  <a:rPr lang="fa-IR" sz="2400" dirty="0">
                    <a:cs typeface="B Koodak" panose="00000700000000000000" pitchFamily="2" charset="-78"/>
                  </a:rPr>
                  <a:t>د)8=(</a:t>
                </a:r>
                <a:r>
                  <a:rPr lang="en-US" sz="2400" dirty="0">
                    <a:cs typeface="B Koodak" panose="00000700000000000000" pitchFamily="2" charset="-78"/>
                  </a:rPr>
                  <a:t> n(A</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oMath>
                </a14:m>
                <a:endParaRPr lang="fa-IR" sz="2400" dirty="0">
                  <a:cs typeface="B Koodak" panose="00000700000000000000" pitchFamily="2" charset="-78"/>
                </a:endParaRPr>
              </a:p>
              <a:p>
                <a:pPr algn="r" rtl="1"/>
                <a:endParaRPr lang="en-US" sz="2400" dirty="0">
                  <a:cs typeface="B Koodak" panose="00000700000000000000" pitchFamily="2" charset="-78"/>
                </a:endParaRPr>
              </a:p>
              <a:p>
                <a:pPr algn="r" rtl="1"/>
                <a:r>
                  <a:rPr lang="fa-IR" sz="2400" dirty="0">
                    <a:cs typeface="B Koodak" panose="00000700000000000000" pitchFamily="2" charset="-78"/>
                  </a:rPr>
                  <a:t>ه)</a:t>
                </a:r>
                <a:r>
                  <a:rPr lang="en-US" sz="2400" dirty="0">
                    <a:cs typeface="B Koodak" panose="00000700000000000000" pitchFamily="2" charset="-78"/>
                  </a:rPr>
                  <a:t>A-B=B-A</a:t>
                </a:r>
                <a:endParaRPr lang="fa-IR" sz="2400" dirty="0">
                  <a:cs typeface="B Koodak" panose="00000700000000000000" pitchFamily="2" charset="-78"/>
                </a:endParaRPr>
              </a:p>
              <a:p>
                <a:pPr algn="r" rtl="1"/>
                <a:endParaRPr lang="en-US" sz="2400" dirty="0">
                  <a:cs typeface="B Koodak" panose="00000700000000000000" pitchFamily="2" charset="-78"/>
                </a:endParaRPr>
              </a:p>
              <a:p>
                <a:pPr algn="r" rtl="1"/>
                <a:r>
                  <a:rPr lang="fa-IR" sz="2400" dirty="0">
                    <a:cs typeface="B Koodak" panose="00000700000000000000" pitchFamily="2" charset="-78"/>
                  </a:rPr>
                  <a:t>و)</a:t>
                </a:r>
                <a:r>
                  <a:rPr lang="en-US" sz="2400" dirty="0">
                    <a:cs typeface="B Koodak" panose="00000700000000000000" pitchFamily="2" charset="-78"/>
                  </a:rPr>
                  <a:t>n(A-B)=n(B-A) </a:t>
                </a:r>
                <a:endParaRPr lang="fa-IR" sz="2400" dirty="0">
                  <a:cs typeface="B Koodak" panose="00000700000000000000" pitchFamily="2" charset="-78"/>
                </a:endParaRPr>
              </a:p>
              <a:p>
                <a:pPr algn="r" rtl="1"/>
                <a:endParaRPr lang="fa-IR"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215087" y="1969087"/>
                <a:ext cx="3443514" cy="4462760"/>
              </a:xfrm>
              <a:prstGeom prst="rect">
                <a:avLst/>
              </a:prstGeom>
              <a:blipFill>
                <a:blip r:embed="rId2"/>
                <a:stretch>
                  <a:fillRect t="-2049" r="-2655"/>
                </a:stretch>
              </a:blipFill>
            </p:spPr>
            <p:txBody>
              <a:bodyPr/>
              <a:lstStyle/>
              <a:p>
                <a:r>
                  <a:rPr lang="en-US">
                    <a:noFill/>
                  </a:rPr>
                  <a:t> </a:t>
                </a:r>
              </a:p>
            </p:txBody>
          </p:sp>
        </mc:Fallback>
      </mc:AlternateContent>
      <p:sp>
        <p:nvSpPr>
          <p:cNvPr id="3" name="TextBox 2"/>
          <p:cNvSpPr txBox="1"/>
          <p:nvPr/>
        </p:nvSpPr>
        <p:spPr>
          <a:xfrm>
            <a:off x="8902601" y="5508998"/>
            <a:ext cx="412595" cy="769441"/>
          </a:xfrm>
          <a:prstGeom prst="rect">
            <a:avLst/>
          </a:prstGeom>
          <a:noFill/>
        </p:spPr>
        <p:txBody>
          <a:bodyPr wrap="square" rtlCol="1">
            <a:spAutoFit/>
          </a:bodyPr>
          <a:lstStyle/>
          <a:p>
            <a:r>
              <a:rPr lang="fa-IR" sz="4400" dirty="0">
                <a:solidFill>
                  <a:schemeClr val="accent6">
                    <a:lumMod val="75000"/>
                  </a:schemeClr>
                </a:solidFill>
                <a:cs typeface="B Koodak" panose="00000700000000000000" pitchFamily="2" charset="-78"/>
              </a:rPr>
              <a:t>د</a:t>
            </a:r>
          </a:p>
        </p:txBody>
      </p:sp>
      <p:sp>
        <p:nvSpPr>
          <p:cNvPr id="7" name="Rectangle 6"/>
          <p:cNvSpPr/>
          <p:nvPr/>
        </p:nvSpPr>
        <p:spPr>
          <a:xfrm>
            <a:off x="8766773" y="1782689"/>
            <a:ext cx="426720" cy="769441"/>
          </a:xfrm>
          <a:prstGeom prst="rect">
            <a:avLst/>
          </a:prstGeom>
        </p:spPr>
        <p:txBody>
          <a:bodyPr wrap="none">
            <a:spAutoFit/>
          </a:bodyPr>
          <a:lstStyle/>
          <a:p>
            <a:r>
              <a:rPr lang="fa-IR" sz="4400" dirty="0">
                <a:solidFill>
                  <a:schemeClr val="accent6">
                    <a:lumMod val="75000"/>
                  </a:schemeClr>
                </a:solidFill>
                <a:cs typeface="B Koodak" panose="00000700000000000000" pitchFamily="2" charset="-78"/>
              </a:rPr>
              <a:t>د</a:t>
            </a:r>
          </a:p>
        </p:txBody>
      </p:sp>
      <p:sp>
        <p:nvSpPr>
          <p:cNvPr id="8" name="Rectangle 7"/>
          <p:cNvSpPr/>
          <p:nvPr/>
        </p:nvSpPr>
        <p:spPr>
          <a:xfrm>
            <a:off x="7969977" y="2570293"/>
            <a:ext cx="426720" cy="769441"/>
          </a:xfrm>
          <a:prstGeom prst="rect">
            <a:avLst/>
          </a:prstGeom>
        </p:spPr>
        <p:txBody>
          <a:bodyPr wrap="none">
            <a:spAutoFit/>
          </a:bodyPr>
          <a:lstStyle/>
          <a:p>
            <a:r>
              <a:rPr lang="fa-IR" sz="4400" dirty="0">
                <a:solidFill>
                  <a:schemeClr val="accent6">
                    <a:lumMod val="75000"/>
                  </a:schemeClr>
                </a:solidFill>
                <a:cs typeface="B Koodak" panose="00000700000000000000" pitchFamily="2" charset="-78"/>
              </a:rPr>
              <a:t>د</a:t>
            </a:r>
          </a:p>
        </p:txBody>
      </p:sp>
      <p:sp>
        <p:nvSpPr>
          <p:cNvPr id="9" name="Rectangle 8"/>
          <p:cNvSpPr/>
          <p:nvPr/>
        </p:nvSpPr>
        <p:spPr>
          <a:xfrm>
            <a:off x="9270019" y="4059223"/>
            <a:ext cx="426720" cy="769441"/>
          </a:xfrm>
          <a:prstGeom prst="rect">
            <a:avLst/>
          </a:prstGeom>
        </p:spPr>
        <p:txBody>
          <a:bodyPr wrap="none">
            <a:spAutoFit/>
          </a:bodyPr>
          <a:lstStyle/>
          <a:p>
            <a:r>
              <a:rPr lang="fa-IR" sz="4400" dirty="0">
                <a:solidFill>
                  <a:schemeClr val="accent6">
                    <a:lumMod val="75000"/>
                  </a:schemeClr>
                </a:solidFill>
                <a:cs typeface="B Koodak" panose="00000700000000000000" pitchFamily="2" charset="-78"/>
              </a:rPr>
              <a:t>د</a:t>
            </a:r>
          </a:p>
        </p:txBody>
      </p:sp>
      <p:sp>
        <p:nvSpPr>
          <p:cNvPr id="11" name="Rectangle 10"/>
          <p:cNvSpPr/>
          <p:nvPr/>
        </p:nvSpPr>
        <p:spPr>
          <a:xfrm>
            <a:off x="7970968" y="3339734"/>
            <a:ext cx="516488" cy="769441"/>
          </a:xfrm>
          <a:prstGeom prst="rect">
            <a:avLst/>
          </a:prstGeom>
        </p:spPr>
        <p:txBody>
          <a:bodyPr wrap="none">
            <a:spAutoFit/>
          </a:bodyPr>
          <a:lstStyle/>
          <a:p>
            <a:r>
              <a:rPr lang="fa-IR" sz="4400" dirty="0">
                <a:solidFill>
                  <a:srgbClr val="FF0000"/>
                </a:solidFill>
                <a:cs typeface="B Koodak" panose="00000700000000000000" pitchFamily="2" charset="-78"/>
              </a:rPr>
              <a:t>ن</a:t>
            </a:r>
          </a:p>
        </p:txBody>
      </p:sp>
      <p:sp>
        <p:nvSpPr>
          <p:cNvPr id="12" name="Rectangle 11"/>
          <p:cNvSpPr/>
          <p:nvPr/>
        </p:nvSpPr>
        <p:spPr>
          <a:xfrm>
            <a:off x="9315196" y="4739557"/>
            <a:ext cx="516488" cy="769441"/>
          </a:xfrm>
          <a:prstGeom prst="rect">
            <a:avLst/>
          </a:prstGeom>
        </p:spPr>
        <p:txBody>
          <a:bodyPr wrap="none">
            <a:spAutoFit/>
          </a:bodyPr>
          <a:lstStyle/>
          <a:p>
            <a:r>
              <a:rPr lang="fa-IR" sz="4400" dirty="0">
                <a:solidFill>
                  <a:srgbClr val="FF0000"/>
                </a:solidFill>
                <a:cs typeface="B Koodak" panose="00000700000000000000" pitchFamily="2" charset="-78"/>
              </a:rPr>
              <a:t>ن</a:t>
            </a:r>
          </a:p>
        </p:txBody>
      </p:sp>
      <p:sp>
        <p:nvSpPr>
          <p:cNvPr id="23" name="Oval 22"/>
          <p:cNvSpPr/>
          <p:nvPr/>
        </p:nvSpPr>
        <p:spPr>
          <a:xfrm>
            <a:off x="932301" y="3106914"/>
            <a:ext cx="1905034" cy="1904619"/>
          </a:xfrm>
          <a:prstGeom prst="ellipse">
            <a:avLst/>
          </a:prstGeom>
          <a:solidFill>
            <a:schemeClr val="accent3">
              <a:alpha val="0"/>
            </a:schemeClr>
          </a:solid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24" name="Oval 23"/>
          <p:cNvSpPr/>
          <p:nvPr/>
        </p:nvSpPr>
        <p:spPr>
          <a:xfrm>
            <a:off x="1972037" y="3175365"/>
            <a:ext cx="1940916" cy="1948913"/>
          </a:xfrm>
          <a:prstGeom prst="ellipse">
            <a:avLst/>
          </a:prstGeom>
          <a:solidFill>
            <a:schemeClr val="accent3">
              <a:alpha val="0"/>
            </a:schemeClr>
          </a:solidFill>
          <a:ln w="38100">
            <a:solidFill>
              <a:srgbClr val="CC000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25" name="TextBox 24"/>
          <p:cNvSpPr txBox="1"/>
          <p:nvPr/>
        </p:nvSpPr>
        <p:spPr>
          <a:xfrm>
            <a:off x="644858" y="3143516"/>
            <a:ext cx="1407982" cy="769441"/>
          </a:xfrm>
          <a:prstGeom prst="rect">
            <a:avLst/>
          </a:prstGeom>
          <a:noFill/>
        </p:spPr>
        <p:txBody>
          <a:bodyPr wrap="square" rtlCol="1">
            <a:spAutoFit/>
          </a:bodyPr>
          <a:lstStyle/>
          <a:p>
            <a:r>
              <a:rPr lang="en-US" sz="4400" dirty="0">
                <a:solidFill>
                  <a:srgbClr val="00B050"/>
                </a:solidFill>
                <a:cs typeface="B Koodak" panose="00000700000000000000" pitchFamily="2" charset="-78"/>
              </a:rPr>
              <a:t>A</a:t>
            </a:r>
            <a:endParaRPr lang="fa-IR" sz="4400" dirty="0">
              <a:solidFill>
                <a:srgbClr val="00B050"/>
              </a:solidFill>
              <a:cs typeface="B Koodak" panose="00000700000000000000" pitchFamily="2" charset="-78"/>
            </a:endParaRPr>
          </a:p>
        </p:txBody>
      </p:sp>
      <p:sp>
        <p:nvSpPr>
          <p:cNvPr id="26" name="TextBox 25"/>
          <p:cNvSpPr txBox="1"/>
          <p:nvPr/>
        </p:nvSpPr>
        <p:spPr>
          <a:xfrm>
            <a:off x="3561345" y="2898271"/>
            <a:ext cx="1080510" cy="769441"/>
          </a:xfrm>
          <a:prstGeom prst="rect">
            <a:avLst/>
          </a:prstGeom>
          <a:noFill/>
        </p:spPr>
        <p:txBody>
          <a:bodyPr wrap="square" rtlCol="1">
            <a:spAutoFit/>
          </a:bodyPr>
          <a:lstStyle/>
          <a:p>
            <a:r>
              <a:rPr lang="en-US" sz="4400" dirty="0">
                <a:solidFill>
                  <a:srgbClr val="C00000"/>
                </a:solidFill>
                <a:cs typeface="B Koodak" panose="00000700000000000000" pitchFamily="2" charset="-78"/>
              </a:rPr>
              <a:t>B</a:t>
            </a:r>
            <a:endParaRPr lang="fa-IR" sz="4400" dirty="0">
              <a:solidFill>
                <a:srgbClr val="C00000"/>
              </a:solidFill>
              <a:cs typeface="B Koodak" panose="00000700000000000000" pitchFamily="2" charset="-78"/>
            </a:endParaRPr>
          </a:p>
        </p:txBody>
      </p:sp>
      <p:sp>
        <p:nvSpPr>
          <p:cNvPr id="27" name="TextBox 26"/>
          <p:cNvSpPr txBox="1"/>
          <p:nvPr/>
        </p:nvSpPr>
        <p:spPr>
          <a:xfrm>
            <a:off x="1364547" y="3325658"/>
            <a:ext cx="707930" cy="1569660"/>
          </a:xfrm>
          <a:prstGeom prst="rect">
            <a:avLst/>
          </a:prstGeom>
          <a:noFill/>
        </p:spPr>
        <p:txBody>
          <a:bodyPr wrap="square" rtlCol="1">
            <a:spAutoFit/>
          </a:bodyPr>
          <a:lstStyle/>
          <a:p>
            <a:r>
              <a:rPr lang="fa-IR" sz="3200" dirty="0">
                <a:cs typeface="B Koodak" panose="00000700000000000000" pitchFamily="2" charset="-78"/>
              </a:rPr>
              <a:t>1</a:t>
            </a:r>
          </a:p>
          <a:p>
            <a:r>
              <a:rPr lang="fa-IR" sz="3200" dirty="0">
                <a:cs typeface="B Koodak" panose="00000700000000000000" pitchFamily="2" charset="-78"/>
              </a:rPr>
              <a:t>2</a:t>
            </a:r>
          </a:p>
          <a:p>
            <a:r>
              <a:rPr lang="fa-IR" sz="3200" dirty="0">
                <a:cs typeface="B Koodak" panose="00000700000000000000" pitchFamily="2" charset="-78"/>
              </a:rPr>
              <a:t>9</a:t>
            </a:r>
          </a:p>
        </p:txBody>
      </p:sp>
      <p:sp>
        <p:nvSpPr>
          <p:cNvPr id="28" name="TextBox 27"/>
          <p:cNvSpPr txBox="1"/>
          <p:nvPr/>
        </p:nvSpPr>
        <p:spPr>
          <a:xfrm>
            <a:off x="2246056" y="3507970"/>
            <a:ext cx="540255" cy="1384995"/>
          </a:xfrm>
          <a:prstGeom prst="rect">
            <a:avLst/>
          </a:prstGeom>
          <a:noFill/>
        </p:spPr>
        <p:txBody>
          <a:bodyPr wrap="square" rtlCol="1">
            <a:spAutoFit/>
          </a:bodyPr>
          <a:lstStyle/>
          <a:p>
            <a:r>
              <a:rPr lang="fa-IR" sz="2800" dirty="0">
                <a:cs typeface="B Koodak" panose="00000700000000000000" pitchFamily="2" charset="-78"/>
              </a:rPr>
              <a:t>3</a:t>
            </a:r>
          </a:p>
          <a:p>
            <a:r>
              <a:rPr lang="fa-IR" sz="2800" dirty="0">
                <a:cs typeface="B Koodak" panose="00000700000000000000" pitchFamily="2" charset="-78"/>
              </a:rPr>
              <a:t>4</a:t>
            </a:r>
          </a:p>
          <a:p>
            <a:r>
              <a:rPr lang="fa-IR" sz="2800" dirty="0">
                <a:cs typeface="B Koodak" panose="00000700000000000000" pitchFamily="2" charset="-78"/>
              </a:rPr>
              <a:t>5</a:t>
            </a:r>
          </a:p>
        </p:txBody>
      </p:sp>
      <p:sp>
        <p:nvSpPr>
          <p:cNvPr id="29" name="TextBox 28"/>
          <p:cNvSpPr txBox="1"/>
          <p:nvPr/>
        </p:nvSpPr>
        <p:spPr>
          <a:xfrm>
            <a:off x="3051104" y="3661858"/>
            <a:ext cx="1020482" cy="1077218"/>
          </a:xfrm>
          <a:prstGeom prst="rect">
            <a:avLst/>
          </a:prstGeom>
          <a:noFill/>
        </p:spPr>
        <p:txBody>
          <a:bodyPr wrap="square" rtlCol="1">
            <a:spAutoFit/>
          </a:bodyPr>
          <a:lstStyle/>
          <a:p>
            <a:r>
              <a:rPr lang="fa-IR" sz="3200" dirty="0">
                <a:cs typeface="B Koodak" panose="00000700000000000000" pitchFamily="2" charset="-78"/>
              </a:rPr>
              <a:t>6</a:t>
            </a:r>
          </a:p>
          <a:p>
            <a:r>
              <a:rPr lang="fa-IR" sz="3200" dirty="0">
                <a:cs typeface="B Koodak" panose="00000700000000000000" pitchFamily="2" charset="-78"/>
              </a:rPr>
              <a:t>7</a:t>
            </a:r>
          </a:p>
        </p:txBody>
      </p:sp>
    </p:spTree>
    <p:extLst>
      <p:ext uri="{BB962C8B-B14F-4D97-AF65-F5344CB8AC3E}">
        <p14:creationId xmlns:p14="http://schemas.microsoft.com/office/powerpoint/2010/main" val="36878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p:cTn id="3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9369" y="415675"/>
            <a:ext cx="9859537" cy="400110"/>
          </a:xfrm>
          <a:prstGeom prst="rect">
            <a:avLst/>
          </a:prstGeom>
          <a:noFill/>
        </p:spPr>
        <p:txBody>
          <a:bodyPr wrap="square" rtlCol="1">
            <a:spAutoFit/>
          </a:bodyPr>
          <a:lstStyle/>
          <a:p>
            <a:pPr algn="r" rtl="1"/>
            <a:r>
              <a:rPr lang="fa-IR" sz="2000" dirty="0">
                <a:cs typeface="B Koodak" panose="00000700000000000000" pitchFamily="2" charset="-78"/>
              </a:rPr>
              <a:t>3-کلمات و مجموعه داده شده زیر را در جاهالی خالی قرار دهید:</a:t>
            </a:r>
          </a:p>
        </p:txBody>
      </p:sp>
      <mc:AlternateContent xmlns:mc="http://schemas.openxmlformats.org/markup-compatibility/2006" xmlns:a14="http://schemas.microsoft.com/office/drawing/2010/main">
        <mc:Choice Requires="a14">
          <p:sp>
            <p:nvSpPr>
              <p:cNvPr id="9" name="TextBox 8"/>
              <p:cNvSpPr txBox="1"/>
              <p:nvPr/>
            </p:nvSpPr>
            <p:spPr>
              <a:xfrm>
                <a:off x="4912784" y="850711"/>
                <a:ext cx="7006122" cy="2400657"/>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الف)اشتراک دو مجموعه،زیرمجموعه ی.</a:t>
                </a:r>
                <a:r>
                  <a:rPr lang="fa-IR" sz="2000" dirty="0">
                    <a:solidFill>
                      <a:schemeClr val="bg1">
                        <a:lumMod val="85000"/>
                      </a:schemeClr>
                    </a:solidFill>
                    <a:cs typeface="B Koodak" panose="00000700000000000000" pitchFamily="2" charset="-78"/>
                  </a:rPr>
                  <a:t>...................</a:t>
                </a:r>
                <a:r>
                  <a:rPr lang="fa-IR" sz="2000" dirty="0">
                    <a:cs typeface="B Koodak" panose="00000700000000000000" pitchFamily="2" charset="-78"/>
                  </a:rPr>
                  <a:t>همان دو مجموعه است.</a:t>
                </a:r>
              </a:p>
              <a:p>
                <a:pPr algn="r" rtl="1">
                  <a:lnSpc>
                    <a:spcPct val="150000"/>
                  </a:lnSpc>
                </a:pPr>
                <a:r>
                  <a:rPr lang="fa-IR" sz="2000" dirty="0">
                    <a:cs typeface="B Koodak" panose="00000700000000000000" pitchFamily="2" charset="-78"/>
                  </a:rPr>
                  <a:t>ب)هریک از دو مجموعه</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B</a:t>
                </a:r>
                <a:r>
                  <a:rPr lang="fa-IR" sz="2000" dirty="0">
                    <a:cs typeface="B Koodak" panose="00000700000000000000" pitchFamily="2" charset="-78"/>
                  </a:rPr>
                  <a:t>زیرمجموعه .</a:t>
                </a:r>
                <a:r>
                  <a:rPr lang="fa-IR" sz="2000" dirty="0">
                    <a:solidFill>
                      <a:schemeClr val="bg1">
                        <a:lumMod val="85000"/>
                      </a:schemeClr>
                    </a:solidFill>
                    <a:cs typeface="B Koodak" panose="00000700000000000000" pitchFamily="2" charset="-78"/>
                  </a:rPr>
                  <a:t>.................</a:t>
                </a:r>
                <a:r>
                  <a:rPr lang="fa-IR" sz="2000" dirty="0">
                    <a:cs typeface="B Koodak" panose="00000700000000000000" pitchFamily="2" charset="-78"/>
                  </a:rPr>
                  <a:t>است.</a:t>
                </a:r>
              </a:p>
              <a:p>
                <a:pPr algn="r" rtl="1">
                  <a:lnSpc>
                    <a:spcPct val="150000"/>
                  </a:lnSpc>
                </a:pPr>
                <a:r>
                  <a:rPr lang="fa-IR" sz="2000" dirty="0">
                    <a:cs typeface="B Koodak" panose="00000700000000000000" pitchFamily="2" charset="-78"/>
                  </a:rPr>
                  <a:t>ج)اشتراک دو مجموعه</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B</a:t>
                </a:r>
                <a:r>
                  <a:rPr lang="fa-IR" sz="2000" dirty="0">
                    <a:solidFill>
                      <a:schemeClr val="bg1">
                        <a:lumMod val="85000"/>
                      </a:schemeClr>
                    </a:solidFill>
                    <a:cs typeface="B Koodak" panose="00000700000000000000" pitchFamily="2" charset="-78"/>
                  </a:rPr>
                  <a:t>......................</a:t>
                </a:r>
                <a:r>
                  <a:rPr lang="fa-IR" sz="2000" dirty="0">
                    <a:cs typeface="B Koodak" panose="00000700000000000000" pitchFamily="2" charset="-78"/>
                  </a:rPr>
                  <a:t>هریک از دو مجموعه</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B</a:t>
                </a:r>
                <a:r>
                  <a:rPr lang="fa-IR" sz="2000" dirty="0">
                    <a:cs typeface="B Koodak" panose="00000700000000000000" pitchFamily="2" charset="-78"/>
                  </a:rPr>
                  <a:t>است.</a:t>
                </a:r>
              </a:p>
              <a:p>
                <a:pPr algn="r" rtl="1">
                  <a:lnSpc>
                    <a:spcPct val="150000"/>
                  </a:lnSpc>
                </a:pPr>
                <a:r>
                  <a:rPr lang="fa-IR" sz="2000" dirty="0">
                    <a:cs typeface="B Koodak" panose="00000700000000000000" pitchFamily="2" charset="-78"/>
                  </a:rPr>
                  <a:t>د)مجموعه</a:t>
                </a:r>
                <a:r>
                  <a:rPr lang="en-US" sz="2000" dirty="0">
                    <a:cs typeface="B Koodak" panose="00000700000000000000" pitchFamily="2" charset="-78"/>
                  </a:rPr>
                  <a:t>A-B</a:t>
                </a:r>
                <a:r>
                  <a:rPr lang="fa-IR" sz="2000" dirty="0">
                    <a:cs typeface="B Koodak" panose="00000700000000000000" pitchFamily="2" charset="-78"/>
                  </a:rPr>
                  <a:t>زیرمجموعه ی مجموعه </a:t>
                </a:r>
                <a:r>
                  <a:rPr lang="fa-IR" sz="2000" dirty="0">
                    <a:solidFill>
                      <a:schemeClr val="bg1">
                        <a:lumMod val="85000"/>
                      </a:schemeClr>
                    </a:solidFill>
                    <a:cs typeface="B Koodak" panose="00000700000000000000" pitchFamily="2" charset="-78"/>
                  </a:rPr>
                  <a:t>....................</a:t>
                </a:r>
                <a:r>
                  <a:rPr lang="fa-IR" sz="2000" dirty="0">
                    <a:cs typeface="B Koodak" panose="00000700000000000000" pitchFamily="2" charset="-78"/>
                  </a:rPr>
                  <a:t>است.</a:t>
                </a:r>
              </a:p>
              <a:p>
                <a:pPr algn="r" rtl="1">
                  <a:lnSpc>
                    <a:spcPct val="150000"/>
                  </a:lnSpc>
                </a:pPr>
                <a:r>
                  <a:rPr lang="fa-IR" sz="2000" dirty="0">
                    <a:cs typeface="B Koodak" panose="00000700000000000000" pitchFamily="2" charset="-78"/>
                  </a:rPr>
                  <a:t>ه)اجتماع دو مجموعه (</a:t>
                </a:r>
                <a:r>
                  <a:rPr lang="en-US" sz="2000" dirty="0">
                    <a:cs typeface="B Koodak" panose="00000700000000000000" pitchFamily="2" charset="-78"/>
                  </a:rPr>
                  <a:t>B-A</a:t>
                </a:r>
                <a:r>
                  <a:rPr lang="fa-IR" sz="2000" dirty="0">
                    <a:cs typeface="B Koodak" panose="00000700000000000000" pitchFamily="2" charset="-78"/>
                  </a:rPr>
                  <a:t>)و(</a:t>
                </a:r>
                <a:r>
                  <a:rPr lang="en-US" sz="2000" dirty="0">
                    <a:cs typeface="B Koodak" panose="00000700000000000000" pitchFamily="2" charset="-78"/>
                  </a:rPr>
                  <a:t>A</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oMath>
                </a14:m>
                <a:r>
                  <a:rPr lang="fa-IR" sz="2000" dirty="0">
                    <a:cs typeface="B Koodak" panose="00000700000000000000" pitchFamily="2" charset="-78"/>
                  </a:rPr>
                  <a:t>)با مجموعه</a:t>
                </a:r>
                <a:r>
                  <a:rPr lang="fa-IR" sz="2000" dirty="0">
                    <a:solidFill>
                      <a:schemeClr val="bg1">
                        <a:lumMod val="85000"/>
                      </a:schemeClr>
                    </a:solidFill>
                    <a:cs typeface="B Koodak" panose="00000700000000000000" pitchFamily="2" charset="-78"/>
                  </a:rPr>
                  <a:t>..............</a:t>
                </a:r>
                <a:r>
                  <a:rPr lang="fa-IR" sz="2000" dirty="0">
                    <a:cs typeface="B Koodak" panose="00000700000000000000" pitchFamily="2" charset="-78"/>
                  </a:rPr>
                  <a:t>مساوی است.</a:t>
                </a:r>
              </a:p>
            </p:txBody>
          </p:sp>
        </mc:Choice>
        <mc:Fallback xmlns="">
          <p:sp>
            <p:nvSpPr>
              <p:cNvPr id="9" name="TextBox 8"/>
              <p:cNvSpPr txBox="1">
                <a:spLocks noRot="1" noChangeAspect="1" noMove="1" noResize="1" noEditPoints="1" noAdjustHandles="1" noChangeArrowheads="1" noChangeShapeType="1" noTextEdit="1"/>
              </p:cNvSpPr>
              <p:nvPr/>
            </p:nvSpPr>
            <p:spPr>
              <a:xfrm>
                <a:off x="4912784" y="850711"/>
                <a:ext cx="7006122" cy="2400657"/>
              </a:xfrm>
              <a:prstGeom prst="rect">
                <a:avLst/>
              </a:prstGeom>
              <a:blipFill>
                <a:blip r:embed="rId2"/>
                <a:stretch>
                  <a:fillRect r="-870" b="-2799"/>
                </a:stretch>
              </a:blipFill>
            </p:spPr>
            <p:txBody>
              <a:bodyPr/>
              <a:lstStyle/>
              <a:p>
                <a:r>
                  <a:rPr lang="en-US">
                    <a:noFill/>
                  </a:rPr>
                  <a:t> </a:t>
                </a:r>
              </a:p>
            </p:txBody>
          </p:sp>
        </mc:Fallback>
      </mc:AlternateContent>
      <p:sp>
        <p:nvSpPr>
          <p:cNvPr id="3" name="TextBox 2"/>
          <p:cNvSpPr txBox="1"/>
          <p:nvPr/>
        </p:nvSpPr>
        <p:spPr>
          <a:xfrm>
            <a:off x="5736563" y="477782"/>
            <a:ext cx="301083" cy="400110"/>
          </a:xfrm>
          <a:prstGeom prst="rect">
            <a:avLst/>
          </a:prstGeom>
          <a:noFill/>
        </p:spPr>
        <p:txBody>
          <a:bodyPr wrap="square" rtlCol="1">
            <a:spAutoFit/>
          </a:bodyPr>
          <a:lstStyle/>
          <a:p>
            <a:r>
              <a:rPr lang="en-US" sz="2000" dirty="0">
                <a:solidFill>
                  <a:srgbClr val="C00000"/>
                </a:solidFill>
                <a:cs typeface="B Koodak" panose="00000700000000000000" pitchFamily="2" charset="-78"/>
              </a:rPr>
              <a:t>B</a:t>
            </a:r>
            <a:endParaRPr lang="fa-IR" sz="2000" dirty="0">
              <a:solidFill>
                <a:srgbClr val="C00000"/>
              </a:solidFill>
              <a:cs typeface="B Koodak" panose="00000700000000000000" pitchFamily="2" charset="-78"/>
            </a:endParaRPr>
          </a:p>
        </p:txBody>
      </p:sp>
      <p:sp>
        <p:nvSpPr>
          <p:cNvPr id="6" name="TextBox 5"/>
          <p:cNvSpPr txBox="1"/>
          <p:nvPr/>
        </p:nvSpPr>
        <p:spPr>
          <a:xfrm>
            <a:off x="5224537" y="477782"/>
            <a:ext cx="446049" cy="400110"/>
          </a:xfrm>
          <a:prstGeom prst="rect">
            <a:avLst/>
          </a:prstGeom>
          <a:noFill/>
        </p:spPr>
        <p:txBody>
          <a:bodyPr wrap="square" rtlCol="1">
            <a:spAutoFit/>
          </a:bodyPr>
          <a:lstStyle/>
          <a:p>
            <a:r>
              <a:rPr lang="en-US" sz="2000" dirty="0">
                <a:solidFill>
                  <a:srgbClr val="C00000"/>
                </a:solidFill>
                <a:cs typeface="B Koodak" panose="00000700000000000000" pitchFamily="2" charset="-78"/>
              </a:rPr>
              <a:t>A</a:t>
            </a:r>
            <a:endParaRPr lang="fa-IR" sz="2000" dirty="0">
              <a:solidFill>
                <a:srgbClr val="C00000"/>
              </a:solidFill>
              <a:cs typeface="B Koodak" panose="00000700000000000000" pitchFamily="2" charset="-78"/>
            </a:endParaRPr>
          </a:p>
        </p:txBody>
      </p:sp>
      <p:sp>
        <p:nvSpPr>
          <p:cNvPr id="8" name="TextBox 7"/>
          <p:cNvSpPr txBox="1"/>
          <p:nvPr/>
        </p:nvSpPr>
        <p:spPr>
          <a:xfrm>
            <a:off x="4361572" y="477782"/>
            <a:ext cx="796987" cy="400110"/>
          </a:xfrm>
          <a:prstGeom prst="rect">
            <a:avLst/>
          </a:prstGeom>
          <a:noFill/>
        </p:spPr>
        <p:txBody>
          <a:bodyPr wrap="square" rtlCol="1">
            <a:spAutoFit/>
          </a:bodyPr>
          <a:lstStyle/>
          <a:p>
            <a:pPr algn="r" rtl="1"/>
            <a:r>
              <a:rPr lang="fa-IR" sz="2000" dirty="0">
                <a:solidFill>
                  <a:srgbClr val="C00000"/>
                </a:solidFill>
                <a:cs typeface="B Koodak" panose="00000700000000000000" pitchFamily="2" charset="-78"/>
              </a:rPr>
              <a:t>اجتماع</a:t>
            </a:r>
          </a:p>
        </p:txBody>
      </p:sp>
      <p:sp>
        <p:nvSpPr>
          <p:cNvPr id="10" name="TextBox 9"/>
          <p:cNvSpPr txBox="1"/>
          <p:nvPr/>
        </p:nvSpPr>
        <p:spPr>
          <a:xfrm>
            <a:off x="3029957" y="477782"/>
            <a:ext cx="1265637" cy="400110"/>
          </a:xfrm>
          <a:prstGeom prst="rect">
            <a:avLst/>
          </a:prstGeom>
          <a:noFill/>
        </p:spPr>
        <p:txBody>
          <a:bodyPr wrap="square" rtlCol="1">
            <a:spAutoFit/>
          </a:bodyPr>
          <a:lstStyle/>
          <a:p>
            <a:pPr algn="r" rtl="1"/>
            <a:r>
              <a:rPr lang="fa-IR" sz="2000" dirty="0">
                <a:solidFill>
                  <a:srgbClr val="C00000"/>
                </a:solidFill>
                <a:cs typeface="B Koodak" panose="00000700000000000000" pitchFamily="2" charset="-78"/>
              </a:rPr>
              <a:t>زیرمجموعه</a:t>
            </a:r>
          </a:p>
        </p:txBody>
      </p:sp>
      <p:sp>
        <p:nvSpPr>
          <p:cNvPr id="11" name="Rectangle 10"/>
          <p:cNvSpPr/>
          <p:nvPr/>
        </p:nvSpPr>
        <p:spPr>
          <a:xfrm>
            <a:off x="2059369" y="415675"/>
            <a:ext cx="833883" cy="400110"/>
          </a:xfrm>
          <a:prstGeom prst="rect">
            <a:avLst/>
          </a:prstGeom>
        </p:spPr>
        <p:txBody>
          <a:bodyPr wrap="none">
            <a:spAutoFit/>
          </a:bodyPr>
          <a:lstStyle/>
          <a:p>
            <a:r>
              <a:rPr lang="en-US" sz="2000" dirty="0">
                <a:solidFill>
                  <a:srgbClr val="C00000"/>
                </a:solidFill>
                <a:cs typeface="B Koodak" panose="00000700000000000000" pitchFamily="2" charset="-78"/>
              </a:rPr>
              <a:t>(A∪𝐵)</a:t>
            </a:r>
          </a:p>
        </p:txBody>
      </p:sp>
      <p:sp>
        <p:nvSpPr>
          <p:cNvPr id="13" name="TextBox 12"/>
          <p:cNvSpPr txBox="1"/>
          <p:nvPr/>
        </p:nvSpPr>
        <p:spPr>
          <a:xfrm>
            <a:off x="6182134" y="3493428"/>
            <a:ext cx="5736772" cy="400110"/>
          </a:xfrm>
          <a:prstGeom prst="rect">
            <a:avLst/>
          </a:prstGeom>
          <a:noFill/>
        </p:spPr>
        <p:txBody>
          <a:bodyPr wrap="square" rtlCol="1">
            <a:spAutoFit/>
          </a:bodyPr>
          <a:lstStyle/>
          <a:p>
            <a:pPr algn="r" rtl="1"/>
            <a:r>
              <a:rPr lang="fa-IR" sz="2000" dirty="0">
                <a:cs typeface="B Koodak" panose="00000700000000000000" pitchFamily="2" charset="-78"/>
              </a:rPr>
              <a:t>4-در هر یک از شکل های زیر مجموعه مورد نظر را هاشور بزنید.</a:t>
            </a:r>
          </a:p>
        </p:txBody>
      </p:sp>
      <p:sp>
        <p:nvSpPr>
          <p:cNvPr id="14" name="Oval 13"/>
          <p:cNvSpPr/>
          <p:nvPr/>
        </p:nvSpPr>
        <p:spPr>
          <a:xfrm>
            <a:off x="725015" y="4296798"/>
            <a:ext cx="1858875" cy="1650380"/>
          </a:xfrm>
          <a:prstGeom prst="ellipse">
            <a:avLst/>
          </a:prstGeom>
          <a:solidFill>
            <a:schemeClr val="dk2">
              <a:alpha val="0"/>
            </a:schemeClr>
          </a:solidFill>
          <a:ln w="38100"/>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5" name="TextBox 14"/>
              <p:cNvSpPr txBox="1"/>
              <p:nvPr/>
            </p:nvSpPr>
            <p:spPr>
              <a:xfrm>
                <a:off x="861600" y="6078379"/>
                <a:ext cx="1551709" cy="523220"/>
              </a:xfrm>
              <a:prstGeom prst="rect">
                <a:avLst/>
              </a:prstGeom>
              <a:noFill/>
            </p:spPr>
            <p:txBody>
              <a:bodyPr wrap="square" rtlCol="1">
                <a:spAutoFit/>
              </a:bodyPr>
              <a:lstStyle/>
              <a:p>
                <a:pPr algn="ctr"/>
                <a:r>
                  <a:rPr lang="en-US" sz="2800" dirty="0">
                    <a:cs typeface="B Koodak" panose="00000700000000000000" pitchFamily="2" charset="-78"/>
                  </a:rPr>
                  <a:t>A</a:t>
                </a:r>
                <a14:m>
                  <m:oMath xmlns:m="http://schemas.openxmlformats.org/officeDocument/2006/math">
                    <m:r>
                      <m:rPr>
                        <m:nor/>
                      </m:rPr>
                      <a:rPr lang="en-US" sz="2800" i="0" smtClean="0">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B</m:t>
                    </m:r>
                  </m:oMath>
                </a14:m>
                <a:endParaRPr lang="fa-IR" sz="2800" dirty="0">
                  <a:cs typeface="B Koodak" panose="00000700000000000000"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861600" y="6078379"/>
                <a:ext cx="1551709" cy="523220"/>
              </a:xfrm>
              <a:prstGeom prst="rect">
                <a:avLst/>
              </a:prstGeom>
              <a:blipFill>
                <a:blip r:embed="rId3"/>
                <a:stretch>
                  <a:fillRect t="-19767" b="-23256"/>
                </a:stretch>
              </a:blipFill>
            </p:spPr>
            <p:txBody>
              <a:bodyPr/>
              <a:lstStyle/>
              <a:p>
                <a:r>
                  <a:rPr lang="en-US">
                    <a:noFill/>
                  </a:rPr>
                  <a:t> </a:t>
                </a:r>
              </a:p>
            </p:txBody>
          </p:sp>
        </mc:Fallback>
      </mc:AlternateContent>
      <p:sp>
        <p:nvSpPr>
          <p:cNvPr id="17" name="Oval 16"/>
          <p:cNvSpPr/>
          <p:nvPr/>
        </p:nvSpPr>
        <p:spPr>
          <a:xfrm>
            <a:off x="4206202" y="4564490"/>
            <a:ext cx="1413164" cy="1266809"/>
          </a:xfrm>
          <a:prstGeom prst="ellipse">
            <a:avLst/>
          </a:prstGeom>
          <a:solidFill>
            <a:schemeClr val="accent6">
              <a:alpha val="0"/>
            </a:schemeClr>
          </a:solidFill>
          <a:ln w="38100">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18" name="Oval 17"/>
          <p:cNvSpPr/>
          <p:nvPr/>
        </p:nvSpPr>
        <p:spPr>
          <a:xfrm>
            <a:off x="5841038" y="4564490"/>
            <a:ext cx="1443239" cy="1266809"/>
          </a:xfrm>
          <a:prstGeom prst="ellipse">
            <a:avLst/>
          </a:prstGeom>
          <a:solidFill>
            <a:schemeClr val="accent6">
              <a:alpha val="0"/>
            </a:schemeClr>
          </a:solidFill>
          <a:ln w="38100">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19" name="Rectangle 18"/>
          <p:cNvSpPr/>
          <p:nvPr/>
        </p:nvSpPr>
        <p:spPr>
          <a:xfrm>
            <a:off x="4206202" y="4240773"/>
            <a:ext cx="393056" cy="523220"/>
          </a:xfrm>
          <a:prstGeom prst="rect">
            <a:avLst/>
          </a:prstGeom>
        </p:spPr>
        <p:txBody>
          <a:bodyPr wrap="none">
            <a:spAutoFit/>
          </a:bodyPr>
          <a:lstStyle/>
          <a:p>
            <a:r>
              <a:rPr lang="en-US" sz="2800" dirty="0">
                <a:solidFill>
                  <a:schemeClr val="accent2">
                    <a:lumMod val="75000"/>
                  </a:schemeClr>
                </a:solidFill>
              </a:rPr>
              <a:t>A</a:t>
            </a:r>
          </a:p>
        </p:txBody>
      </p:sp>
      <p:sp>
        <p:nvSpPr>
          <p:cNvPr id="20" name="Rectangle 19"/>
          <p:cNvSpPr/>
          <p:nvPr/>
        </p:nvSpPr>
        <p:spPr>
          <a:xfrm>
            <a:off x="6912233" y="4236488"/>
            <a:ext cx="380232" cy="523220"/>
          </a:xfrm>
          <a:prstGeom prst="rect">
            <a:avLst/>
          </a:prstGeom>
        </p:spPr>
        <p:txBody>
          <a:bodyPr wrap="none">
            <a:spAutoFit/>
          </a:bodyPr>
          <a:lstStyle/>
          <a:p>
            <a:r>
              <a:rPr lang="en-US" sz="2800" dirty="0">
                <a:solidFill>
                  <a:schemeClr val="accent2">
                    <a:lumMod val="75000"/>
                  </a:schemeClr>
                </a:solidFill>
              </a:rPr>
              <a:t>B</a:t>
            </a:r>
            <a:endParaRPr lang="en-US" dirty="0">
              <a:solidFill>
                <a:schemeClr val="accent2">
                  <a:lumMod val="75000"/>
                </a:schemeClr>
              </a:solidFill>
            </a:endParaRPr>
          </a:p>
        </p:txBody>
      </p:sp>
      <p:sp>
        <p:nvSpPr>
          <p:cNvPr id="21" name="TextBox 20"/>
          <p:cNvSpPr txBox="1"/>
          <p:nvPr/>
        </p:nvSpPr>
        <p:spPr>
          <a:xfrm>
            <a:off x="5428302" y="6019987"/>
            <a:ext cx="1374050" cy="523220"/>
          </a:xfrm>
          <a:prstGeom prst="rect">
            <a:avLst/>
          </a:prstGeom>
          <a:noFill/>
        </p:spPr>
        <p:txBody>
          <a:bodyPr wrap="square" rtlCol="1">
            <a:spAutoFit/>
          </a:bodyPr>
          <a:lstStyle/>
          <a:p>
            <a:r>
              <a:rPr lang="en-US" sz="2800" dirty="0">
                <a:cs typeface="B Koodak" panose="00000700000000000000" pitchFamily="2" charset="-78"/>
              </a:rPr>
              <a:t>B-A</a:t>
            </a:r>
            <a:endParaRPr lang="fa-IR" sz="2800" dirty="0">
              <a:cs typeface="B Koodak" panose="00000700000000000000" pitchFamily="2" charset="-78"/>
            </a:endParaRPr>
          </a:p>
        </p:txBody>
      </p:sp>
      <p:sp>
        <p:nvSpPr>
          <p:cNvPr id="22" name="Oval 21"/>
          <p:cNvSpPr/>
          <p:nvPr/>
        </p:nvSpPr>
        <p:spPr>
          <a:xfrm>
            <a:off x="8293293" y="4502822"/>
            <a:ext cx="1413163" cy="1328477"/>
          </a:xfrm>
          <a:prstGeom prst="ellipse">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Oval 22"/>
          <p:cNvSpPr/>
          <p:nvPr/>
        </p:nvSpPr>
        <p:spPr>
          <a:xfrm>
            <a:off x="8999874" y="4484368"/>
            <a:ext cx="1385454" cy="1346931"/>
          </a:xfrm>
          <a:prstGeom prst="ellipse">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ectangle 23"/>
          <p:cNvSpPr/>
          <p:nvPr/>
        </p:nvSpPr>
        <p:spPr>
          <a:xfrm>
            <a:off x="8282320" y="4195652"/>
            <a:ext cx="393056" cy="523220"/>
          </a:xfrm>
          <a:prstGeom prst="rect">
            <a:avLst/>
          </a:prstGeom>
        </p:spPr>
        <p:txBody>
          <a:bodyPr wrap="none">
            <a:spAutoFit/>
          </a:bodyPr>
          <a:lstStyle/>
          <a:p>
            <a:r>
              <a:rPr lang="en-US" sz="2800" dirty="0">
                <a:solidFill>
                  <a:schemeClr val="accent6">
                    <a:lumMod val="75000"/>
                  </a:schemeClr>
                </a:solidFill>
              </a:rPr>
              <a:t>A</a:t>
            </a:r>
          </a:p>
        </p:txBody>
      </p:sp>
      <p:sp>
        <p:nvSpPr>
          <p:cNvPr id="25" name="TextBox 24"/>
          <p:cNvSpPr txBox="1"/>
          <p:nvPr/>
        </p:nvSpPr>
        <p:spPr>
          <a:xfrm>
            <a:off x="9878485" y="4107112"/>
            <a:ext cx="898180" cy="523220"/>
          </a:xfrm>
          <a:prstGeom prst="rect">
            <a:avLst/>
          </a:prstGeom>
          <a:noFill/>
        </p:spPr>
        <p:txBody>
          <a:bodyPr wrap="square" rtlCol="1">
            <a:spAutoFit/>
          </a:bodyPr>
          <a:lstStyle/>
          <a:p>
            <a:r>
              <a:rPr lang="en-US" sz="2800" dirty="0">
                <a:solidFill>
                  <a:schemeClr val="accent6">
                    <a:lumMod val="75000"/>
                  </a:schemeClr>
                </a:solidFill>
              </a:rPr>
              <a:t>C</a:t>
            </a:r>
            <a:endParaRPr lang="fa-IR" sz="2800"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6" name="TextBox 25"/>
              <p:cNvSpPr txBox="1"/>
              <p:nvPr/>
            </p:nvSpPr>
            <p:spPr>
              <a:xfrm>
                <a:off x="8671684" y="5947178"/>
                <a:ext cx="1689761" cy="523220"/>
              </a:xfrm>
              <a:prstGeom prst="rect">
                <a:avLst/>
              </a:prstGeom>
              <a:noFill/>
            </p:spPr>
            <p:txBody>
              <a:bodyPr wrap="square" rtlCol="1">
                <a:spAutoFit/>
              </a:bodyPr>
              <a:lstStyle/>
              <a:p>
                <a:r>
                  <a:rPr lang="en-US" sz="2800" dirty="0">
                    <a:cs typeface="B Koodak" panose="00000700000000000000" pitchFamily="2" charset="-78"/>
                  </a:rPr>
                  <a:t>(A-C)</a:t>
                </a:r>
                <a14:m>
                  <m:oMath xmlns:m="http://schemas.openxmlformats.org/officeDocument/2006/math">
                    <m:r>
                      <m:rPr>
                        <m:nor/>
                      </m:rPr>
                      <a:rPr lang="en-US" sz="2800" i="0" smtClean="0">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C</m:t>
                    </m:r>
                  </m:oMath>
                </a14:m>
                <a:endParaRPr lang="fa-IR" sz="2800" dirty="0">
                  <a:cs typeface="B Koodak" panose="00000700000000000000" pitchFamily="2" charset="-78"/>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671684" y="5947178"/>
                <a:ext cx="1689761" cy="523220"/>
              </a:xfrm>
              <a:prstGeom prst="rect">
                <a:avLst/>
              </a:prstGeom>
              <a:blipFill>
                <a:blip r:embed="rId4"/>
                <a:stretch>
                  <a:fillRect l="-7581" t="-21176" b="-24706"/>
                </a:stretch>
              </a:blipFill>
            </p:spPr>
            <p:txBody>
              <a:bodyPr/>
              <a:lstStyle/>
              <a:p>
                <a:r>
                  <a:rPr lang="en-US">
                    <a:noFill/>
                  </a:rPr>
                  <a:t> </a:t>
                </a:r>
              </a:p>
            </p:txBody>
          </p:sp>
        </mc:Fallback>
      </mc:AlternateContent>
      <p:sp>
        <p:nvSpPr>
          <p:cNvPr id="27" name="Oval 26"/>
          <p:cNvSpPr/>
          <p:nvPr/>
        </p:nvSpPr>
        <p:spPr>
          <a:xfrm>
            <a:off x="5867493" y="4572236"/>
            <a:ext cx="1388699" cy="1244547"/>
          </a:xfrm>
          <a:prstGeom prst="ellipse">
            <a:avLst/>
          </a:prstGeom>
          <a:pattFill prst="wdDnDiag">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Oval 28"/>
          <p:cNvSpPr/>
          <p:nvPr/>
        </p:nvSpPr>
        <p:spPr>
          <a:xfrm>
            <a:off x="9057125" y="4509585"/>
            <a:ext cx="1320607" cy="1293451"/>
          </a:xfrm>
          <a:prstGeom prst="ellipse">
            <a:avLst/>
          </a:prstGeom>
          <a:pattFill prst="wdDn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Oval 29"/>
          <p:cNvSpPr/>
          <p:nvPr/>
        </p:nvSpPr>
        <p:spPr>
          <a:xfrm>
            <a:off x="1159473" y="4689609"/>
            <a:ext cx="955964" cy="928255"/>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1202951" y="4730084"/>
            <a:ext cx="899894" cy="847301"/>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Freeform 35"/>
          <p:cNvSpPr/>
          <p:nvPr/>
        </p:nvSpPr>
        <p:spPr>
          <a:xfrm>
            <a:off x="8315436" y="4537333"/>
            <a:ext cx="1002563" cy="1293966"/>
          </a:xfrm>
          <a:custGeom>
            <a:avLst/>
            <a:gdLst>
              <a:gd name="connsiteX0" fmla="*/ 681471 w 1002563"/>
              <a:gd name="connsiteY0" fmla="*/ 0 h 1293966"/>
              <a:gd name="connsiteX1" fmla="*/ 946730 w 1002563"/>
              <a:gd name="connsiteY1" fmla="*/ 50843 h 1293966"/>
              <a:gd name="connsiteX2" fmla="*/ 1002563 w 1002563"/>
              <a:gd name="connsiteY2" fmla="*/ 79615 h 1293966"/>
              <a:gd name="connsiteX3" fmla="*/ 938467 w 1002563"/>
              <a:gd name="connsiteY3" fmla="*/ 111865 h 1293966"/>
              <a:gd name="connsiteX4" fmla="*/ 626942 w 1002563"/>
              <a:gd name="connsiteY4" fmla="*/ 655011 h 1293966"/>
              <a:gd name="connsiteX5" fmla="*/ 938467 w 1002563"/>
              <a:gd name="connsiteY5" fmla="*/ 1198157 h 1293966"/>
              <a:gd name="connsiteX6" fmla="*/ 986799 w 1002563"/>
              <a:gd name="connsiteY6" fmla="*/ 1222476 h 1293966"/>
              <a:gd name="connsiteX7" fmla="*/ 946730 w 1002563"/>
              <a:gd name="connsiteY7" fmla="*/ 1243123 h 1293966"/>
              <a:gd name="connsiteX8" fmla="*/ 681471 w 1002563"/>
              <a:gd name="connsiteY8" fmla="*/ 1293966 h 1293966"/>
              <a:gd name="connsiteX9" fmla="*/ 0 w 1002563"/>
              <a:gd name="connsiteY9" fmla="*/ 646983 h 1293966"/>
              <a:gd name="connsiteX10" fmla="*/ 681471 w 1002563"/>
              <a:gd name="connsiteY10" fmla="*/ 0 h 12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2563" h="1293966">
                <a:moveTo>
                  <a:pt x="681471" y="0"/>
                </a:moveTo>
                <a:cubicBezTo>
                  <a:pt x="775563" y="0"/>
                  <a:pt x="865200" y="18104"/>
                  <a:pt x="946730" y="50843"/>
                </a:cubicBezTo>
                <a:lnTo>
                  <a:pt x="1002563" y="79615"/>
                </a:lnTo>
                <a:lnTo>
                  <a:pt x="938467" y="111865"/>
                </a:lnTo>
                <a:cubicBezTo>
                  <a:pt x="750515" y="229576"/>
                  <a:pt x="626942" y="428916"/>
                  <a:pt x="626942" y="655011"/>
                </a:cubicBezTo>
                <a:cubicBezTo>
                  <a:pt x="626942" y="881107"/>
                  <a:pt x="750515" y="1080447"/>
                  <a:pt x="938467" y="1198157"/>
                </a:cubicBezTo>
                <a:lnTo>
                  <a:pt x="986799" y="1222476"/>
                </a:lnTo>
                <a:lnTo>
                  <a:pt x="946730" y="1243123"/>
                </a:lnTo>
                <a:cubicBezTo>
                  <a:pt x="865200" y="1275862"/>
                  <a:pt x="775563" y="1293966"/>
                  <a:pt x="681471" y="1293966"/>
                </a:cubicBezTo>
                <a:cubicBezTo>
                  <a:pt x="305105" y="1293966"/>
                  <a:pt x="0" y="1004302"/>
                  <a:pt x="0" y="646983"/>
                </a:cubicBezTo>
                <a:cubicBezTo>
                  <a:pt x="0" y="289664"/>
                  <a:pt x="305105" y="0"/>
                  <a:pt x="681471" y="0"/>
                </a:cubicBezTo>
                <a:close/>
              </a:path>
            </a:pathLst>
          </a:custGeom>
          <a:pattFill prst="wd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fa-IR"/>
          </a:p>
        </p:txBody>
      </p:sp>
      <p:sp>
        <p:nvSpPr>
          <p:cNvPr id="39" name="Rectangle 38"/>
          <p:cNvSpPr/>
          <p:nvPr/>
        </p:nvSpPr>
        <p:spPr>
          <a:xfrm>
            <a:off x="912967" y="3937994"/>
            <a:ext cx="393056" cy="523220"/>
          </a:xfrm>
          <a:prstGeom prst="rect">
            <a:avLst/>
          </a:prstGeom>
        </p:spPr>
        <p:txBody>
          <a:bodyPr wrap="none">
            <a:spAutoFit/>
          </a:bodyPr>
          <a:lstStyle/>
          <a:p>
            <a:r>
              <a:rPr lang="en-US" sz="2800" dirty="0">
                <a:solidFill>
                  <a:schemeClr val="accent1">
                    <a:lumMod val="75000"/>
                  </a:schemeClr>
                </a:solidFill>
              </a:rPr>
              <a:t>A</a:t>
            </a:r>
          </a:p>
        </p:txBody>
      </p:sp>
      <p:sp>
        <p:nvSpPr>
          <p:cNvPr id="40" name="Rectangle 39"/>
          <p:cNvSpPr/>
          <p:nvPr/>
        </p:nvSpPr>
        <p:spPr>
          <a:xfrm>
            <a:off x="1202951" y="4320264"/>
            <a:ext cx="380232" cy="523220"/>
          </a:xfrm>
          <a:prstGeom prst="rect">
            <a:avLst/>
          </a:prstGeom>
        </p:spPr>
        <p:txBody>
          <a:bodyPr wrap="none">
            <a:spAutoFit/>
          </a:bodyPr>
          <a:lstStyle/>
          <a:p>
            <a:r>
              <a:rPr lang="en-US" sz="2800" dirty="0">
                <a:solidFill>
                  <a:schemeClr val="accent1">
                    <a:lumMod val="75000"/>
                  </a:schemeClr>
                </a:solidFill>
              </a:rPr>
              <a:t>B</a:t>
            </a:r>
          </a:p>
        </p:txBody>
      </p:sp>
    </p:spTree>
    <p:extLst>
      <p:ext uri="{BB962C8B-B14F-4D97-AF65-F5344CB8AC3E}">
        <p14:creationId xmlns:p14="http://schemas.microsoft.com/office/powerpoint/2010/main" val="314910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1.45833E-6 -3.33333E-6 L 0.13125 -3.33333E-6 C 0.18919 -3.33333E-6 0.26198 0.02547 0.26198 0.0463 L 0.26198 0.09283 " pathEditMode="relative" rAng="0" ptsTypes="AAAA">
                                      <p:cBhvr>
                                        <p:cTn id="6" dur="2000" fill="hold"/>
                                        <p:tgtEl>
                                          <p:spTgt spid="8"/>
                                        </p:tgtEl>
                                        <p:attrNameLst>
                                          <p:attrName>ppt_x</p:attrName>
                                          <p:attrName>ppt_y</p:attrName>
                                        </p:attrNameLst>
                                      </p:cBhvr>
                                      <p:rCtr x="13099" y="46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4.44444E-6 L 0.44219 0.16967 " pathEditMode="relative" rAng="0" ptsTypes="AA">
                                      <p:cBhvr>
                                        <p:cTn id="10" dur="2000" fill="hold"/>
                                        <p:tgtEl>
                                          <p:spTgt spid="11"/>
                                        </p:tgtEl>
                                        <p:attrNameLst>
                                          <p:attrName>ppt_x</p:attrName>
                                          <p:attrName>ppt_y</p:attrName>
                                        </p:attrNameLst>
                                      </p:cBhvr>
                                      <p:rCtr x="22109" y="8472"/>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1.66667E-6 -1.85185E-6 L 0.21575 -1.85185E-6 C 0.31406 -1.85185E-6 0.43164 0.06296 0.43164 0.11412 L 0.43164 0.22847 " pathEditMode="relative" rAng="0" ptsTypes="AAAA">
                                      <p:cBhvr>
                                        <p:cTn id="14" dur="2000" fill="hold"/>
                                        <p:tgtEl>
                                          <p:spTgt spid="10">
                                            <p:txEl>
                                              <p:pRg st="0" end="0"/>
                                            </p:txEl>
                                          </p:spTgt>
                                        </p:tgtEl>
                                        <p:attrNameLst>
                                          <p:attrName>ppt_x</p:attrName>
                                          <p:attrName>ppt_y</p:attrName>
                                        </p:attrNameLst>
                                      </p:cBhvr>
                                      <p:rCtr x="21576" y="11412"/>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4.79167E-6 -1.85185E-6 L 0.10534 -1.85185E-6 C 0.15235 -1.85185E-6 0.21042 0.08009 0.21042 0.14584 L 0.21042 0.2919 " pathEditMode="relative" rAng="0" ptsTypes="AAAA">
                                      <p:cBhvr>
                                        <p:cTn id="18" dur="2000" fill="hold"/>
                                        <p:tgtEl>
                                          <p:spTgt spid="6">
                                            <p:txEl>
                                              <p:pRg st="0" end="0"/>
                                            </p:txEl>
                                          </p:spTgt>
                                        </p:tgtEl>
                                        <p:attrNameLst>
                                          <p:attrName>ppt_x</p:attrName>
                                          <p:attrName>ppt_y</p:attrName>
                                        </p:attrNameLst>
                                      </p:cBhvr>
                                      <p:rCtr x="10521" y="14583"/>
                                    </p:animMotion>
                                  </p:child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nodeType="clickEffect">
                                  <p:stCondLst>
                                    <p:cond delay="0"/>
                                  </p:stCondLst>
                                  <p:childTnLst>
                                    <p:animMotion origin="layout" path="M -1.25E-6 -1.85185E-6 L 0.06081 -1.85185E-6 C 0.08685 -1.85185E-6 0.12604 0.09931 0.12604 0.18056 L 0.12604 0.36181 " pathEditMode="relative" rAng="0" ptsTypes="AAAA">
                                      <p:cBhvr>
                                        <p:cTn id="22" dur="2000" fill="hold"/>
                                        <p:tgtEl>
                                          <p:spTgt spid="3">
                                            <p:txEl>
                                              <p:pRg st="0" end="0"/>
                                            </p:txEl>
                                          </p:spTgt>
                                        </p:tgtEl>
                                        <p:attrNameLst>
                                          <p:attrName>ppt_x</p:attrName>
                                          <p:attrName>ppt_y</p:attrName>
                                        </p:attrNameLst>
                                      </p:cBhvr>
                                      <p:rCtr x="6302" y="18079"/>
                                    </p:animMotion>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dissolve">
                                      <p:cBhvr>
                                        <p:cTn id="41" dur="500"/>
                                        <p:tgtEl>
                                          <p:spTgt spid="4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ssolv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500"/>
                                        <p:tgtEl>
                                          <p:spTgt spid="1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dissolve">
                                      <p:cBhvr>
                                        <p:cTn id="63" dur="500"/>
                                        <p:tgtEl>
                                          <p:spTgt spid="1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dissolv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dissolve">
                                      <p:cBhvr>
                                        <p:cTn id="76" dur="500"/>
                                        <p:tgtEl>
                                          <p:spTgt spid="2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dissolve">
                                      <p:cBhvr>
                                        <p:cTn id="79" dur="500"/>
                                        <p:tgtEl>
                                          <p:spTgt spid="22"/>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ssolve">
                                      <p:cBhvr>
                                        <p:cTn id="82" dur="500"/>
                                        <p:tgtEl>
                                          <p:spTgt spid="24"/>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dissolve">
                                      <p:cBhvr>
                                        <p:cTn id="85" dur="500"/>
                                        <p:tgtEl>
                                          <p:spTgt spid="25"/>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dissolv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animBg="1"/>
      <p:bldP spid="15" grpId="0"/>
      <p:bldP spid="17" grpId="0" animBg="1"/>
      <p:bldP spid="18" grpId="0" animBg="1"/>
      <p:bldP spid="19" grpId="0"/>
      <p:bldP spid="20" grpId="0"/>
      <p:bldP spid="21" grpId="0"/>
      <p:bldP spid="22" grpId="0" animBg="1"/>
      <p:bldP spid="23" grpId="0" animBg="1"/>
      <p:bldP spid="24" grpId="0"/>
      <p:bldP spid="25" grpId="0"/>
      <p:bldP spid="26" grpId="0"/>
      <p:bldP spid="27" grpId="0" animBg="1"/>
      <p:bldP spid="29" grpId="0" animBg="1"/>
      <p:bldP spid="30" grpId="0" animBg="1"/>
      <p:bldP spid="16" grpId="0" animBg="1"/>
      <p:bldP spid="36" grpId="0" animBg="1"/>
      <p:bldP spid="39" grpId="0"/>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5919"/>
            <a:ext cx="10515600" cy="438073"/>
          </a:xfrm>
        </p:spPr>
        <p:txBody>
          <a:bodyPr>
            <a:normAutofit/>
          </a:bodyPr>
          <a:lstStyle/>
          <a:p>
            <a:pPr marL="0" indent="0" algn="r" rtl="1">
              <a:buNone/>
            </a:pPr>
            <a:r>
              <a:rPr lang="fa-IR" sz="2000" dirty="0">
                <a:cs typeface="B Koodak" panose="00000700000000000000" pitchFamily="2" charset="-78"/>
              </a:rPr>
              <a:t>در سال گذشته برای محاسبه احتمال هرپیشامد از دستور زیر استفاده کردیم:</a:t>
            </a:r>
          </a:p>
        </p:txBody>
      </p:sp>
      <p:sp>
        <p:nvSpPr>
          <p:cNvPr id="6" name="TextBox 5"/>
          <p:cNvSpPr txBox="1"/>
          <p:nvPr/>
        </p:nvSpPr>
        <p:spPr>
          <a:xfrm>
            <a:off x="249382" y="2657497"/>
            <a:ext cx="3612995" cy="400110"/>
          </a:xfrm>
          <a:prstGeom prst="rect">
            <a:avLst/>
          </a:prstGeom>
          <a:noFill/>
        </p:spPr>
        <p:txBody>
          <a:bodyPr wrap="square" rtlCol="1">
            <a:spAutoFit/>
          </a:bodyPr>
          <a:lstStyle/>
          <a:p>
            <a:pPr algn="r" rtl="1"/>
            <a:r>
              <a:rPr lang="fa-IR" sz="2000" dirty="0">
                <a:cs typeface="B Koodak" panose="00000700000000000000" pitchFamily="2" charset="-78"/>
              </a:rPr>
              <a:t>=احتمال رخ دادن یک پیشامد</a:t>
            </a:r>
          </a:p>
        </p:txBody>
      </p:sp>
      <p:cxnSp>
        <p:nvCxnSpPr>
          <p:cNvPr id="8" name="Straight Connector 7"/>
          <p:cNvCxnSpPr/>
          <p:nvPr/>
        </p:nvCxnSpPr>
        <p:spPr>
          <a:xfrm flipH="1">
            <a:off x="3862377" y="2857552"/>
            <a:ext cx="2248830" cy="667"/>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629131" y="2468594"/>
            <a:ext cx="2531327" cy="400110"/>
          </a:xfrm>
          <a:prstGeom prst="rect">
            <a:avLst/>
          </a:prstGeom>
          <a:noFill/>
        </p:spPr>
        <p:txBody>
          <a:bodyPr wrap="square" rtlCol="1">
            <a:spAutoFit/>
          </a:bodyPr>
          <a:lstStyle/>
          <a:p>
            <a:pPr algn="r" rtl="1"/>
            <a:r>
              <a:rPr lang="fa-IR" sz="2000" dirty="0">
                <a:cs typeface="B Koodak" panose="00000700000000000000" pitchFamily="2" charset="-78"/>
              </a:rPr>
              <a:t>تعداد حالت های مطلوب</a:t>
            </a:r>
          </a:p>
        </p:txBody>
      </p:sp>
      <p:sp>
        <p:nvSpPr>
          <p:cNvPr id="12" name="TextBox 11"/>
          <p:cNvSpPr txBox="1"/>
          <p:nvPr/>
        </p:nvSpPr>
        <p:spPr>
          <a:xfrm>
            <a:off x="3423762" y="2906333"/>
            <a:ext cx="2843561" cy="400110"/>
          </a:xfrm>
          <a:prstGeom prst="rect">
            <a:avLst/>
          </a:prstGeom>
          <a:noFill/>
        </p:spPr>
        <p:txBody>
          <a:bodyPr wrap="square" rtlCol="1">
            <a:spAutoFit/>
          </a:bodyPr>
          <a:lstStyle/>
          <a:p>
            <a:pPr algn="r" rtl="1"/>
            <a:r>
              <a:rPr lang="fa-IR" sz="2000" dirty="0">
                <a:cs typeface="B Koodak" panose="00000700000000000000" pitchFamily="2" charset="-78"/>
              </a:rPr>
              <a:t>تعداد همه حالت های ممکن</a:t>
            </a:r>
          </a:p>
        </p:txBody>
      </p:sp>
      <p:sp>
        <p:nvSpPr>
          <p:cNvPr id="13" name="TextBox 12"/>
          <p:cNvSpPr txBox="1"/>
          <p:nvPr/>
        </p:nvSpPr>
        <p:spPr>
          <a:xfrm>
            <a:off x="626327" y="3492721"/>
            <a:ext cx="10727473" cy="1015663"/>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اکنون با توجه به آشنایی و شناخت شما نسبت به مجموعه ها و نماد گذاری ها،تا حدودی راحت تر می توان این فرمول را نوشت و بکار برد.</a:t>
            </a:r>
          </a:p>
        </p:txBody>
      </p:sp>
      <p:sp>
        <p:nvSpPr>
          <p:cNvPr id="14" name="TextBox 13"/>
          <p:cNvSpPr txBox="1"/>
          <p:nvPr/>
        </p:nvSpPr>
        <p:spPr>
          <a:xfrm>
            <a:off x="936702" y="4694663"/>
            <a:ext cx="10417098" cy="977191"/>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اگر مجموعه ی شامل همه حالت های ممکن را </a:t>
            </a:r>
            <a:r>
              <a:rPr lang="en-US" sz="2000" dirty="0">
                <a:cs typeface="B Koodak" panose="00000700000000000000" pitchFamily="2" charset="-78"/>
              </a:rPr>
              <a:t>S</a:t>
            </a:r>
            <a:r>
              <a:rPr lang="fa-IR" sz="2000" dirty="0">
                <a:cs typeface="B Koodak" panose="00000700000000000000" pitchFamily="2" charset="-78"/>
              </a:rPr>
              <a:t> ،مجموعه شامل همه حالت های مطلوب را </a:t>
            </a:r>
            <a:r>
              <a:rPr lang="en-US" sz="2000" dirty="0">
                <a:cs typeface="B Koodak" panose="00000700000000000000" pitchFamily="2" charset="-78"/>
              </a:rPr>
              <a:t>A</a:t>
            </a:r>
            <a:r>
              <a:rPr lang="fa-IR" sz="2000" dirty="0">
                <a:cs typeface="B Koodak" panose="00000700000000000000" pitchFamily="2" charset="-78"/>
              </a:rPr>
              <a:t> واحتمال رخ دادن پیشامد </a:t>
            </a:r>
            <a:r>
              <a:rPr lang="en-US" sz="2000" dirty="0">
                <a:cs typeface="B Koodak" panose="00000700000000000000" pitchFamily="2" charset="-78"/>
              </a:rPr>
              <a:t>A</a:t>
            </a:r>
            <a:r>
              <a:rPr lang="fa-IR" sz="2000" dirty="0">
                <a:cs typeface="B Koodak" panose="00000700000000000000" pitchFamily="2" charset="-78"/>
              </a:rPr>
              <a:t> را   </a:t>
            </a:r>
            <a:r>
              <a:rPr lang="en-US" sz="2000" dirty="0">
                <a:cs typeface="B Koodak" panose="00000700000000000000" pitchFamily="2" charset="-78"/>
              </a:rPr>
              <a:t>P(A)</a:t>
            </a:r>
            <a:r>
              <a:rPr lang="fa-IR" sz="2000" dirty="0">
                <a:cs typeface="B Koodak" panose="00000700000000000000" pitchFamily="2" charset="-78"/>
              </a:rPr>
              <a:t> بنامیم،دستور بالا به این صورت نوشته می شود:</a:t>
            </a:r>
          </a:p>
        </p:txBody>
      </p:sp>
      <mc:AlternateContent xmlns:mc="http://schemas.openxmlformats.org/markup-compatibility/2006" xmlns:a14="http://schemas.microsoft.com/office/drawing/2010/main">
        <mc:Choice Requires="a14">
          <p:sp>
            <p:nvSpPr>
              <p:cNvPr id="15" name="TextBox 14"/>
              <p:cNvSpPr txBox="1"/>
              <p:nvPr/>
            </p:nvSpPr>
            <p:spPr>
              <a:xfrm>
                <a:off x="1784533" y="5654108"/>
                <a:ext cx="1639229" cy="778675"/>
              </a:xfrm>
              <a:prstGeom prst="rect">
                <a:avLst/>
              </a:prstGeom>
              <a:noFill/>
            </p:spPr>
            <p:txBody>
              <a:bodyPr wrap="square" rtlCol="1">
                <a:spAutoFit/>
              </a:bodyPr>
              <a:lstStyle/>
              <a:p>
                <a:r>
                  <a:rPr lang="en-US" sz="2800" dirty="0">
                    <a:latin typeface="IRAban" panose="02000503000000020002" pitchFamily="2" charset="-78"/>
                    <a:cs typeface="IRAban" panose="02000503000000020002" pitchFamily="2" charset="-78"/>
                  </a:rPr>
                  <a:t>P(A)=</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num>
                      <m:den>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𝑆</m:t>
                        </m:r>
                        <m:r>
                          <a:rPr lang="en-US" sz="2800" b="0" i="1" smtClean="0">
                            <a:latin typeface="Cambria Math" panose="02040503050406030204" pitchFamily="18" charset="0"/>
                          </a:rPr>
                          <m:t>)</m:t>
                        </m:r>
                      </m:den>
                    </m:f>
                  </m:oMath>
                </a14:m>
                <a:endParaRPr lang="fa-IR" sz="2800" dirty="0">
                  <a:latin typeface="IRAban" panose="02000503000000020002" pitchFamily="2" charset="-78"/>
                  <a:cs typeface="IRAban" panose="02000503000000020002"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84533" y="5654108"/>
                <a:ext cx="1639229" cy="778675"/>
              </a:xfrm>
              <a:prstGeom prst="rect">
                <a:avLst/>
              </a:prstGeom>
              <a:blipFill>
                <a:blip r:embed="rId2"/>
                <a:stretch>
                  <a:fillRect l="-7807" b="-10236"/>
                </a:stretch>
              </a:blipFill>
            </p:spPr>
            <p:txBody>
              <a:bodyPr/>
              <a:lstStyle/>
              <a:p>
                <a:r>
                  <a:rPr lang="en-US">
                    <a:noFill/>
                  </a:rPr>
                  <a:t> </a:t>
                </a:r>
              </a:p>
            </p:txBody>
          </p:sp>
        </mc:Fallback>
      </mc:AlternateContent>
      <p:grpSp>
        <p:nvGrpSpPr>
          <p:cNvPr id="17" name="Group 16"/>
          <p:cNvGrpSpPr/>
          <p:nvPr/>
        </p:nvGrpSpPr>
        <p:grpSpPr>
          <a:xfrm>
            <a:off x="5856158" y="320167"/>
            <a:ext cx="5961377" cy="1188720"/>
            <a:chOff x="5989831" y="167886"/>
            <a:chExt cx="5961377" cy="1188720"/>
          </a:xfrm>
        </p:grpSpPr>
        <p:sp>
          <p:nvSpPr>
            <p:cNvPr id="18" name="Rounded Rectangle 17"/>
            <p:cNvSpPr/>
            <p:nvPr/>
          </p:nvSpPr>
          <p:spPr>
            <a:xfrm>
              <a:off x="5989831" y="314530"/>
              <a:ext cx="5702668" cy="899527"/>
            </a:xfrm>
            <a:prstGeom prst="roundRect">
              <a:avLst>
                <a:gd name="adj" fmla="val 50000"/>
              </a:avLst>
            </a:prstGeom>
            <a:solidFill>
              <a:schemeClr val="accent1">
                <a:lumMod val="20000"/>
                <a:lumOff val="8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dirty="0">
                  <a:solidFill>
                    <a:schemeClr val="accent4">
                      <a:lumMod val="50000"/>
                    </a:schemeClr>
                  </a:solidFill>
                  <a:latin typeface="IRAban" panose="02000503000000020002" pitchFamily="2" charset="-78"/>
                  <a:cs typeface="IRAban" panose="02000503000000020002" pitchFamily="2" charset="-78"/>
                </a:rPr>
                <a:t>                  </a:t>
              </a:r>
              <a:r>
                <a:rPr lang="fa-IR" sz="3200" dirty="0">
                  <a:solidFill>
                    <a:schemeClr val="accent1">
                      <a:lumMod val="50000"/>
                    </a:schemeClr>
                  </a:solidFill>
                  <a:latin typeface="IRAban" panose="02000503000000020002" pitchFamily="2" charset="-78"/>
                  <a:cs typeface="IRAban" panose="02000503000000020002" pitchFamily="2" charset="-78"/>
                </a:rPr>
                <a:t>مجموعه ها و احتمال</a:t>
              </a:r>
              <a:endParaRPr lang="en-US" sz="3200" dirty="0">
                <a:solidFill>
                  <a:schemeClr val="accent1">
                    <a:lumMod val="50000"/>
                  </a:schemeClr>
                </a:solidFill>
                <a:latin typeface="IRAban" panose="02000503000000020002" pitchFamily="2" charset="-78"/>
                <a:cs typeface="IRAban" panose="02000503000000020002" pitchFamily="2" charset="-78"/>
              </a:endParaRPr>
            </a:p>
          </p:txBody>
        </p:sp>
        <p:sp>
          <p:nvSpPr>
            <p:cNvPr id="19" name="Oval 18"/>
            <p:cNvSpPr/>
            <p:nvPr/>
          </p:nvSpPr>
          <p:spPr>
            <a:xfrm>
              <a:off x="10762488" y="167886"/>
              <a:ext cx="1188720" cy="118872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9210" t="22563" r="30410" b="36018"/>
            <a:stretch/>
          </p:blipFill>
          <p:spPr>
            <a:xfrm>
              <a:off x="10904527" y="416604"/>
              <a:ext cx="904642" cy="691283"/>
            </a:xfrm>
            <a:prstGeom prst="rect">
              <a:avLst/>
            </a:prstGeom>
          </p:spPr>
        </p:pic>
      </p:grpSp>
    </p:spTree>
    <p:extLst>
      <p:ext uri="{BB962C8B-B14F-4D97-AF65-F5344CB8AC3E}">
        <p14:creationId xmlns:p14="http://schemas.microsoft.com/office/powerpoint/2010/main" val="147792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down)">
                                      <p:cBhvr>
                                        <p:cTn id="18" dur="500"/>
                                        <p:tgtEl>
                                          <p:spTgt spid="12">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wipe(down)">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109" y="368979"/>
            <a:ext cx="10515600" cy="712343"/>
          </a:xfrm>
        </p:spPr>
        <p:txBody>
          <a:bodyPr>
            <a:normAutofit/>
          </a:bodyPr>
          <a:lstStyle/>
          <a:p>
            <a:pPr marL="0" indent="0" algn="r" rtl="1">
              <a:lnSpc>
                <a:spcPct val="160000"/>
              </a:lnSpc>
              <a:buNone/>
            </a:pPr>
            <a:r>
              <a:rPr lang="fa-IR" sz="2000" dirty="0">
                <a:cs typeface="B Koodak" panose="00000700000000000000" pitchFamily="2" charset="-78"/>
              </a:rPr>
              <a:t>از رضا و احمد خواسته شد تا مجموعه شامل 3 شمارنده زوج عدد 60 را تشکیل دهند. </a:t>
            </a:r>
            <a:endParaRPr lang="fa-IR" sz="2000" dirty="0">
              <a:solidFill>
                <a:schemeClr val="accent6">
                  <a:lumMod val="50000"/>
                </a:schemeClr>
              </a:solidFill>
              <a:cs typeface="B Koodak" panose="00000700000000000000" pitchFamily="2" charset="-78"/>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500" b="66250" l="10000" r="90000">
                        <a14:foregroundMark x1="44750" y1="60500" x2="44750" y2="60500"/>
                        <a14:foregroundMark x1="51250" y1="55750" x2="51250" y2="55750"/>
                        <a14:foregroundMark x1="56000" y1="53000" x2="56000" y2="53000"/>
                        <a14:foregroundMark x1="59750" y1="52750" x2="59750" y2="52750"/>
                        <a14:foregroundMark x1="75500" y1="49000" x2="75500" y2="49000"/>
                      </a14:backgroundRemoval>
                    </a14:imgEffect>
                  </a14:imgLayer>
                </a14:imgProps>
              </a:ext>
              <a:ext uri="{28A0092B-C50C-407E-A947-70E740481C1C}">
                <a14:useLocalDpi xmlns:a14="http://schemas.microsoft.com/office/drawing/2010/main" val="0"/>
              </a:ext>
            </a:extLst>
          </a:blip>
          <a:stretch>
            <a:fillRect/>
          </a:stretch>
        </p:blipFill>
        <p:spPr>
          <a:xfrm>
            <a:off x="-673002" y="4027893"/>
            <a:ext cx="3409302" cy="3334211"/>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3000" b="69750" l="10000" r="90000">
                        <a14:foregroundMark x1="20250" y1="58250" x2="20250" y2="58250"/>
                        <a14:foregroundMark x1="58250" y1="68000" x2="58250" y2="68000"/>
                        <a14:foregroundMark x1="49750" y1="65750" x2="49750" y2="65750"/>
                        <a14:foregroundMark x1="42250" y1="64750" x2="42250" y2="64750"/>
                        <a14:foregroundMark x1="43250" y1="59250" x2="43250" y2="59250"/>
                        <a14:foregroundMark x1="41500" y1="52000" x2="41500" y2="52000"/>
                        <a14:foregroundMark x1="44000" y1="49000" x2="44000" y2="49000"/>
                        <a14:foregroundMark x1="49750" y1="56000" x2="49750" y2="56000"/>
                        <a14:foregroundMark x1="58500" y1="66750" x2="58500" y2="66750"/>
                        <a14:foregroundMark x1="61000" y1="66250" x2="61000" y2="66250"/>
                        <a14:foregroundMark x1="39250" y1="11500" x2="39250" y2="11500"/>
                        <a14:foregroundMark x1="47250" y1="10000" x2="47250" y2="10000"/>
                        <a14:foregroundMark x1="52750" y1="10000" x2="52750" y2="10000"/>
                        <a14:foregroundMark x1="23000" y1="56250" x2="23000" y2="56250"/>
                      </a14:backgroundRemoval>
                    </a14:imgEffect>
                  </a14:imgLayer>
                </a14:imgProps>
              </a:ext>
              <a:ext uri="{28A0092B-C50C-407E-A947-70E740481C1C}">
                <a14:useLocalDpi xmlns:a14="http://schemas.microsoft.com/office/drawing/2010/main" val="0"/>
              </a:ext>
            </a:extLst>
          </a:blip>
          <a:stretch>
            <a:fillRect/>
          </a:stretch>
        </p:blipFill>
        <p:spPr>
          <a:xfrm>
            <a:off x="2148575" y="4196502"/>
            <a:ext cx="3343006" cy="2925132"/>
          </a:xfrm>
          <a:prstGeom prst="rect">
            <a:avLst/>
          </a:prstGeom>
        </p:spPr>
      </p:pic>
      <p:sp>
        <p:nvSpPr>
          <p:cNvPr id="7" name="Oval Callout 6"/>
          <p:cNvSpPr/>
          <p:nvPr/>
        </p:nvSpPr>
        <p:spPr>
          <a:xfrm>
            <a:off x="965043" y="3041055"/>
            <a:ext cx="1282480" cy="1071143"/>
          </a:xfrm>
          <a:prstGeom prst="wedgeEllipseCallout">
            <a:avLst/>
          </a:prstGeom>
          <a:solidFill>
            <a:schemeClr val="accent4">
              <a:lumMod val="60000"/>
              <a:lumOff val="40000"/>
            </a:schemeClr>
          </a:solidFill>
          <a:ln>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a:cs typeface="B Koodak" panose="00000700000000000000" pitchFamily="2" charset="-78"/>
              </a:rPr>
              <a:t>4  10  6</a:t>
            </a:r>
          </a:p>
        </p:txBody>
      </p:sp>
      <p:sp>
        <p:nvSpPr>
          <p:cNvPr id="8" name="Oval Callout 7"/>
          <p:cNvSpPr/>
          <p:nvPr/>
        </p:nvSpPr>
        <p:spPr>
          <a:xfrm flipH="1">
            <a:off x="2531043" y="3041055"/>
            <a:ext cx="1344381" cy="1190617"/>
          </a:xfrm>
          <a:prstGeom prst="wedgeEllipseCallout">
            <a:avLst/>
          </a:prstGeom>
          <a:solidFill>
            <a:schemeClr val="accent2">
              <a:lumMod val="60000"/>
              <a:lumOff val="40000"/>
            </a:schemeClr>
          </a:solidFill>
          <a:ln>
            <a:solidFill>
              <a:schemeClr val="accent2">
                <a:lumMod val="75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a:cs typeface="B Koodak" panose="00000700000000000000" pitchFamily="2" charset="-78"/>
              </a:rPr>
              <a:t>6</a:t>
            </a:r>
            <a:r>
              <a:rPr lang="fa-IR" sz="2000" dirty="0"/>
              <a:t>  </a:t>
            </a:r>
            <a:r>
              <a:rPr lang="fa-IR" sz="2000" dirty="0">
                <a:cs typeface="B Koodak" panose="00000700000000000000" pitchFamily="2" charset="-78"/>
              </a:rPr>
              <a:t>10  12</a:t>
            </a:r>
          </a:p>
        </p:txBody>
      </p:sp>
      <p:sp>
        <p:nvSpPr>
          <p:cNvPr id="9" name="Rectangle 8"/>
          <p:cNvSpPr/>
          <p:nvPr/>
        </p:nvSpPr>
        <p:spPr>
          <a:xfrm>
            <a:off x="4969008" y="4227796"/>
            <a:ext cx="6812621" cy="1077218"/>
          </a:xfrm>
          <a:prstGeom prst="rect">
            <a:avLst/>
          </a:prstGeom>
        </p:spPr>
        <p:txBody>
          <a:bodyPr wrap="square">
            <a:spAutoFit/>
          </a:bodyPr>
          <a:lstStyle/>
          <a:p>
            <a:pPr algn="r" rtl="1">
              <a:lnSpc>
                <a:spcPct val="160000"/>
              </a:lnSpc>
            </a:pPr>
            <a:r>
              <a:rPr lang="fa-IR" sz="2000" dirty="0">
                <a:solidFill>
                  <a:srgbClr val="FF0000"/>
                </a:solidFill>
                <a:latin typeface="IRAban" panose="02000503000000020002" pitchFamily="2" charset="-78"/>
                <a:cs typeface="IRAban" panose="02000503000000020002" pitchFamily="2" charset="-78"/>
              </a:rPr>
              <a:t>نتیجه: </a:t>
            </a:r>
            <a:r>
              <a:rPr lang="fa-IR" sz="2000" dirty="0">
                <a:solidFill>
                  <a:schemeClr val="accent6">
                    <a:lumMod val="50000"/>
                  </a:schemeClr>
                </a:solidFill>
                <a:latin typeface="IRAban" panose="02000503000000020002" pitchFamily="2" charset="-78"/>
                <a:cs typeface="IRAban" panose="02000503000000020002" pitchFamily="2" charset="-78"/>
              </a:rPr>
              <a:t>عبارت هایی شبیه این عبارت که مشخص کننده یک مجموعه معین و یکتا نباشد مجموعه ای را مشخص نمی کند.</a:t>
            </a:r>
            <a:endParaRPr lang="fa-IR" sz="2000" dirty="0">
              <a:solidFill>
                <a:schemeClr val="accent6">
                  <a:lumMod val="50000"/>
                </a:schemeClr>
              </a:solidFill>
              <a:cs typeface="B Koodak" panose="00000700000000000000" pitchFamily="2" charset="-78"/>
            </a:endParaRPr>
          </a:p>
        </p:txBody>
      </p:sp>
      <p:sp>
        <p:nvSpPr>
          <p:cNvPr id="10" name="Rectangle 9"/>
          <p:cNvSpPr/>
          <p:nvPr/>
        </p:nvSpPr>
        <p:spPr>
          <a:xfrm>
            <a:off x="9682349" y="1086862"/>
            <a:ext cx="2156360" cy="400110"/>
          </a:xfrm>
          <a:prstGeom prst="rect">
            <a:avLst/>
          </a:prstGeom>
        </p:spPr>
        <p:txBody>
          <a:bodyPr wrap="none">
            <a:spAutoFit/>
          </a:bodyPr>
          <a:lstStyle/>
          <a:p>
            <a:r>
              <a:rPr lang="fa-IR" sz="2000" dirty="0">
                <a:cs typeface="B Koodak" panose="00000700000000000000" pitchFamily="2" charset="-78"/>
              </a:rPr>
              <a:t>احمد نوشت:{4,6,10}</a:t>
            </a:r>
            <a:endParaRPr lang="en-US" sz="2000" dirty="0"/>
          </a:p>
        </p:txBody>
      </p:sp>
      <p:sp>
        <p:nvSpPr>
          <p:cNvPr id="11" name="Rectangle 10"/>
          <p:cNvSpPr/>
          <p:nvPr/>
        </p:nvSpPr>
        <p:spPr>
          <a:xfrm>
            <a:off x="7445185" y="1075070"/>
            <a:ext cx="2359941" cy="400110"/>
          </a:xfrm>
          <a:prstGeom prst="rect">
            <a:avLst/>
          </a:prstGeom>
        </p:spPr>
        <p:txBody>
          <a:bodyPr wrap="none">
            <a:spAutoFit/>
          </a:bodyPr>
          <a:lstStyle/>
          <a:p>
            <a:r>
              <a:rPr lang="fa-IR" sz="2000" dirty="0">
                <a:cs typeface="B Koodak" panose="00000700000000000000" pitchFamily="2" charset="-78"/>
              </a:rPr>
              <a:t>و رضا نوشت{6,10,12}.</a:t>
            </a:r>
            <a:endParaRPr lang="en-US" sz="2000" dirty="0"/>
          </a:p>
        </p:txBody>
      </p:sp>
      <p:sp>
        <p:nvSpPr>
          <p:cNvPr id="12" name="Rectangle 11"/>
          <p:cNvSpPr/>
          <p:nvPr/>
        </p:nvSpPr>
        <p:spPr>
          <a:xfrm>
            <a:off x="7445185" y="1545663"/>
            <a:ext cx="4336444" cy="538609"/>
          </a:xfrm>
          <a:prstGeom prst="rect">
            <a:avLst/>
          </a:prstGeom>
        </p:spPr>
        <p:txBody>
          <a:bodyPr wrap="none">
            <a:spAutoFit/>
          </a:bodyPr>
          <a:lstStyle/>
          <a:p>
            <a:pPr algn="r" rtl="1">
              <a:lnSpc>
                <a:spcPct val="160000"/>
              </a:lnSpc>
            </a:pPr>
            <a:r>
              <a:rPr lang="fa-IR" sz="2000" dirty="0">
                <a:cs typeface="B Koodak" panose="00000700000000000000" pitchFamily="2" charset="-78"/>
              </a:rPr>
              <a:t>به نظر شما چرا جواب های آن ها باهم فرق دارد؟</a:t>
            </a:r>
          </a:p>
        </p:txBody>
      </p:sp>
      <p:sp>
        <p:nvSpPr>
          <p:cNvPr id="13" name="Rectangle 12"/>
          <p:cNvSpPr/>
          <p:nvPr/>
        </p:nvSpPr>
        <p:spPr>
          <a:xfrm>
            <a:off x="445046" y="1545663"/>
            <a:ext cx="6847609" cy="1031051"/>
          </a:xfrm>
          <a:prstGeom prst="rect">
            <a:avLst/>
          </a:prstGeom>
        </p:spPr>
        <p:txBody>
          <a:bodyPr wrap="square">
            <a:spAutoFit/>
          </a:bodyPr>
          <a:lstStyle/>
          <a:p>
            <a:pPr algn="r" rtl="1">
              <a:lnSpc>
                <a:spcPct val="160000"/>
              </a:lnSpc>
            </a:pPr>
            <a:r>
              <a:rPr lang="fa-IR" sz="2000" dirty="0">
                <a:solidFill>
                  <a:schemeClr val="accent2">
                    <a:lumMod val="75000"/>
                  </a:schemeClr>
                </a:solidFill>
                <a:cs typeface="B Koodak" panose="00000700000000000000" pitchFamily="2" charset="-78"/>
              </a:rPr>
              <a:t>چون 8 شمارنده زوج وجود دارد احمد و رضا از بین آن 8شمارنده 3 شمارنده انتخاب کرده اند</a:t>
            </a:r>
            <a:endParaRPr lang="en-US" sz="2000" dirty="0">
              <a:solidFill>
                <a:schemeClr val="accent2">
                  <a:lumMod val="75000"/>
                </a:schemeClr>
              </a:solidFill>
            </a:endParaRPr>
          </a:p>
        </p:txBody>
      </p:sp>
      <p:sp>
        <p:nvSpPr>
          <p:cNvPr id="15" name="Folded Corner 14"/>
          <p:cNvSpPr/>
          <p:nvPr/>
        </p:nvSpPr>
        <p:spPr>
          <a:xfrm>
            <a:off x="5266881" y="2622973"/>
            <a:ext cx="6571828" cy="3855363"/>
          </a:xfrm>
          <a:prstGeom prst="foldedCorner">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rtl="1">
              <a:lnSpc>
                <a:spcPct val="150000"/>
              </a:lnSpc>
            </a:pPr>
            <a:endParaRPr lang="fa-IR" sz="2400" dirty="0">
              <a:solidFill>
                <a:schemeClr val="accent2">
                  <a:lumMod val="50000"/>
                </a:schemeClr>
              </a:solidFill>
              <a:latin typeface="IRAban" panose="02000503000000020002" pitchFamily="2" charset="-78"/>
              <a:cs typeface="IRAban" panose="02000503000000020002" pitchFamily="2" charset="-78"/>
            </a:endParaRPr>
          </a:p>
          <a:p>
            <a:pPr algn="ctr" rtl="1">
              <a:lnSpc>
                <a:spcPct val="150000"/>
              </a:lnSpc>
            </a:pPr>
            <a:r>
              <a:rPr lang="fa-IR" sz="2400" dirty="0">
                <a:solidFill>
                  <a:schemeClr val="accent2">
                    <a:lumMod val="50000"/>
                  </a:schemeClr>
                </a:solidFill>
                <a:latin typeface="IRAban" panose="02000503000000020002" pitchFamily="2" charset="-78"/>
                <a:cs typeface="IRAban" panose="02000503000000020002" pitchFamily="2" charset="-78"/>
              </a:rPr>
              <a:t>در نمایش مجموعه ها ترتیب نوشتن عضوهای مجموعه مهم نیست و با جابه جایی عضوهای یک مجموعه مجموعه جدیدی ساخته نمی شود.همچنین با  تکرار عضوهای یک مجموعه مجموعهی جدیدی ساخته نمی شود.بنابراین به جای {3،4، 3}می نویسیم {3، 4}</a:t>
            </a:r>
          </a:p>
        </p:txBody>
      </p:sp>
    </p:spTree>
    <p:extLst>
      <p:ext uri="{BB962C8B-B14F-4D97-AF65-F5344CB8AC3E}">
        <p14:creationId xmlns:p14="http://schemas.microsoft.com/office/powerpoint/2010/main" val="10333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0257" y="1053166"/>
            <a:ext cx="9077093" cy="400110"/>
          </a:xfrm>
          <a:prstGeom prst="rect">
            <a:avLst/>
          </a:prstGeom>
          <a:noFill/>
        </p:spPr>
        <p:txBody>
          <a:bodyPr wrap="square" rtlCol="1">
            <a:spAutoFit/>
          </a:bodyPr>
          <a:lstStyle/>
          <a:p>
            <a:pPr algn="r" rtl="1"/>
            <a:r>
              <a:rPr lang="fa-IR" sz="2000" dirty="0">
                <a:latin typeface="IRAban" panose="02000503000000020002" pitchFamily="2" charset="-78"/>
                <a:cs typeface="IRAban" panose="02000503000000020002" pitchFamily="2" charset="-78"/>
              </a:rPr>
              <a:t>مثال: </a:t>
            </a:r>
            <a:r>
              <a:rPr lang="fa-IR" sz="2000" dirty="0">
                <a:cs typeface="B Koodak" panose="00000700000000000000" pitchFamily="2" charset="-78"/>
              </a:rPr>
              <a:t>اگر تاسی را بیندازیم، احتمال هریک از پیشامدهای زیر را به دست آورید.</a:t>
            </a:r>
            <a:r>
              <a:rPr lang="fa-IR" sz="2000" dirty="0">
                <a:latin typeface="IRAban" panose="02000503000000020002" pitchFamily="2" charset="-78"/>
                <a:cs typeface="IRAban" panose="02000503000000020002" pitchFamily="2" charset="-78"/>
              </a:rPr>
              <a:t> </a:t>
            </a:r>
            <a:endParaRPr lang="fa-IR" sz="2000" dirty="0">
              <a:cs typeface="B Koodak" panose="00000700000000000000" pitchFamily="2" charset="-78"/>
            </a:endParaRPr>
          </a:p>
        </p:txBody>
      </p:sp>
      <p:sp>
        <p:nvSpPr>
          <p:cNvPr id="7" name="TextBox 6"/>
          <p:cNvSpPr txBox="1"/>
          <p:nvPr/>
        </p:nvSpPr>
        <p:spPr>
          <a:xfrm>
            <a:off x="7309450" y="1961519"/>
            <a:ext cx="4583199" cy="3970318"/>
          </a:xfrm>
          <a:prstGeom prst="rect">
            <a:avLst/>
          </a:prstGeom>
          <a:noFill/>
        </p:spPr>
        <p:txBody>
          <a:bodyPr wrap="square" rtlCol="1">
            <a:spAutoFit/>
          </a:bodyPr>
          <a:lstStyle/>
          <a:p>
            <a:pPr algn="r" rtl="1">
              <a:lnSpc>
                <a:spcPct val="150000"/>
              </a:lnSpc>
            </a:pPr>
            <a:r>
              <a:rPr lang="fa-IR" sz="2400" dirty="0">
                <a:cs typeface="B Koodak" panose="00000700000000000000" pitchFamily="2" charset="-78"/>
              </a:rPr>
              <a:t>الف)عدد روشده مضرب 3 باشد.</a:t>
            </a:r>
          </a:p>
          <a:p>
            <a:pPr algn="r" rtl="1">
              <a:lnSpc>
                <a:spcPct val="150000"/>
              </a:lnSpc>
            </a:pPr>
            <a:endParaRPr lang="fa-IR" sz="2400" dirty="0">
              <a:cs typeface="B Koodak" panose="00000700000000000000" pitchFamily="2" charset="-78"/>
            </a:endParaRPr>
          </a:p>
          <a:p>
            <a:pPr algn="r" rtl="1">
              <a:lnSpc>
                <a:spcPct val="150000"/>
              </a:lnSpc>
            </a:pPr>
            <a:r>
              <a:rPr lang="fa-IR" sz="2400" dirty="0">
                <a:cs typeface="B Koodak" panose="00000700000000000000" pitchFamily="2" charset="-78"/>
              </a:rPr>
              <a:t>ب)عدد روشده اول باشد.</a:t>
            </a:r>
          </a:p>
          <a:p>
            <a:pPr algn="r" rtl="1">
              <a:lnSpc>
                <a:spcPct val="150000"/>
              </a:lnSpc>
            </a:pPr>
            <a:endParaRPr lang="fa-IR" sz="2400" dirty="0">
              <a:cs typeface="B Koodak" panose="00000700000000000000" pitchFamily="2" charset="-78"/>
            </a:endParaRPr>
          </a:p>
          <a:p>
            <a:pPr algn="r" rtl="1">
              <a:lnSpc>
                <a:spcPct val="150000"/>
              </a:lnSpc>
            </a:pPr>
            <a:r>
              <a:rPr lang="fa-IR" sz="2400" dirty="0">
                <a:cs typeface="B Koodak" panose="00000700000000000000" pitchFamily="2" charset="-78"/>
              </a:rPr>
              <a:t>ج)عدد رو شده از 6بزرگ تر باشد.</a:t>
            </a:r>
          </a:p>
          <a:p>
            <a:pPr algn="r" rtl="1">
              <a:lnSpc>
                <a:spcPct val="150000"/>
              </a:lnSpc>
            </a:pPr>
            <a:endParaRPr lang="fa-IR" sz="2400" dirty="0">
              <a:cs typeface="B Koodak" panose="00000700000000000000" pitchFamily="2" charset="-78"/>
            </a:endParaRPr>
          </a:p>
          <a:p>
            <a:pPr algn="r" rtl="1">
              <a:lnSpc>
                <a:spcPct val="150000"/>
              </a:lnSpc>
            </a:pPr>
            <a:r>
              <a:rPr lang="fa-IR" sz="2400" dirty="0">
                <a:cs typeface="B Koodak" panose="00000700000000000000" pitchFamily="2" charset="-78"/>
              </a:rPr>
              <a:t>د)عدد رو شده از 7 کمتر باشد.</a:t>
            </a:r>
          </a:p>
        </p:txBody>
      </p:sp>
      <p:sp>
        <p:nvSpPr>
          <p:cNvPr id="8" name="TextBox 7"/>
          <p:cNvSpPr txBox="1"/>
          <p:nvPr/>
        </p:nvSpPr>
        <p:spPr>
          <a:xfrm>
            <a:off x="403494" y="2082544"/>
            <a:ext cx="1471961" cy="461665"/>
          </a:xfrm>
          <a:prstGeom prst="rect">
            <a:avLst/>
          </a:prstGeom>
          <a:noFill/>
        </p:spPr>
        <p:txBody>
          <a:bodyPr wrap="square" rtlCol="1">
            <a:spAutoFit/>
          </a:bodyPr>
          <a:lstStyle/>
          <a:p>
            <a:r>
              <a:rPr lang="en-US" sz="2400" dirty="0">
                <a:solidFill>
                  <a:schemeClr val="accent1">
                    <a:lumMod val="75000"/>
                  </a:schemeClr>
                </a:solidFill>
                <a:cs typeface="B Koodak" panose="00000700000000000000" pitchFamily="2" charset="-78"/>
              </a:rPr>
              <a:t>A:</a:t>
            </a:r>
            <a:r>
              <a:rPr lang="fa-IR" sz="2400" dirty="0">
                <a:solidFill>
                  <a:schemeClr val="accent1">
                    <a:lumMod val="75000"/>
                  </a:schemeClr>
                </a:solidFill>
                <a:cs typeface="B Koodak" panose="00000700000000000000" pitchFamily="2" charset="-78"/>
              </a:rPr>
              <a:t>مضرب 3</a:t>
            </a:r>
          </a:p>
        </p:txBody>
      </p:sp>
      <p:sp>
        <p:nvSpPr>
          <p:cNvPr id="9" name="TextBox 8"/>
          <p:cNvSpPr txBox="1"/>
          <p:nvPr/>
        </p:nvSpPr>
        <p:spPr>
          <a:xfrm>
            <a:off x="1421780" y="1025667"/>
            <a:ext cx="2341756"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{1،2،3،4،5،6}=</a:t>
            </a:r>
            <a:r>
              <a:rPr lang="en-US" sz="2400" dirty="0">
                <a:solidFill>
                  <a:schemeClr val="accent2">
                    <a:lumMod val="75000"/>
                  </a:schemeClr>
                </a:solidFill>
                <a:cs typeface="B Koodak" panose="00000700000000000000" pitchFamily="2" charset="-78"/>
              </a:rPr>
              <a:t>S</a:t>
            </a:r>
            <a:endParaRPr lang="fa-IR" sz="2400" dirty="0">
              <a:solidFill>
                <a:schemeClr val="accent2">
                  <a:lumMod val="75000"/>
                </a:schemeClr>
              </a:solidFill>
              <a:cs typeface="B Koodak" panose="00000700000000000000" pitchFamily="2" charset="-78"/>
            </a:endParaRPr>
          </a:p>
        </p:txBody>
      </p:sp>
      <p:sp>
        <p:nvSpPr>
          <p:cNvPr id="10" name="TextBox 9"/>
          <p:cNvSpPr txBox="1"/>
          <p:nvPr/>
        </p:nvSpPr>
        <p:spPr>
          <a:xfrm>
            <a:off x="2469994" y="2098669"/>
            <a:ext cx="1215484" cy="461665"/>
          </a:xfrm>
          <a:prstGeom prst="rect">
            <a:avLst/>
          </a:prstGeom>
          <a:noFill/>
        </p:spPr>
        <p:txBody>
          <a:bodyPr wrap="square" rtlCol="1">
            <a:spAutoFit/>
          </a:bodyPr>
          <a:lstStyle/>
          <a:p>
            <a:pPr algn="r" rtl="1"/>
            <a:r>
              <a:rPr lang="fa-IR" sz="2400" dirty="0">
                <a:solidFill>
                  <a:schemeClr val="accent1">
                    <a:lumMod val="75000"/>
                  </a:schemeClr>
                </a:solidFill>
                <a:cs typeface="B Koodak" panose="00000700000000000000" pitchFamily="2" charset="-78"/>
              </a:rPr>
              <a:t>{3،6}=</a:t>
            </a:r>
            <a:r>
              <a:rPr lang="en-US" sz="2400" dirty="0">
                <a:solidFill>
                  <a:schemeClr val="accent1">
                    <a:lumMod val="75000"/>
                  </a:schemeClr>
                </a:solidFill>
                <a:cs typeface="B Koodak" panose="00000700000000000000" pitchFamily="2" charset="-78"/>
              </a:rPr>
              <a:t>A</a:t>
            </a:r>
            <a:endParaRPr lang="fa-IR" sz="2400" dirty="0">
              <a:solidFill>
                <a:schemeClr val="accent1">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1" name="TextBox 10"/>
              <p:cNvSpPr txBox="1"/>
              <p:nvPr/>
            </p:nvSpPr>
            <p:spPr>
              <a:xfrm>
                <a:off x="4251455" y="1990114"/>
                <a:ext cx="2609385" cy="678776"/>
              </a:xfrm>
              <a:prstGeom prst="rect">
                <a:avLst/>
              </a:prstGeom>
              <a:noFill/>
            </p:spPr>
            <p:txBody>
              <a:bodyPr wrap="square" rtlCol="1">
                <a:spAutoFit/>
              </a:bodyPr>
              <a:lstStyle/>
              <a:p>
                <a:r>
                  <a:rPr lang="en-US" sz="2400" dirty="0">
                    <a:solidFill>
                      <a:schemeClr val="accent1">
                        <a:lumMod val="75000"/>
                      </a:schemeClr>
                    </a:solidFill>
                    <a:cs typeface="B Koodak" panose="00000700000000000000" pitchFamily="2" charset="-78"/>
                  </a:rPr>
                  <a:t>P(A)=</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panose="02040503050406030204" pitchFamily="18" charset="0"/>
                          </a:rPr>
                          <m:t>𝑛</m:t>
                        </m:r>
                        <m:r>
                          <a:rPr lang="en-US" sz="2400" b="0" i="1" smtClean="0">
                            <a:solidFill>
                              <a:schemeClr val="accent1">
                                <a:lumMod val="75000"/>
                              </a:schemeClr>
                            </a:solidFill>
                            <a:latin typeface="Cambria Math" panose="02040503050406030204" pitchFamily="18" charset="0"/>
                          </a:rPr>
                          <m:t>(</m:t>
                        </m:r>
                        <m:r>
                          <a:rPr lang="en-US" sz="2400" b="0" i="1" smtClean="0">
                            <a:solidFill>
                              <a:schemeClr val="accent1">
                                <a:lumMod val="75000"/>
                              </a:schemeClr>
                            </a:solidFill>
                            <a:latin typeface="Cambria Math" panose="02040503050406030204" pitchFamily="18" charset="0"/>
                          </a:rPr>
                          <m:t>𝐴</m:t>
                        </m:r>
                        <m:r>
                          <a:rPr lang="en-US" sz="2400" b="0" i="1" smtClean="0">
                            <a:solidFill>
                              <a:schemeClr val="accent1">
                                <a:lumMod val="75000"/>
                              </a:schemeClr>
                            </a:solidFill>
                            <a:latin typeface="Cambria Math" panose="02040503050406030204" pitchFamily="18" charset="0"/>
                          </a:rPr>
                          <m:t>)</m:t>
                        </m:r>
                      </m:num>
                      <m:den>
                        <m:r>
                          <a:rPr lang="en-US" sz="2400" b="0" i="1" smtClean="0">
                            <a:solidFill>
                              <a:schemeClr val="accent1">
                                <a:lumMod val="75000"/>
                              </a:schemeClr>
                            </a:solidFill>
                            <a:latin typeface="Cambria Math" panose="02040503050406030204" pitchFamily="18" charset="0"/>
                          </a:rPr>
                          <m:t>𝑛</m:t>
                        </m:r>
                        <m:d>
                          <m:dPr>
                            <m:ctrlPr>
                              <a:rPr lang="en-US" sz="2400" b="0" i="1" smtClean="0">
                                <a:solidFill>
                                  <a:schemeClr val="accent1">
                                    <a:lumMod val="75000"/>
                                  </a:schemeClr>
                                </a:solidFill>
                                <a:latin typeface="Cambria Math" panose="02040503050406030204" pitchFamily="18" charset="0"/>
                              </a:rPr>
                            </m:ctrlPr>
                          </m:dPr>
                          <m:e>
                            <m:r>
                              <a:rPr lang="en-US" sz="2400" b="0" i="1" smtClean="0">
                                <a:solidFill>
                                  <a:schemeClr val="accent1">
                                    <a:lumMod val="75000"/>
                                  </a:schemeClr>
                                </a:solidFill>
                                <a:latin typeface="Cambria Math" panose="02040503050406030204" pitchFamily="18" charset="0"/>
                              </a:rPr>
                              <m:t>𝑆</m:t>
                            </m:r>
                          </m:e>
                        </m:d>
                      </m:den>
                    </m:f>
                  </m:oMath>
                </a14:m>
                <a:r>
                  <a:rPr lang="en-US" sz="2400" dirty="0">
                    <a:solidFill>
                      <a:schemeClr val="accent1">
                        <a:lumMod val="75000"/>
                      </a:schemeClr>
                    </a:solidFill>
                    <a:cs typeface="B Koodak" panose="00000700000000000000" pitchFamily="2" charset="-78"/>
                  </a:rPr>
                  <a:t>=</a:t>
                </a:r>
                <a14:m>
                  <m:oMath xmlns:m="http://schemas.openxmlformats.org/officeDocument/2006/math">
                    <m:f>
                      <m:fPr>
                        <m:ctrlPr>
                          <a:rPr lang="fa-IR" sz="2400" i="1" dirty="0" smtClean="0">
                            <a:solidFill>
                              <a:schemeClr val="accent1">
                                <a:lumMod val="75000"/>
                              </a:schemeClr>
                            </a:solidFill>
                            <a:latin typeface="Cambria Math" panose="02040503050406030204" pitchFamily="18" charset="0"/>
                          </a:rPr>
                        </m:ctrlPr>
                      </m:fPr>
                      <m:num>
                        <m:r>
                          <m:rPr>
                            <m:nor/>
                          </m:rPr>
                          <a:rPr lang="fa-IR" sz="2400" i="0" dirty="0">
                            <a:solidFill>
                              <a:schemeClr val="accent1">
                                <a:lumMod val="75000"/>
                              </a:schemeClr>
                            </a:solidFill>
                            <a:latin typeface="Cambria Math" panose="02040503050406030204" pitchFamily="18" charset="0"/>
                            <a:cs typeface="B Koodak" panose="00000700000000000000" pitchFamily="2" charset="-78"/>
                          </a:rPr>
                          <m:t>2</m:t>
                        </m:r>
                      </m:num>
                      <m:den>
                        <m:r>
                          <m:rPr>
                            <m:nor/>
                          </m:rPr>
                          <a:rPr lang="fa-IR" sz="2400" i="0" dirty="0">
                            <a:solidFill>
                              <a:schemeClr val="accent1">
                                <a:lumMod val="75000"/>
                              </a:schemeClr>
                            </a:solidFill>
                            <a:latin typeface="Cambria Math" panose="02040503050406030204" pitchFamily="18" charset="0"/>
                            <a:cs typeface="B Koodak" panose="00000700000000000000" pitchFamily="2" charset="-78"/>
                          </a:rPr>
                          <m:t>6</m:t>
                        </m:r>
                      </m:den>
                    </m:f>
                    <m:r>
                      <m:rPr>
                        <m:nor/>
                      </m:rPr>
                      <a:rPr lang="fa-IR" sz="2400" dirty="0">
                        <a:solidFill>
                          <a:schemeClr val="accent1">
                            <a:lumMod val="75000"/>
                          </a:schemeClr>
                        </a:solidFill>
                        <a:cs typeface="B Koodak" panose="00000700000000000000" pitchFamily="2" charset="-78"/>
                      </a:rPr>
                      <m:t>=</m:t>
                    </m:r>
                    <m:f>
                      <m:fPr>
                        <m:ctrlPr>
                          <a:rPr lang="fa-IR" sz="2400" i="1" dirty="0" smtClean="0">
                            <a:solidFill>
                              <a:schemeClr val="accent1">
                                <a:lumMod val="75000"/>
                              </a:schemeClr>
                            </a:solidFill>
                            <a:latin typeface="Cambria Math" panose="02040503050406030204" pitchFamily="18" charset="0"/>
                          </a:rPr>
                        </m:ctrlPr>
                      </m:fPr>
                      <m:num>
                        <m:r>
                          <m:rPr>
                            <m:nor/>
                          </m:rPr>
                          <a:rPr lang="fa-IR" sz="2400" i="0" dirty="0" smtClean="0">
                            <a:solidFill>
                              <a:schemeClr val="accent1">
                                <a:lumMod val="75000"/>
                              </a:schemeClr>
                            </a:solidFill>
                            <a:latin typeface="Cambria Math" panose="02040503050406030204" pitchFamily="18" charset="0"/>
                            <a:cs typeface="B Koodak" panose="00000700000000000000" pitchFamily="2" charset="-78"/>
                          </a:rPr>
                          <m:t>1</m:t>
                        </m:r>
                      </m:num>
                      <m:den>
                        <m:r>
                          <m:rPr>
                            <m:nor/>
                          </m:rPr>
                          <a:rPr lang="fa-IR" sz="2400" i="0" dirty="0" smtClean="0">
                            <a:solidFill>
                              <a:schemeClr val="accent1">
                                <a:lumMod val="75000"/>
                              </a:schemeClr>
                            </a:solidFill>
                            <a:latin typeface="Cambria Math" panose="02040503050406030204" pitchFamily="18" charset="0"/>
                            <a:cs typeface="B Koodak" panose="00000700000000000000" pitchFamily="2" charset="-78"/>
                          </a:rPr>
                          <m:t>3</m:t>
                        </m:r>
                      </m:den>
                    </m:f>
                  </m:oMath>
                </a14:m>
                <a:endParaRPr lang="fa-IR" sz="2400" dirty="0">
                  <a:solidFill>
                    <a:schemeClr val="accent1">
                      <a:lumMod val="75000"/>
                    </a:schemeClr>
                  </a:solidFill>
                  <a:cs typeface="B Koodak" panose="00000700000000000000" pitchFamily="2" charset="-7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51455" y="1990114"/>
                <a:ext cx="2609385" cy="678776"/>
              </a:xfrm>
              <a:prstGeom prst="rect">
                <a:avLst/>
              </a:prstGeom>
              <a:blipFill>
                <a:blip r:embed="rId2"/>
                <a:stretch>
                  <a:fillRect l="-3505" b="-3571"/>
                </a:stretch>
              </a:blipFill>
            </p:spPr>
            <p:txBody>
              <a:bodyPr/>
              <a:lstStyle/>
              <a:p>
                <a:r>
                  <a:rPr lang="en-US">
                    <a:noFill/>
                  </a:rPr>
                  <a:t> </a:t>
                </a:r>
              </a:p>
            </p:txBody>
          </p:sp>
        </mc:Fallback>
      </mc:AlternateContent>
      <p:sp>
        <p:nvSpPr>
          <p:cNvPr id="12" name="TextBox 11"/>
          <p:cNvSpPr txBox="1"/>
          <p:nvPr/>
        </p:nvSpPr>
        <p:spPr>
          <a:xfrm>
            <a:off x="325864" y="3260903"/>
            <a:ext cx="1951464" cy="461665"/>
          </a:xfrm>
          <a:prstGeom prst="rect">
            <a:avLst/>
          </a:prstGeom>
          <a:noFill/>
        </p:spPr>
        <p:txBody>
          <a:bodyPr wrap="square" rtlCol="1">
            <a:spAutoFit/>
          </a:bodyPr>
          <a:lstStyle/>
          <a:p>
            <a:r>
              <a:rPr lang="en-US" sz="2400" dirty="0">
                <a:solidFill>
                  <a:srgbClr val="0070C0"/>
                </a:solidFill>
                <a:cs typeface="B Koodak" panose="00000700000000000000" pitchFamily="2" charset="-78"/>
              </a:rPr>
              <a:t>B:</a:t>
            </a:r>
            <a:r>
              <a:rPr lang="fa-IR" sz="2400" dirty="0">
                <a:solidFill>
                  <a:srgbClr val="0070C0"/>
                </a:solidFill>
                <a:cs typeface="B Koodak" panose="00000700000000000000" pitchFamily="2" charset="-78"/>
              </a:rPr>
              <a:t>   عدد اول</a:t>
            </a:r>
          </a:p>
        </p:txBody>
      </p:sp>
      <p:sp>
        <p:nvSpPr>
          <p:cNvPr id="13" name="TextBox 12"/>
          <p:cNvSpPr txBox="1"/>
          <p:nvPr/>
        </p:nvSpPr>
        <p:spPr>
          <a:xfrm>
            <a:off x="2307771" y="3266631"/>
            <a:ext cx="1590168" cy="461665"/>
          </a:xfrm>
          <a:prstGeom prst="rect">
            <a:avLst/>
          </a:prstGeom>
          <a:noFill/>
        </p:spPr>
        <p:txBody>
          <a:bodyPr wrap="square" rtlCol="1">
            <a:spAutoFit/>
          </a:bodyPr>
          <a:lstStyle/>
          <a:p>
            <a:pPr algn="r" rtl="1"/>
            <a:r>
              <a:rPr lang="fa-IR" sz="2400" dirty="0">
                <a:solidFill>
                  <a:srgbClr val="0070C0"/>
                </a:solidFill>
                <a:cs typeface="B Koodak" panose="00000700000000000000" pitchFamily="2" charset="-78"/>
              </a:rPr>
              <a:t>{2،3،5}=</a:t>
            </a:r>
            <a:r>
              <a:rPr lang="en-US" sz="2400" dirty="0">
                <a:solidFill>
                  <a:srgbClr val="0070C0"/>
                </a:solidFill>
                <a:cs typeface="B Koodak" panose="00000700000000000000" pitchFamily="2" charset="-78"/>
              </a:rPr>
              <a:t>B</a:t>
            </a:r>
            <a:endParaRPr lang="fa-IR" sz="2400" dirty="0">
              <a:solidFill>
                <a:srgbClr val="0070C0"/>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4" name="Rectangle 13"/>
              <p:cNvSpPr/>
              <p:nvPr/>
            </p:nvSpPr>
            <p:spPr>
              <a:xfrm>
                <a:off x="4282644" y="3118259"/>
                <a:ext cx="2107526" cy="680699"/>
              </a:xfrm>
              <a:prstGeom prst="rect">
                <a:avLst/>
              </a:prstGeom>
            </p:spPr>
            <p:txBody>
              <a:bodyPr wrap="square">
                <a:spAutoFit/>
              </a:bodyPr>
              <a:lstStyle/>
              <a:p>
                <a:r>
                  <a:rPr lang="en-US" sz="2400" dirty="0">
                    <a:solidFill>
                      <a:srgbClr val="0070C0"/>
                    </a:solidFill>
                    <a:cs typeface="B Koodak" panose="00000700000000000000" pitchFamily="2" charset="-78"/>
                  </a:rPr>
                  <a:t>P(B)=</a:t>
                </a:r>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𝐵</m:t>
                        </m:r>
                        <m:r>
                          <a:rPr lang="en-US" sz="2400" b="0" i="1" smtClean="0">
                            <a:solidFill>
                              <a:srgbClr val="0070C0"/>
                            </a:solidFill>
                            <a:latin typeface="Cambria Math" panose="02040503050406030204" pitchFamily="18" charset="0"/>
                          </a:rPr>
                          <m:t>)</m:t>
                        </m:r>
                      </m:num>
                      <m:den>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𝑆</m:t>
                        </m:r>
                        <m:r>
                          <a:rPr lang="en-US" sz="2400" b="0" i="1" smtClean="0">
                            <a:solidFill>
                              <a:srgbClr val="0070C0"/>
                            </a:solidFill>
                            <a:latin typeface="Cambria Math" panose="02040503050406030204" pitchFamily="18" charset="0"/>
                          </a:rPr>
                          <m:t>)</m:t>
                        </m:r>
                      </m:den>
                    </m:f>
                  </m:oMath>
                </a14:m>
                <a:r>
                  <a:rPr lang="en-US" sz="2400" dirty="0">
                    <a:solidFill>
                      <a:srgbClr val="0070C0"/>
                    </a:solidFill>
                    <a:cs typeface="B Koodak" panose="00000700000000000000" pitchFamily="2" charset="-78"/>
                  </a:rPr>
                  <a:t>=</a:t>
                </a:r>
                <a14:m>
                  <m:oMath xmlns:m="http://schemas.openxmlformats.org/officeDocument/2006/math">
                    <m:f>
                      <m:fPr>
                        <m:ctrlPr>
                          <a:rPr lang="fa-IR" sz="2400" i="1" dirty="0" smtClean="0">
                            <a:solidFill>
                              <a:srgbClr val="0070C0"/>
                            </a:solidFill>
                            <a:latin typeface="Cambria Math" panose="02040503050406030204" pitchFamily="18" charset="0"/>
                          </a:rPr>
                        </m:ctrlPr>
                      </m:fPr>
                      <m:num>
                        <m:r>
                          <m:rPr>
                            <m:nor/>
                          </m:rPr>
                          <a:rPr lang="fa-IR" sz="2400" i="0" dirty="0">
                            <a:solidFill>
                              <a:srgbClr val="0070C0"/>
                            </a:solidFill>
                            <a:latin typeface="Cambria Math" panose="02040503050406030204" pitchFamily="18" charset="0"/>
                            <a:cs typeface="B Koodak" panose="00000700000000000000" pitchFamily="2" charset="-78"/>
                          </a:rPr>
                          <m:t>3</m:t>
                        </m:r>
                      </m:num>
                      <m:den>
                        <m:r>
                          <m:rPr>
                            <m:nor/>
                          </m:rPr>
                          <a:rPr lang="fa-IR" sz="2400" i="0" dirty="0">
                            <a:solidFill>
                              <a:srgbClr val="0070C0"/>
                            </a:solidFill>
                            <a:latin typeface="Cambria Math" panose="02040503050406030204" pitchFamily="18" charset="0"/>
                            <a:cs typeface="B Koodak" panose="00000700000000000000" pitchFamily="2" charset="-78"/>
                          </a:rPr>
                          <m:t>6</m:t>
                        </m:r>
                      </m:den>
                    </m:f>
                    <m:r>
                      <m:rPr>
                        <m:nor/>
                      </m:rPr>
                      <a:rPr lang="fa-IR" sz="2400" dirty="0">
                        <a:solidFill>
                          <a:srgbClr val="0070C0"/>
                        </a:solidFill>
                        <a:cs typeface="B Koodak" panose="00000700000000000000" pitchFamily="2" charset="-78"/>
                      </a:rPr>
                      <m:t>=</m:t>
                    </m:r>
                    <m:f>
                      <m:fPr>
                        <m:ctrlPr>
                          <a:rPr lang="fa-IR" sz="2400" i="1" dirty="0" smtClean="0">
                            <a:solidFill>
                              <a:srgbClr val="0070C0"/>
                            </a:solidFill>
                            <a:latin typeface="Cambria Math" panose="02040503050406030204" pitchFamily="18" charset="0"/>
                          </a:rPr>
                        </m:ctrlPr>
                      </m:fPr>
                      <m:num>
                        <m:r>
                          <m:rPr>
                            <m:nor/>
                          </m:rPr>
                          <a:rPr lang="fa-IR" sz="2400" i="0" dirty="0" smtClean="0">
                            <a:solidFill>
                              <a:srgbClr val="0070C0"/>
                            </a:solidFill>
                            <a:latin typeface="Cambria Math" panose="02040503050406030204" pitchFamily="18" charset="0"/>
                            <a:cs typeface="B Koodak" panose="00000700000000000000" pitchFamily="2" charset="-78"/>
                          </a:rPr>
                          <m:t>1</m:t>
                        </m:r>
                      </m:num>
                      <m:den>
                        <m:r>
                          <m:rPr>
                            <m:nor/>
                          </m:rPr>
                          <a:rPr lang="fa-IR" sz="2400" i="0" dirty="0" smtClean="0">
                            <a:solidFill>
                              <a:srgbClr val="0070C0"/>
                            </a:solidFill>
                            <a:latin typeface="Cambria Math" panose="02040503050406030204" pitchFamily="18" charset="0"/>
                            <a:cs typeface="B Koodak" panose="00000700000000000000" pitchFamily="2" charset="-78"/>
                          </a:rPr>
                          <m:t>2</m:t>
                        </m:r>
                      </m:den>
                    </m:f>
                  </m:oMath>
                </a14:m>
                <a:endParaRPr lang="fa-IR" sz="2400" dirty="0">
                  <a:solidFill>
                    <a:srgbClr val="0070C0"/>
                  </a:solidFill>
                  <a:cs typeface="B Koodak" panose="000007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4282644" y="3118259"/>
                <a:ext cx="2107526" cy="680699"/>
              </a:xfrm>
              <a:prstGeom prst="rect">
                <a:avLst/>
              </a:prstGeom>
              <a:blipFill>
                <a:blip r:embed="rId3"/>
                <a:stretch>
                  <a:fillRect l="-4638" b="-3604"/>
                </a:stretch>
              </a:blipFill>
            </p:spPr>
            <p:txBody>
              <a:bodyPr/>
              <a:lstStyle/>
              <a:p>
                <a:r>
                  <a:rPr lang="en-US">
                    <a:noFill/>
                  </a:rPr>
                  <a:t> </a:t>
                </a:r>
              </a:p>
            </p:txBody>
          </p:sp>
        </mc:Fallback>
      </mc:AlternateContent>
      <p:sp>
        <p:nvSpPr>
          <p:cNvPr id="15" name="TextBox 14"/>
          <p:cNvSpPr txBox="1"/>
          <p:nvPr/>
        </p:nvSpPr>
        <p:spPr>
          <a:xfrm>
            <a:off x="263028" y="4317780"/>
            <a:ext cx="2593701" cy="461665"/>
          </a:xfrm>
          <a:prstGeom prst="rect">
            <a:avLst/>
          </a:prstGeom>
          <a:noFill/>
        </p:spPr>
        <p:txBody>
          <a:bodyPr wrap="square" rtlCol="1">
            <a:spAutoFit/>
          </a:bodyPr>
          <a:lstStyle/>
          <a:p>
            <a:r>
              <a:rPr lang="en-US" sz="2400" dirty="0">
                <a:solidFill>
                  <a:srgbClr val="0070C0"/>
                </a:solidFill>
                <a:cs typeface="B Koodak" panose="00000700000000000000" pitchFamily="2" charset="-78"/>
              </a:rPr>
              <a:t>C:</a:t>
            </a:r>
            <a:r>
              <a:rPr lang="fa-IR" sz="2400" dirty="0">
                <a:solidFill>
                  <a:srgbClr val="0070C0"/>
                </a:solidFill>
                <a:cs typeface="B Koodak" panose="00000700000000000000" pitchFamily="2" charset="-78"/>
              </a:rPr>
              <a:t>عدد بزرگ تر از 6</a:t>
            </a:r>
          </a:p>
        </p:txBody>
      </p:sp>
      <p:sp>
        <p:nvSpPr>
          <p:cNvPr id="16" name="TextBox 15"/>
          <p:cNvSpPr txBox="1"/>
          <p:nvPr/>
        </p:nvSpPr>
        <p:spPr>
          <a:xfrm>
            <a:off x="2820257" y="4333309"/>
            <a:ext cx="1245013" cy="461665"/>
          </a:xfrm>
          <a:prstGeom prst="rect">
            <a:avLst/>
          </a:prstGeom>
          <a:noFill/>
        </p:spPr>
        <p:txBody>
          <a:bodyPr wrap="square" rtlCol="1">
            <a:spAutoFit/>
          </a:bodyPr>
          <a:lstStyle/>
          <a:p>
            <a:r>
              <a:rPr lang="en-US" sz="2400" dirty="0">
                <a:solidFill>
                  <a:srgbClr val="0070C0"/>
                </a:solidFill>
                <a:cs typeface="B Koodak" panose="00000700000000000000" pitchFamily="2" charset="-78"/>
              </a:rPr>
              <a:t>C={ }</a:t>
            </a:r>
            <a:endParaRPr lang="fa-IR" sz="2400" dirty="0">
              <a:solidFill>
                <a:srgbClr val="0070C0"/>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7" name="TextBox 16"/>
              <p:cNvSpPr txBox="1"/>
              <p:nvPr/>
            </p:nvSpPr>
            <p:spPr>
              <a:xfrm>
                <a:off x="4377884" y="4211247"/>
                <a:ext cx="2356526" cy="680699"/>
              </a:xfrm>
              <a:prstGeom prst="rect">
                <a:avLst/>
              </a:prstGeom>
              <a:noFill/>
            </p:spPr>
            <p:txBody>
              <a:bodyPr wrap="square" rtlCol="1">
                <a:spAutoFit/>
              </a:bodyPr>
              <a:lstStyle/>
              <a:p>
                <a:r>
                  <a:rPr lang="en-US" sz="2400" dirty="0">
                    <a:solidFill>
                      <a:srgbClr val="0070C0"/>
                    </a:solidFill>
                    <a:cs typeface="B Koodak" panose="00000700000000000000" pitchFamily="2" charset="-78"/>
                  </a:rPr>
                  <a:t>P(C)=</a:t>
                </a:r>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𝐶</m:t>
                        </m:r>
                        <m:r>
                          <a:rPr lang="en-US" sz="2400" b="0" i="1" smtClean="0">
                            <a:solidFill>
                              <a:srgbClr val="0070C0"/>
                            </a:solidFill>
                            <a:latin typeface="Cambria Math" panose="02040503050406030204" pitchFamily="18" charset="0"/>
                          </a:rPr>
                          <m:t>)</m:t>
                        </m:r>
                      </m:num>
                      <m:den>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𝑆</m:t>
                        </m:r>
                        <m:r>
                          <a:rPr lang="en-US" sz="2400" b="0" i="1" smtClean="0">
                            <a:solidFill>
                              <a:srgbClr val="0070C0"/>
                            </a:solidFill>
                            <a:latin typeface="Cambria Math" panose="02040503050406030204" pitchFamily="18" charset="0"/>
                          </a:rPr>
                          <m:t>)</m:t>
                        </m:r>
                      </m:den>
                    </m:f>
                  </m:oMath>
                </a14:m>
                <a:r>
                  <a:rPr lang="en-US" sz="2400" dirty="0">
                    <a:solidFill>
                      <a:srgbClr val="0070C0"/>
                    </a:solidFill>
                    <a:cs typeface="B Koodak" panose="00000700000000000000" pitchFamily="2" charset="-78"/>
                  </a:rPr>
                  <a:t>=</a:t>
                </a:r>
                <a14:m>
                  <m:oMath xmlns:m="http://schemas.openxmlformats.org/officeDocument/2006/math">
                    <m:f>
                      <m:fPr>
                        <m:ctrlPr>
                          <a:rPr lang="fa-IR" sz="2400" i="1" dirty="0" smtClean="0">
                            <a:solidFill>
                              <a:srgbClr val="0070C0"/>
                            </a:solidFill>
                            <a:latin typeface="Cambria Math" panose="02040503050406030204" pitchFamily="18" charset="0"/>
                          </a:rPr>
                        </m:ctrlPr>
                      </m:fPr>
                      <m:num>
                        <m:r>
                          <m:rPr>
                            <m:nor/>
                          </m:rPr>
                          <a:rPr lang="fa-IR" sz="2400" i="0" dirty="0">
                            <a:solidFill>
                              <a:srgbClr val="0070C0"/>
                            </a:solidFill>
                            <a:latin typeface="Cambria Math" panose="02040503050406030204" pitchFamily="18" charset="0"/>
                            <a:cs typeface="B Koodak" panose="00000700000000000000" pitchFamily="2" charset="-78"/>
                          </a:rPr>
                          <m:t>0</m:t>
                        </m:r>
                      </m:num>
                      <m:den>
                        <m:r>
                          <m:rPr>
                            <m:nor/>
                          </m:rPr>
                          <a:rPr lang="fa-IR" sz="2400" i="0" dirty="0">
                            <a:solidFill>
                              <a:srgbClr val="0070C0"/>
                            </a:solidFill>
                            <a:latin typeface="Cambria Math" panose="02040503050406030204" pitchFamily="18" charset="0"/>
                            <a:cs typeface="B Koodak" panose="00000700000000000000" pitchFamily="2" charset="-78"/>
                          </a:rPr>
                          <m:t>6</m:t>
                        </m:r>
                      </m:den>
                    </m:f>
                  </m:oMath>
                </a14:m>
                <a:r>
                  <a:rPr lang="fa-IR" sz="2400" dirty="0">
                    <a:solidFill>
                      <a:srgbClr val="0070C0"/>
                    </a:solidFill>
                    <a:cs typeface="B Koodak" panose="00000700000000000000" pitchFamily="2" charset="-78"/>
                  </a:rPr>
                  <a:t>0=</a:t>
                </a:r>
              </a:p>
            </p:txBody>
          </p:sp>
        </mc:Choice>
        <mc:Fallback xmlns="">
          <p:sp>
            <p:nvSpPr>
              <p:cNvPr id="17" name="TextBox 16"/>
              <p:cNvSpPr txBox="1">
                <a:spLocks noRot="1" noChangeAspect="1" noMove="1" noResize="1" noEditPoints="1" noAdjustHandles="1" noChangeArrowheads="1" noChangeShapeType="1" noTextEdit="1"/>
              </p:cNvSpPr>
              <p:nvPr/>
            </p:nvSpPr>
            <p:spPr>
              <a:xfrm>
                <a:off x="4377884" y="4211247"/>
                <a:ext cx="2356526" cy="680699"/>
              </a:xfrm>
              <a:prstGeom prst="rect">
                <a:avLst/>
              </a:prstGeom>
              <a:blipFill>
                <a:blip r:embed="rId4"/>
                <a:stretch>
                  <a:fillRect l="-3876" b="-10811"/>
                </a:stretch>
              </a:blipFill>
            </p:spPr>
            <p:txBody>
              <a:bodyPr/>
              <a:lstStyle/>
              <a:p>
                <a:r>
                  <a:rPr lang="en-US">
                    <a:noFill/>
                  </a:rPr>
                  <a:t> </a:t>
                </a:r>
              </a:p>
            </p:txBody>
          </p:sp>
        </mc:Fallback>
      </mc:AlternateContent>
      <p:sp>
        <p:nvSpPr>
          <p:cNvPr id="18" name="TextBox 17"/>
          <p:cNvSpPr txBox="1"/>
          <p:nvPr/>
        </p:nvSpPr>
        <p:spPr>
          <a:xfrm>
            <a:off x="324199" y="5515013"/>
            <a:ext cx="1809286" cy="461665"/>
          </a:xfrm>
          <a:prstGeom prst="rect">
            <a:avLst/>
          </a:prstGeom>
          <a:noFill/>
        </p:spPr>
        <p:txBody>
          <a:bodyPr wrap="square" rtlCol="1">
            <a:spAutoFit/>
          </a:bodyPr>
          <a:lstStyle/>
          <a:p>
            <a:r>
              <a:rPr lang="en-US" sz="2400" dirty="0">
                <a:solidFill>
                  <a:srgbClr val="0070C0"/>
                </a:solidFill>
                <a:cs typeface="B Koodak" panose="00000700000000000000" pitchFamily="2" charset="-78"/>
              </a:rPr>
              <a:t>D:</a:t>
            </a:r>
            <a:r>
              <a:rPr lang="fa-IR" sz="2400" dirty="0">
                <a:solidFill>
                  <a:srgbClr val="0070C0"/>
                </a:solidFill>
                <a:cs typeface="B Koodak" panose="00000700000000000000" pitchFamily="2" charset="-78"/>
              </a:rPr>
              <a:t>عدد کمتراز7</a:t>
            </a:r>
          </a:p>
        </p:txBody>
      </p:sp>
      <p:sp>
        <p:nvSpPr>
          <p:cNvPr id="19" name="TextBox 18"/>
          <p:cNvSpPr txBox="1"/>
          <p:nvPr/>
        </p:nvSpPr>
        <p:spPr>
          <a:xfrm>
            <a:off x="1836258" y="5555528"/>
            <a:ext cx="2476159" cy="461665"/>
          </a:xfrm>
          <a:prstGeom prst="rect">
            <a:avLst/>
          </a:prstGeom>
          <a:noFill/>
        </p:spPr>
        <p:txBody>
          <a:bodyPr wrap="square" rtlCol="1">
            <a:spAutoFit/>
          </a:bodyPr>
          <a:lstStyle/>
          <a:p>
            <a:pPr algn="r" rtl="1"/>
            <a:r>
              <a:rPr lang="fa-IR" sz="2400" dirty="0">
                <a:solidFill>
                  <a:srgbClr val="0070C0"/>
                </a:solidFill>
                <a:cs typeface="B Koodak" panose="00000700000000000000" pitchFamily="2" charset="-78"/>
              </a:rPr>
              <a:t>{1،2،3،4،5،6}=</a:t>
            </a:r>
            <a:r>
              <a:rPr lang="en-US" sz="2400" dirty="0">
                <a:solidFill>
                  <a:srgbClr val="0070C0"/>
                </a:solidFill>
                <a:cs typeface="B Koodak" panose="00000700000000000000" pitchFamily="2" charset="-78"/>
              </a:rPr>
              <a:t>D</a:t>
            </a:r>
            <a:endParaRPr lang="fa-IR" sz="2400" dirty="0">
              <a:solidFill>
                <a:srgbClr val="0070C0"/>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20" name="TextBox 19"/>
              <p:cNvSpPr txBox="1"/>
              <p:nvPr/>
            </p:nvSpPr>
            <p:spPr>
              <a:xfrm>
                <a:off x="4367269" y="5334139"/>
                <a:ext cx="2018370" cy="680699"/>
              </a:xfrm>
              <a:prstGeom prst="rect">
                <a:avLst/>
              </a:prstGeom>
              <a:noFill/>
            </p:spPr>
            <p:txBody>
              <a:bodyPr wrap="square" rtlCol="1">
                <a:spAutoFit/>
              </a:bodyPr>
              <a:lstStyle/>
              <a:p>
                <a:r>
                  <a:rPr lang="en-US" sz="2400" dirty="0">
                    <a:solidFill>
                      <a:srgbClr val="0070C0"/>
                    </a:solidFill>
                    <a:cs typeface="B Koodak" panose="00000700000000000000" pitchFamily="2" charset="-78"/>
                  </a:rPr>
                  <a:t>P(D)=</a:t>
                </a:r>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𝐷</m:t>
                        </m:r>
                        <m:r>
                          <a:rPr lang="en-US" sz="2400" b="0" i="1" smtClean="0">
                            <a:solidFill>
                              <a:srgbClr val="0070C0"/>
                            </a:solidFill>
                            <a:latin typeface="Cambria Math" panose="02040503050406030204" pitchFamily="18" charset="0"/>
                          </a:rPr>
                          <m:t>)</m:t>
                        </m:r>
                      </m:num>
                      <m:den>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𝑆</m:t>
                        </m:r>
                        <m:r>
                          <a:rPr lang="en-US" sz="2400" b="0" i="1" smtClean="0">
                            <a:solidFill>
                              <a:srgbClr val="0070C0"/>
                            </a:solidFill>
                            <a:latin typeface="Cambria Math" panose="02040503050406030204" pitchFamily="18" charset="0"/>
                          </a:rPr>
                          <m:t>)</m:t>
                        </m:r>
                      </m:den>
                    </m:f>
                  </m:oMath>
                </a14:m>
                <a:r>
                  <a:rPr lang="en-US" sz="2400" dirty="0">
                    <a:solidFill>
                      <a:srgbClr val="0070C0"/>
                    </a:solidFill>
                    <a:cs typeface="B Koodak" panose="00000700000000000000" pitchFamily="2" charset="-78"/>
                  </a:rPr>
                  <a:t>=</a:t>
                </a:r>
                <a14:m>
                  <m:oMath xmlns:m="http://schemas.openxmlformats.org/officeDocument/2006/math">
                    <m:f>
                      <m:fPr>
                        <m:ctrlPr>
                          <a:rPr lang="fa-IR" sz="2400" i="1" dirty="0" smtClean="0">
                            <a:solidFill>
                              <a:srgbClr val="0070C0"/>
                            </a:solidFill>
                            <a:latin typeface="Cambria Math" panose="02040503050406030204" pitchFamily="18" charset="0"/>
                          </a:rPr>
                        </m:ctrlPr>
                      </m:fPr>
                      <m:num>
                        <m:r>
                          <m:rPr>
                            <m:nor/>
                          </m:rPr>
                          <a:rPr lang="fa-IR" sz="2400" i="0" dirty="0">
                            <a:solidFill>
                              <a:srgbClr val="0070C0"/>
                            </a:solidFill>
                            <a:latin typeface="Cambria Math" panose="02040503050406030204" pitchFamily="18" charset="0"/>
                            <a:cs typeface="B Koodak" panose="00000700000000000000" pitchFamily="2" charset="-78"/>
                          </a:rPr>
                          <m:t>6</m:t>
                        </m:r>
                      </m:num>
                      <m:den>
                        <m:r>
                          <m:rPr>
                            <m:nor/>
                          </m:rPr>
                          <a:rPr lang="fa-IR" sz="2400" i="0" dirty="0">
                            <a:solidFill>
                              <a:srgbClr val="0070C0"/>
                            </a:solidFill>
                            <a:latin typeface="Cambria Math" panose="02040503050406030204" pitchFamily="18" charset="0"/>
                            <a:cs typeface="B Koodak" panose="00000700000000000000" pitchFamily="2" charset="-78"/>
                          </a:rPr>
                          <m:t>6</m:t>
                        </m:r>
                      </m:den>
                    </m:f>
                  </m:oMath>
                </a14:m>
                <a:r>
                  <a:rPr lang="fa-IR" sz="2400" dirty="0">
                    <a:solidFill>
                      <a:srgbClr val="0070C0"/>
                    </a:solidFill>
                    <a:cs typeface="B Koodak" panose="00000700000000000000" pitchFamily="2" charset="-78"/>
                  </a:rPr>
                  <a:t>1=</a:t>
                </a:r>
              </a:p>
            </p:txBody>
          </p:sp>
        </mc:Choice>
        <mc:Fallback xmlns="">
          <p:sp>
            <p:nvSpPr>
              <p:cNvPr id="20" name="TextBox 19"/>
              <p:cNvSpPr txBox="1">
                <a:spLocks noRot="1" noChangeAspect="1" noMove="1" noResize="1" noEditPoints="1" noAdjustHandles="1" noChangeArrowheads="1" noChangeShapeType="1" noTextEdit="1"/>
              </p:cNvSpPr>
              <p:nvPr/>
            </p:nvSpPr>
            <p:spPr>
              <a:xfrm>
                <a:off x="4367269" y="5334139"/>
                <a:ext cx="2018370" cy="680699"/>
              </a:xfrm>
              <a:prstGeom prst="rect">
                <a:avLst/>
              </a:prstGeom>
              <a:blipFill>
                <a:blip r:embed="rId5"/>
                <a:stretch>
                  <a:fillRect l="-4518" r="-2711" b="-10714"/>
                </a:stretch>
              </a:blipFill>
            </p:spPr>
            <p:txBody>
              <a:bodyPr/>
              <a:lstStyle/>
              <a:p>
                <a:r>
                  <a:rPr lang="en-US">
                    <a:noFill/>
                  </a:rPr>
                  <a:t> </a:t>
                </a:r>
              </a:p>
            </p:txBody>
          </p:sp>
        </mc:Fallback>
      </mc:AlternateContent>
      <p:pic>
        <p:nvPicPr>
          <p:cNvPr id="27" name="Picture 26"/>
          <p:cNvPicPr>
            <a:picLocks noChangeAspect="1"/>
          </p:cNvPicPr>
          <p:nvPr/>
        </p:nvPicPr>
        <p:blipFill>
          <a:blip r:embed="rId6"/>
          <a:stretch>
            <a:fillRect/>
          </a:stretch>
        </p:blipFill>
        <p:spPr>
          <a:xfrm>
            <a:off x="7900465" y="2045657"/>
            <a:ext cx="495606" cy="577486"/>
          </a:xfrm>
          <a:prstGeom prst="rect">
            <a:avLst/>
          </a:prstGeom>
        </p:spPr>
      </p:pic>
      <p:pic>
        <p:nvPicPr>
          <p:cNvPr id="28" name="Picture 27"/>
          <p:cNvPicPr>
            <a:picLocks noChangeAspect="1"/>
          </p:cNvPicPr>
          <p:nvPr/>
        </p:nvPicPr>
        <p:blipFill>
          <a:blip r:embed="rId7"/>
          <a:stretch>
            <a:fillRect/>
          </a:stretch>
        </p:blipFill>
        <p:spPr>
          <a:xfrm>
            <a:off x="7352596" y="2016918"/>
            <a:ext cx="453976" cy="627879"/>
          </a:xfrm>
          <a:prstGeom prst="rect">
            <a:avLst/>
          </a:prstGeom>
        </p:spPr>
      </p:pic>
      <p:pic>
        <p:nvPicPr>
          <p:cNvPr id="29" name="Picture 28"/>
          <p:cNvPicPr>
            <a:picLocks noChangeAspect="1"/>
          </p:cNvPicPr>
          <p:nvPr/>
        </p:nvPicPr>
        <p:blipFill>
          <a:blip r:embed="rId8"/>
          <a:stretch>
            <a:fillRect/>
          </a:stretch>
        </p:blipFill>
        <p:spPr>
          <a:xfrm>
            <a:off x="7470617" y="3124461"/>
            <a:ext cx="465252" cy="674497"/>
          </a:xfrm>
          <a:prstGeom prst="rect">
            <a:avLst/>
          </a:prstGeom>
        </p:spPr>
      </p:pic>
      <p:pic>
        <p:nvPicPr>
          <p:cNvPr id="30" name="Picture 29"/>
          <p:cNvPicPr>
            <a:picLocks noChangeAspect="1"/>
          </p:cNvPicPr>
          <p:nvPr/>
        </p:nvPicPr>
        <p:blipFill>
          <a:blip r:embed="rId7"/>
          <a:stretch>
            <a:fillRect/>
          </a:stretch>
        </p:blipFill>
        <p:spPr>
          <a:xfrm>
            <a:off x="8585053" y="3131386"/>
            <a:ext cx="459504" cy="667573"/>
          </a:xfrm>
          <a:prstGeom prst="rect">
            <a:avLst/>
          </a:prstGeom>
        </p:spPr>
      </p:pic>
      <p:pic>
        <p:nvPicPr>
          <p:cNvPr id="31" name="Picture 30"/>
          <p:cNvPicPr>
            <a:picLocks noChangeAspect="1"/>
          </p:cNvPicPr>
          <p:nvPr/>
        </p:nvPicPr>
        <p:blipFill>
          <a:blip r:embed="rId9"/>
          <a:stretch>
            <a:fillRect/>
          </a:stretch>
        </p:blipFill>
        <p:spPr>
          <a:xfrm>
            <a:off x="8041440" y="3131387"/>
            <a:ext cx="446654" cy="667572"/>
          </a:xfrm>
          <a:prstGeom prst="rect">
            <a:avLst/>
          </a:prstGeom>
        </p:spPr>
      </p:pic>
      <p:pic>
        <p:nvPicPr>
          <p:cNvPr id="32" name="Picture 31"/>
          <p:cNvPicPr>
            <a:picLocks noChangeAspect="1"/>
          </p:cNvPicPr>
          <p:nvPr/>
        </p:nvPicPr>
        <p:blipFill>
          <a:blip r:embed="rId10"/>
          <a:stretch>
            <a:fillRect/>
          </a:stretch>
        </p:blipFill>
        <p:spPr>
          <a:xfrm>
            <a:off x="8228038" y="5191228"/>
            <a:ext cx="470972" cy="572944"/>
          </a:xfrm>
          <a:prstGeom prst="rect">
            <a:avLst/>
          </a:prstGeom>
        </p:spPr>
      </p:pic>
      <p:pic>
        <p:nvPicPr>
          <p:cNvPr id="33" name="Picture 32"/>
          <p:cNvPicPr>
            <a:picLocks noChangeAspect="1"/>
          </p:cNvPicPr>
          <p:nvPr/>
        </p:nvPicPr>
        <p:blipFill>
          <a:blip r:embed="rId11"/>
          <a:stretch>
            <a:fillRect/>
          </a:stretch>
        </p:blipFill>
        <p:spPr>
          <a:xfrm>
            <a:off x="7723511" y="5191228"/>
            <a:ext cx="492006" cy="572944"/>
          </a:xfrm>
          <a:prstGeom prst="rect">
            <a:avLst/>
          </a:prstGeom>
        </p:spPr>
      </p:pic>
      <p:pic>
        <p:nvPicPr>
          <p:cNvPr id="34" name="Picture 33"/>
          <p:cNvPicPr>
            <a:picLocks noChangeAspect="1"/>
          </p:cNvPicPr>
          <p:nvPr/>
        </p:nvPicPr>
        <p:blipFill>
          <a:blip r:embed="rId12"/>
          <a:stretch>
            <a:fillRect/>
          </a:stretch>
        </p:blipFill>
        <p:spPr>
          <a:xfrm>
            <a:off x="7207106" y="5205198"/>
            <a:ext cx="488706" cy="578869"/>
          </a:xfrm>
          <a:prstGeom prst="rect">
            <a:avLst/>
          </a:prstGeom>
        </p:spPr>
      </p:pic>
      <p:pic>
        <p:nvPicPr>
          <p:cNvPr id="35" name="Picture 34"/>
          <p:cNvPicPr>
            <a:picLocks noChangeAspect="1"/>
          </p:cNvPicPr>
          <p:nvPr/>
        </p:nvPicPr>
        <p:blipFill>
          <a:blip r:embed="rId13"/>
          <a:stretch>
            <a:fillRect/>
          </a:stretch>
        </p:blipFill>
        <p:spPr>
          <a:xfrm>
            <a:off x="6692570" y="5202906"/>
            <a:ext cx="476722" cy="583454"/>
          </a:xfrm>
          <a:prstGeom prst="rect">
            <a:avLst/>
          </a:prstGeom>
        </p:spPr>
      </p:pic>
      <p:pic>
        <p:nvPicPr>
          <p:cNvPr id="36" name="Picture 35"/>
          <p:cNvPicPr>
            <a:picLocks noChangeAspect="1"/>
          </p:cNvPicPr>
          <p:nvPr/>
        </p:nvPicPr>
        <p:blipFill>
          <a:blip r:embed="rId9"/>
          <a:stretch>
            <a:fillRect/>
          </a:stretch>
        </p:blipFill>
        <p:spPr>
          <a:xfrm>
            <a:off x="7207106" y="5872384"/>
            <a:ext cx="471343" cy="598571"/>
          </a:xfrm>
          <a:prstGeom prst="rect">
            <a:avLst/>
          </a:prstGeom>
        </p:spPr>
      </p:pic>
      <p:pic>
        <p:nvPicPr>
          <p:cNvPr id="37" name="Picture 36"/>
          <p:cNvPicPr>
            <a:picLocks noChangeAspect="1"/>
          </p:cNvPicPr>
          <p:nvPr/>
        </p:nvPicPr>
        <p:blipFill>
          <a:blip r:embed="rId14"/>
          <a:stretch>
            <a:fillRect/>
          </a:stretch>
        </p:blipFill>
        <p:spPr>
          <a:xfrm>
            <a:off x="7759484" y="5894565"/>
            <a:ext cx="468554" cy="583454"/>
          </a:xfrm>
          <a:prstGeom prst="rect">
            <a:avLst/>
          </a:prstGeom>
        </p:spPr>
      </p:pic>
      <p:sp>
        <p:nvSpPr>
          <p:cNvPr id="39" name="Title 1"/>
          <p:cNvSpPr txBox="1">
            <a:spLocks/>
          </p:cNvSpPr>
          <p:nvPr/>
        </p:nvSpPr>
        <p:spPr>
          <a:xfrm>
            <a:off x="3044929" y="84711"/>
            <a:ext cx="6809305" cy="1229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dirty="0">
                <a:solidFill>
                  <a:schemeClr val="accent2">
                    <a:lumMod val="75000"/>
                  </a:schemeClr>
                </a:solidFill>
                <a:latin typeface="IRAban" panose="02000503000000020002" pitchFamily="2" charset="-78"/>
                <a:cs typeface="IRAban" panose="02000503000000020002" pitchFamily="2" charset="-78"/>
              </a:rPr>
              <a:t>یادآوری</a:t>
            </a:r>
          </a:p>
        </p:txBody>
      </p:sp>
      <p:pic>
        <p:nvPicPr>
          <p:cNvPr id="40" name="Picture 39"/>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t="22727" b="42467"/>
          <a:stretch/>
        </p:blipFill>
        <p:spPr>
          <a:xfrm>
            <a:off x="9575348" y="366759"/>
            <a:ext cx="2389743" cy="665404"/>
          </a:xfrm>
          <a:prstGeom prst="rect">
            <a:avLst/>
          </a:prstGeom>
        </p:spPr>
      </p:pic>
    </p:spTree>
    <p:extLst>
      <p:ext uri="{BB962C8B-B14F-4D97-AF65-F5344CB8AC3E}">
        <p14:creationId xmlns:p14="http://schemas.microsoft.com/office/powerpoint/2010/main" val="200924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360"/>
                                          </p:val>
                                        </p:tav>
                                        <p:tav tm="100000">
                                          <p:val>
                                            <p:fltVal val="0"/>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 calcmode="lin" valueType="num">
                                      <p:cBhvr>
                                        <p:cTn id="29" dur="500" fill="hold"/>
                                        <p:tgtEl>
                                          <p:spTgt spid="28"/>
                                        </p:tgtEl>
                                        <p:attrNameLst>
                                          <p:attrName>style.rotation</p:attrName>
                                        </p:attrNameLst>
                                      </p:cBhvr>
                                      <p:tavLst>
                                        <p:tav tm="0">
                                          <p:val>
                                            <p:fltVal val="360"/>
                                          </p:val>
                                        </p:tav>
                                        <p:tav tm="100000">
                                          <p:val>
                                            <p:fltVal val="0"/>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p:tgtEl>
                                          <p:spTgt spid="11"/>
                                        </p:tgtEl>
                                        <p:attrNameLst>
                                          <p:attrName>ppt_y</p:attrName>
                                        </p:attrNameLst>
                                      </p:cBhvr>
                                      <p:tavLst>
                                        <p:tav tm="0">
                                          <p:val>
                                            <p:strVal val="#ppt_y+#ppt_h*1.125000"/>
                                          </p:val>
                                        </p:tav>
                                        <p:tav tm="100000">
                                          <p:val>
                                            <p:strVal val="#ppt_y"/>
                                          </p:val>
                                        </p:tav>
                                      </p:tavLst>
                                    </p:anim>
                                    <p:animEffect transition="in" filter="wipe(up)">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fade">
                                      <p:cBhvr>
                                        <p:cTn id="53" dur="1000"/>
                                        <p:tgtEl>
                                          <p:spTgt spid="7">
                                            <p:txEl>
                                              <p:pRg st="2" end="2"/>
                                            </p:txEl>
                                          </p:spTgt>
                                        </p:tgtEl>
                                      </p:cBhvr>
                                    </p:animEffect>
                                    <p:anim calcmode="lin" valueType="num">
                                      <p:cBhvr>
                                        <p:cTn id="5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 calcmode="lin" valueType="num">
                                      <p:cBhvr>
                                        <p:cTn id="62" dur="500" fill="hold"/>
                                        <p:tgtEl>
                                          <p:spTgt spid="30"/>
                                        </p:tgtEl>
                                        <p:attrNameLst>
                                          <p:attrName>style.rotation</p:attrName>
                                        </p:attrNameLst>
                                      </p:cBhvr>
                                      <p:tavLst>
                                        <p:tav tm="0">
                                          <p:val>
                                            <p:fltVal val="360"/>
                                          </p:val>
                                        </p:tav>
                                        <p:tav tm="100000">
                                          <p:val>
                                            <p:fltVal val="0"/>
                                          </p:val>
                                        </p:tav>
                                      </p:tavLst>
                                    </p:anim>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 calcmode="lin" valueType="num">
                                      <p:cBhvr>
                                        <p:cTn id="70" dur="500" fill="hold"/>
                                        <p:tgtEl>
                                          <p:spTgt spid="31"/>
                                        </p:tgtEl>
                                        <p:attrNameLst>
                                          <p:attrName>style.rotation</p:attrName>
                                        </p:attrNameLst>
                                      </p:cBhvr>
                                      <p:tavLst>
                                        <p:tav tm="0">
                                          <p:val>
                                            <p:fltVal val="360"/>
                                          </p:val>
                                        </p:tav>
                                        <p:tav tm="100000">
                                          <p:val>
                                            <p:fltVal val="0"/>
                                          </p:val>
                                        </p:tav>
                                      </p:tavLst>
                                    </p:anim>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49" presetClass="entr" presetSubtype="0" decel="10000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down)">
                                      <p:cBhvr>
                                        <p:cTn id="84" dur="500"/>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4"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additive="base">
                                        <p:cTn id="94" dur="500"/>
                                        <p:tgtEl>
                                          <p:spTgt spid="14"/>
                                        </p:tgtEl>
                                        <p:attrNameLst>
                                          <p:attrName>ppt_y</p:attrName>
                                        </p:attrNameLst>
                                      </p:cBhvr>
                                      <p:tavLst>
                                        <p:tav tm="0">
                                          <p:val>
                                            <p:strVal val="#ppt_y+#ppt_h*1.125000"/>
                                          </p:val>
                                        </p:tav>
                                        <p:tav tm="100000">
                                          <p:val>
                                            <p:strVal val="#ppt_y"/>
                                          </p:val>
                                        </p:tav>
                                      </p:tavLst>
                                    </p:anim>
                                    <p:animEffect transition="in" filter="wipe(up)">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7">
                                            <p:txEl>
                                              <p:pRg st="4" end="4"/>
                                            </p:txEl>
                                          </p:spTgt>
                                        </p:tgtEl>
                                        <p:attrNameLst>
                                          <p:attrName>style.visibility</p:attrName>
                                        </p:attrNameLst>
                                      </p:cBhvr>
                                      <p:to>
                                        <p:strVal val="visible"/>
                                      </p:to>
                                    </p:set>
                                    <p:animEffect transition="in" filter="fade">
                                      <p:cBhvr>
                                        <p:cTn id="100" dur="1000"/>
                                        <p:tgtEl>
                                          <p:spTgt spid="7">
                                            <p:txEl>
                                              <p:pRg st="4" end="4"/>
                                            </p:txEl>
                                          </p:spTgt>
                                        </p:tgtEl>
                                      </p:cBhvr>
                                    </p:animEffect>
                                    <p:anim calcmode="lin" valueType="num">
                                      <p:cBhvr>
                                        <p:cTn id="10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2" presetClass="entr" presetSubtype="4"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p:tgtEl>
                                          <p:spTgt spid="15"/>
                                        </p:tgtEl>
                                        <p:attrNameLst>
                                          <p:attrName>ppt_y</p:attrName>
                                        </p:attrNameLst>
                                      </p:cBhvr>
                                      <p:tavLst>
                                        <p:tav tm="0">
                                          <p:val>
                                            <p:strVal val="#ppt_y+#ppt_h*1.125000"/>
                                          </p:val>
                                        </p:tav>
                                        <p:tav tm="100000">
                                          <p:val>
                                            <p:strVal val="#ppt_y"/>
                                          </p:val>
                                        </p:tav>
                                      </p:tavLst>
                                    </p:anim>
                                    <p:animEffect transition="in" filter="wipe(up)">
                                      <p:cBhvr>
                                        <p:cTn id="108" dur="500"/>
                                        <p:tgtEl>
                                          <p:spTgt spid="15"/>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4"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p:tgtEl>
                                          <p:spTgt spid="16"/>
                                        </p:tgtEl>
                                        <p:attrNameLst>
                                          <p:attrName>ppt_y</p:attrName>
                                        </p:attrNameLst>
                                      </p:cBhvr>
                                      <p:tavLst>
                                        <p:tav tm="0">
                                          <p:val>
                                            <p:strVal val="#ppt_y+#ppt_h*1.125000"/>
                                          </p:val>
                                        </p:tav>
                                        <p:tav tm="100000">
                                          <p:val>
                                            <p:strVal val="#ppt_y"/>
                                          </p:val>
                                        </p:tav>
                                      </p:tavLst>
                                    </p:anim>
                                    <p:animEffect transition="in" filter="wipe(up)">
                                      <p:cBhvr>
                                        <p:cTn id="114" dur="500"/>
                                        <p:tgtEl>
                                          <p:spTgt spid="16"/>
                                        </p:tgtEl>
                                      </p:cBhvr>
                                    </p:animEffect>
                                  </p:childTnLst>
                                </p:cTn>
                              </p:par>
                            </p:childTnLst>
                          </p:cTn>
                        </p:par>
                      </p:childTnLst>
                    </p:cTn>
                  </p:par>
                  <p:par>
                    <p:cTn id="115" fill="hold">
                      <p:stCondLst>
                        <p:cond delay="indefinite"/>
                      </p:stCondLst>
                      <p:childTnLst>
                        <p:par>
                          <p:cTn id="116" fill="hold">
                            <p:stCondLst>
                              <p:cond delay="0"/>
                            </p:stCondLst>
                            <p:childTnLst>
                              <p:par>
                                <p:cTn id="117" presetID="12" presetClass="entr" presetSubtype="4"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additive="base">
                                        <p:cTn id="119" dur="500"/>
                                        <p:tgtEl>
                                          <p:spTgt spid="17"/>
                                        </p:tgtEl>
                                        <p:attrNameLst>
                                          <p:attrName>ppt_y</p:attrName>
                                        </p:attrNameLst>
                                      </p:cBhvr>
                                      <p:tavLst>
                                        <p:tav tm="0">
                                          <p:val>
                                            <p:strVal val="#ppt_y+#ppt_h*1.125000"/>
                                          </p:val>
                                        </p:tav>
                                        <p:tav tm="100000">
                                          <p:val>
                                            <p:strVal val="#ppt_y"/>
                                          </p:val>
                                        </p:tav>
                                      </p:tavLst>
                                    </p:anim>
                                    <p:animEffect transition="in" filter="wipe(up)">
                                      <p:cBhvr>
                                        <p:cTn id="120" dur="500"/>
                                        <p:tgtEl>
                                          <p:spTgt spid="17"/>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7">
                                            <p:txEl>
                                              <p:pRg st="6" end="6"/>
                                            </p:txEl>
                                          </p:spTgt>
                                        </p:tgtEl>
                                        <p:attrNameLst>
                                          <p:attrName>style.visibility</p:attrName>
                                        </p:attrNameLst>
                                      </p:cBhvr>
                                      <p:to>
                                        <p:strVal val="visible"/>
                                      </p:to>
                                    </p:set>
                                    <p:animEffect transition="in" filter="fade">
                                      <p:cBhvr>
                                        <p:cTn id="125" dur="1000"/>
                                        <p:tgtEl>
                                          <p:spTgt spid="7">
                                            <p:txEl>
                                              <p:pRg st="6" end="6"/>
                                            </p:txEl>
                                          </p:spTgt>
                                        </p:tgtEl>
                                      </p:cBhvr>
                                    </p:animEffect>
                                    <p:anim calcmode="lin" valueType="num">
                                      <p:cBhvr>
                                        <p:cTn id="12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2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9" presetClass="entr" presetSubtype="0" decel="100000" fill="hold" nodeType="click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500" fill="hold"/>
                                        <p:tgtEl>
                                          <p:spTgt spid="32"/>
                                        </p:tgtEl>
                                        <p:attrNameLst>
                                          <p:attrName>ppt_w</p:attrName>
                                        </p:attrNameLst>
                                      </p:cBhvr>
                                      <p:tavLst>
                                        <p:tav tm="0">
                                          <p:val>
                                            <p:fltVal val="0"/>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anim calcmode="lin" valueType="num">
                                      <p:cBhvr>
                                        <p:cTn id="134" dur="500" fill="hold"/>
                                        <p:tgtEl>
                                          <p:spTgt spid="32"/>
                                        </p:tgtEl>
                                        <p:attrNameLst>
                                          <p:attrName>style.rotation</p:attrName>
                                        </p:attrNameLst>
                                      </p:cBhvr>
                                      <p:tavLst>
                                        <p:tav tm="0">
                                          <p:val>
                                            <p:fltVal val="360"/>
                                          </p:val>
                                        </p:tav>
                                        <p:tav tm="100000">
                                          <p:val>
                                            <p:fltVal val="0"/>
                                          </p:val>
                                        </p:tav>
                                      </p:tavLst>
                                    </p:anim>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49" presetClass="entr" presetSubtype="0" decel="100000" fill="hold" nodeType="clickEffect">
                                  <p:stCondLst>
                                    <p:cond delay="0"/>
                                  </p:stCondLst>
                                  <p:childTnLst>
                                    <p:set>
                                      <p:cBhvr>
                                        <p:cTn id="139" dur="1" fill="hold">
                                          <p:stCondLst>
                                            <p:cond delay="0"/>
                                          </p:stCondLst>
                                        </p:cTn>
                                        <p:tgtEl>
                                          <p:spTgt spid="33"/>
                                        </p:tgtEl>
                                        <p:attrNameLst>
                                          <p:attrName>style.visibility</p:attrName>
                                        </p:attrNameLst>
                                      </p:cBhvr>
                                      <p:to>
                                        <p:strVal val="visible"/>
                                      </p:to>
                                    </p:set>
                                    <p:anim calcmode="lin" valueType="num">
                                      <p:cBhvr>
                                        <p:cTn id="140" dur="500" fill="hold"/>
                                        <p:tgtEl>
                                          <p:spTgt spid="33"/>
                                        </p:tgtEl>
                                        <p:attrNameLst>
                                          <p:attrName>ppt_w</p:attrName>
                                        </p:attrNameLst>
                                      </p:cBhvr>
                                      <p:tavLst>
                                        <p:tav tm="0">
                                          <p:val>
                                            <p:fltVal val="0"/>
                                          </p:val>
                                        </p:tav>
                                        <p:tav tm="100000">
                                          <p:val>
                                            <p:strVal val="#ppt_w"/>
                                          </p:val>
                                        </p:tav>
                                      </p:tavLst>
                                    </p:anim>
                                    <p:anim calcmode="lin" valueType="num">
                                      <p:cBhvr>
                                        <p:cTn id="141" dur="500" fill="hold"/>
                                        <p:tgtEl>
                                          <p:spTgt spid="33"/>
                                        </p:tgtEl>
                                        <p:attrNameLst>
                                          <p:attrName>ppt_h</p:attrName>
                                        </p:attrNameLst>
                                      </p:cBhvr>
                                      <p:tavLst>
                                        <p:tav tm="0">
                                          <p:val>
                                            <p:fltVal val="0"/>
                                          </p:val>
                                        </p:tav>
                                        <p:tav tm="100000">
                                          <p:val>
                                            <p:strVal val="#ppt_h"/>
                                          </p:val>
                                        </p:tav>
                                      </p:tavLst>
                                    </p:anim>
                                    <p:anim calcmode="lin" valueType="num">
                                      <p:cBhvr>
                                        <p:cTn id="142" dur="500" fill="hold"/>
                                        <p:tgtEl>
                                          <p:spTgt spid="33"/>
                                        </p:tgtEl>
                                        <p:attrNameLst>
                                          <p:attrName>style.rotation</p:attrName>
                                        </p:attrNameLst>
                                      </p:cBhvr>
                                      <p:tavLst>
                                        <p:tav tm="0">
                                          <p:val>
                                            <p:fltVal val="360"/>
                                          </p:val>
                                        </p:tav>
                                        <p:tav tm="100000">
                                          <p:val>
                                            <p:fltVal val="0"/>
                                          </p:val>
                                        </p:tav>
                                      </p:tavLst>
                                    </p:anim>
                                    <p:animEffect transition="in" filter="fade">
                                      <p:cBhvr>
                                        <p:cTn id="143" dur="500"/>
                                        <p:tgtEl>
                                          <p:spTgt spid="33"/>
                                        </p:tgtEl>
                                      </p:cBhvr>
                                    </p:animEffect>
                                  </p:childTnLst>
                                </p:cTn>
                              </p:par>
                            </p:childTnLst>
                          </p:cTn>
                        </p:par>
                      </p:childTnLst>
                    </p:cTn>
                  </p:par>
                  <p:par>
                    <p:cTn id="144" fill="hold">
                      <p:stCondLst>
                        <p:cond delay="indefinite"/>
                      </p:stCondLst>
                      <p:childTnLst>
                        <p:par>
                          <p:cTn id="145" fill="hold">
                            <p:stCondLst>
                              <p:cond delay="0"/>
                            </p:stCondLst>
                            <p:childTnLst>
                              <p:par>
                                <p:cTn id="146" presetID="49" presetClass="entr" presetSubtype="0" decel="100000" fill="hold" nodeType="clickEffect">
                                  <p:stCondLst>
                                    <p:cond delay="0"/>
                                  </p:stCondLst>
                                  <p:childTnLst>
                                    <p:set>
                                      <p:cBhvr>
                                        <p:cTn id="147" dur="1" fill="hold">
                                          <p:stCondLst>
                                            <p:cond delay="0"/>
                                          </p:stCondLst>
                                        </p:cTn>
                                        <p:tgtEl>
                                          <p:spTgt spid="34"/>
                                        </p:tgtEl>
                                        <p:attrNameLst>
                                          <p:attrName>style.visibility</p:attrName>
                                        </p:attrNameLst>
                                      </p:cBhvr>
                                      <p:to>
                                        <p:strVal val="visible"/>
                                      </p:to>
                                    </p:set>
                                    <p:anim calcmode="lin" valueType="num">
                                      <p:cBhvr>
                                        <p:cTn id="148" dur="500" fill="hold"/>
                                        <p:tgtEl>
                                          <p:spTgt spid="34"/>
                                        </p:tgtEl>
                                        <p:attrNameLst>
                                          <p:attrName>ppt_w</p:attrName>
                                        </p:attrNameLst>
                                      </p:cBhvr>
                                      <p:tavLst>
                                        <p:tav tm="0">
                                          <p:val>
                                            <p:fltVal val="0"/>
                                          </p:val>
                                        </p:tav>
                                        <p:tav tm="100000">
                                          <p:val>
                                            <p:strVal val="#ppt_w"/>
                                          </p:val>
                                        </p:tav>
                                      </p:tavLst>
                                    </p:anim>
                                    <p:anim calcmode="lin" valueType="num">
                                      <p:cBhvr>
                                        <p:cTn id="149" dur="500" fill="hold"/>
                                        <p:tgtEl>
                                          <p:spTgt spid="34"/>
                                        </p:tgtEl>
                                        <p:attrNameLst>
                                          <p:attrName>ppt_h</p:attrName>
                                        </p:attrNameLst>
                                      </p:cBhvr>
                                      <p:tavLst>
                                        <p:tav tm="0">
                                          <p:val>
                                            <p:fltVal val="0"/>
                                          </p:val>
                                        </p:tav>
                                        <p:tav tm="100000">
                                          <p:val>
                                            <p:strVal val="#ppt_h"/>
                                          </p:val>
                                        </p:tav>
                                      </p:tavLst>
                                    </p:anim>
                                    <p:anim calcmode="lin" valueType="num">
                                      <p:cBhvr>
                                        <p:cTn id="150" dur="500" fill="hold"/>
                                        <p:tgtEl>
                                          <p:spTgt spid="34"/>
                                        </p:tgtEl>
                                        <p:attrNameLst>
                                          <p:attrName>style.rotation</p:attrName>
                                        </p:attrNameLst>
                                      </p:cBhvr>
                                      <p:tavLst>
                                        <p:tav tm="0">
                                          <p:val>
                                            <p:fltVal val="360"/>
                                          </p:val>
                                        </p:tav>
                                        <p:tav tm="100000">
                                          <p:val>
                                            <p:fltVal val="0"/>
                                          </p:val>
                                        </p:tav>
                                      </p:tavLst>
                                    </p:anim>
                                    <p:animEffect transition="in" filter="fade">
                                      <p:cBhvr>
                                        <p:cTn id="151" dur="500"/>
                                        <p:tgtEl>
                                          <p:spTgt spid="34"/>
                                        </p:tgtEl>
                                      </p:cBhvr>
                                    </p:animEffect>
                                  </p:childTnLst>
                                </p:cTn>
                              </p:par>
                            </p:childTnLst>
                          </p:cTn>
                        </p:par>
                      </p:childTnLst>
                    </p:cTn>
                  </p:par>
                  <p:par>
                    <p:cTn id="152" fill="hold">
                      <p:stCondLst>
                        <p:cond delay="indefinite"/>
                      </p:stCondLst>
                      <p:childTnLst>
                        <p:par>
                          <p:cTn id="153" fill="hold">
                            <p:stCondLst>
                              <p:cond delay="0"/>
                            </p:stCondLst>
                            <p:childTnLst>
                              <p:par>
                                <p:cTn id="154" presetID="49" presetClass="entr" presetSubtype="0" decel="100000" fill="hold" nodeType="clickEffect">
                                  <p:stCondLst>
                                    <p:cond delay="0"/>
                                  </p:stCondLst>
                                  <p:childTnLst>
                                    <p:set>
                                      <p:cBhvr>
                                        <p:cTn id="155" dur="1" fill="hold">
                                          <p:stCondLst>
                                            <p:cond delay="0"/>
                                          </p:stCondLst>
                                        </p:cTn>
                                        <p:tgtEl>
                                          <p:spTgt spid="35"/>
                                        </p:tgtEl>
                                        <p:attrNameLst>
                                          <p:attrName>style.visibility</p:attrName>
                                        </p:attrNameLst>
                                      </p:cBhvr>
                                      <p:to>
                                        <p:strVal val="visible"/>
                                      </p:to>
                                    </p:set>
                                    <p:anim calcmode="lin" valueType="num">
                                      <p:cBhvr>
                                        <p:cTn id="156" dur="500" fill="hold"/>
                                        <p:tgtEl>
                                          <p:spTgt spid="35"/>
                                        </p:tgtEl>
                                        <p:attrNameLst>
                                          <p:attrName>ppt_w</p:attrName>
                                        </p:attrNameLst>
                                      </p:cBhvr>
                                      <p:tavLst>
                                        <p:tav tm="0">
                                          <p:val>
                                            <p:fltVal val="0"/>
                                          </p:val>
                                        </p:tav>
                                        <p:tav tm="100000">
                                          <p:val>
                                            <p:strVal val="#ppt_w"/>
                                          </p:val>
                                        </p:tav>
                                      </p:tavLst>
                                    </p:anim>
                                    <p:anim calcmode="lin" valueType="num">
                                      <p:cBhvr>
                                        <p:cTn id="157" dur="500" fill="hold"/>
                                        <p:tgtEl>
                                          <p:spTgt spid="35"/>
                                        </p:tgtEl>
                                        <p:attrNameLst>
                                          <p:attrName>ppt_h</p:attrName>
                                        </p:attrNameLst>
                                      </p:cBhvr>
                                      <p:tavLst>
                                        <p:tav tm="0">
                                          <p:val>
                                            <p:fltVal val="0"/>
                                          </p:val>
                                        </p:tav>
                                        <p:tav tm="100000">
                                          <p:val>
                                            <p:strVal val="#ppt_h"/>
                                          </p:val>
                                        </p:tav>
                                      </p:tavLst>
                                    </p:anim>
                                    <p:anim calcmode="lin" valueType="num">
                                      <p:cBhvr>
                                        <p:cTn id="158" dur="500" fill="hold"/>
                                        <p:tgtEl>
                                          <p:spTgt spid="35"/>
                                        </p:tgtEl>
                                        <p:attrNameLst>
                                          <p:attrName>style.rotation</p:attrName>
                                        </p:attrNameLst>
                                      </p:cBhvr>
                                      <p:tavLst>
                                        <p:tav tm="0">
                                          <p:val>
                                            <p:fltVal val="360"/>
                                          </p:val>
                                        </p:tav>
                                        <p:tav tm="100000">
                                          <p:val>
                                            <p:fltVal val="0"/>
                                          </p:val>
                                        </p:tav>
                                      </p:tavLst>
                                    </p:anim>
                                    <p:animEffect transition="in" filter="fade">
                                      <p:cBhvr>
                                        <p:cTn id="159" dur="500"/>
                                        <p:tgtEl>
                                          <p:spTgt spid="35"/>
                                        </p:tgtEl>
                                      </p:cBhvr>
                                    </p:animEffect>
                                  </p:childTnLst>
                                </p:cTn>
                              </p:par>
                            </p:childTnLst>
                          </p:cTn>
                        </p:par>
                      </p:childTnLst>
                    </p:cTn>
                  </p:par>
                  <p:par>
                    <p:cTn id="160" fill="hold">
                      <p:stCondLst>
                        <p:cond delay="indefinite"/>
                      </p:stCondLst>
                      <p:childTnLst>
                        <p:par>
                          <p:cTn id="161" fill="hold">
                            <p:stCondLst>
                              <p:cond delay="0"/>
                            </p:stCondLst>
                            <p:childTnLst>
                              <p:par>
                                <p:cTn id="162" presetID="49" presetClass="entr" presetSubtype="0" decel="100000" fill="hold" nodeType="clickEffect">
                                  <p:stCondLst>
                                    <p:cond delay="0"/>
                                  </p:stCondLst>
                                  <p:childTnLst>
                                    <p:set>
                                      <p:cBhvr>
                                        <p:cTn id="163" dur="1" fill="hold">
                                          <p:stCondLst>
                                            <p:cond delay="0"/>
                                          </p:stCondLst>
                                        </p:cTn>
                                        <p:tgtEl>
                                          <p:spTgt spid="36"/>
                                        </p:tgtEl>
                                        <p:attrNameLst>
                                          <p:attrName>style.visibility</p:attrName>
                                        </p:attrNameLst>
                                      </p:cBhvr>
                                      <p:to>
                                        <p:strVal val="visible"/>
                                      </p:to>
                                    </p:set>
                                    <p:anim calcmode="lin" valueType="num">
                                      <p:cBhvr>
                                        <p:cTn id="164" dur="500" fill="hold"/>
                                        <p:tgtEl>
                                          <p:spTgt spid="36"/>
                                        </p:tgtEl>
                                        <p:attrNameLst>
                                          <p:attrName>ppt_w</p:attrName>
                                        </p:attrNameLst>
                                      </p:cBhvr>
                                      <p:tavLst>
                                        <p:tav tm="0">
                                          <p:val>
                                            <p:fltVal val="0"/>
                                          </p:val>
                                        </p:tav>
                                        <p:tav tm="100000">
                                          <p:val>
                                            <p:strVal val="#ppt_w"/>
                                          </p:val>
                                        </p:tav>
                                      </p:tavLst>
                                    </p:anim>
                                    <p:anim calcmode="lin" valueType="num">
                                      <p:cBhvr>
                                        <p:cTn id="165" dur="500" fill="hold"/>
                                        <p:tgtEl>
                                          <p:spTgt spid="36"/>
                                        </p:tgtEl>
                                        <p:attrNameLst>
                                          <p:attrName>ppt_h</p:attrName>
                                        </p:attrNameLst>
                                      </p:cBhvr>
                                      <p:tavLst>
                                        <p:tav tm="0">
                                          <p:val>
                                            <p:fltVal val="0"/>
                                          </p:val>
                                        </p:tav>
                                        <p:tav tm="100000">
                                          <p:val>
                                            <p:strVal val="#ppt_h"/>
                                          </p:val>
                                        </p:tav>
                                      </p:tavLst>
                                    </p:anim>
                                    <p:anim calcmode="lin" valueType="num">
                                      <p:cBhvr>
                                        <p:cTn id="166" dur="500" fill="hold"/>
                                        <p:tgtEl>
                                          <p:spTgt spid="36"/>
                                        </p:tgtEl>
                                        <p:attrNameLst>
                                          <p:attrName>style.rotation</p:attrName>
                                        </p:attrNameLst>
                                      </p:cBhvr>
                                      <p:tavLst>
                                        <p:tav tm="0">
                                          <p:val>
                                            <p:fltVal val="360"/>
                                          </p:val>
                                        </p:tav>
                                        <p:tav tm="100000">
                                          <p:val>
                                            <p:fltVal val="0"/>
                                          </p:val>
                                        </p:tav>
                                      </p:tavLst>
                                    </p:anim>
                                    <p:animEffect transition="in" filter="fade">
                                      <p:cBhvr>
                                        <p:cTn id="167" dur="500"/>
                                        <p:tgtEl>
                                          <p:spTgt spid="36"/>
                                        </p:tgtEl>
                                      </p:cBhvr>
                                    </p:animEffect>
                                  </p:childTnLst>
                                </p:cTn>
                              </p:par>
                            </p:childTnLst>
                          </p:cTn>
                        </p:par>
                      </p:childTnLst>
                    </p:cTn>
                  </p:par>
                  <p:par>
                    <p:cTn id="168" fill="hold">
                      <p:stCondLst>
                        <p:cond delay="indefinite"/>
                      </p:stCondLst>
                      <p:childTnLst>
                        <p:par>
                          <p:cTn id="169" fill="hold">
                            <p:stCondLst>
                              <p:cond delay="0"/>
                            </p:stCondLst>
                            <p:childTnLst>
                              <p:par>
                                <p:cTn id="170" presetID="49" presetClass="entr" presetSubtype="0" decel="100000" fill="hold" nodeType="clickEffect">
                                  <p:stCondLst>
                                    <p:cond delay="0"/>
                                  </p:stCondLst>
                                  <p:childTnLst>
                                    <p:set>
                                      <p:cBhvr>
                                        <p:cTn id="171" dur="1" fill="hold">
                                          <p:stCondLst>
                                            <p:cond delay="0"/>
                                          </p:stCondLst>
                                        </p:cTn>
                                        <p:tgtEl>
                                          <p:spTgt spid="37"/>
                                        </p:tgtEl>
                                        <p:attrNameLst>
                                          <p:attrName>style.visibility</p:attrName>
                                        </p:attrNameLst>
                                      </p:cBhvr>
                                      <p:to>
                                        <p:strVal val="visible"/>
                                      </p:to>
                                    </p:set>
                                    <p:anim calcmode="lin" valueType="num">
                                      <p:cBhvr>
                                        <p:cTn id="172" dur="500" fill="hold"/>
                                        <p:tgtEl>
                                          <p:spTgt spid="37"/>
                                        </p:tgtEl>
                                        <p:attrNameLst>
                                          <p:attrName>ppt_w</p:attrName>
                                        </p:attrNameLst>
                                      </p:cBhvr>
                                      <p:tavLst>
                                        <p:tav tm="0">
                                          <p:val>
                                            <p:fltVal val="0"/>
                                          </p:val>
                                        </p:tav>
                                        <p:tav tm="100000">
                                          <p:val>
                                            <p:strVal val="#ppt_w"/>
                                          </p:val>
                                        </p:tav>
                                      </p:tavLst>
                                    </p:anim>
                                    <p:anim calcmode="lin" valueType="num">
                                      <p:cBhvr>
                                        <p:cTn id="173" dur="500" fill="hold"/>
                                        <p:tgtEl>
                                          <p:spTgt spid="37"/>
                                        </p:tgtEl>
                                        <p:attrNameLst>
                                          <p:attrName>ppt_h</p:attrName>
                                        </p:attrNameLst>
                                      </p:cBhvr>
                                      <p:tavLst>
                                        <p:tav tm="0">
                                          <p:val>
                                            <p:fltVal val="0"/>
                                          </p:val>
                                        </p:tav>
                                        <p:tav tm="100000">
                                          <p:val>
                                            <p:strVal val="#ppt_h"/>
                                          </p:val>
                                        </p:tav>
                                      </p:tavLst>
                                    </p:anim>
                                    <p:anim calcmode="lin" valueType="num">
                                      <p:cBhvr>
                                        <p:cTn id="174" dur="500" fill="hold"/>
                                        <p:tgtEl>
                                          <p:spTgt spid="37"/>
                                        </p:tgtEl>
                                        <p:attrNameLst>
                                          <p:attrName>style.rotation</p:attrName>
                                        </p:attrNameLst>
                                      </p:cBhvr>
                                      <p:tavLst>
                                        <p:tav tm="0">
                                          <p:val>
                                            <p:fltVal val="360"/>
                                          </p:val>
                                        </p:tav>
                                        <p:tav tm="100000">
                                          <p:val>
                                            <p:fltVal val="0"/>
                                          </p:val>
                                        </p:tav>
                                      </p:tavLst>
                                    </p:anim>
                                    <p:animEffect transition="in" filter="fade">
                                      <p:cBhvr>
                                        <p:cTn id="175" dur="500"/>
                                        <p:tgtEl>
                                          <p:spTgt spid="37"/>
                                        </p:tgtEl>
                                      </p:cBhvr>
                                    </p:animEffect>
                                  </p:childTnLst>
                                </p:cTn>
                              </p:par>
                            </p:childTnLst>
                          </p:cTn>
                        </p:par>
                      </p:childTnLst>
                    </p:cTn>
                  </p:par>
                  <p:par>
                    <p:cTn id="176" fill="hold">
                      <p:stCondLst>
                        <p:cond delay="indefinite"/>
                      </p:stCondLst>
                      <p:childTnLst>
                        <p:par>
                          <p:cTn id="177" fill="hold">
                            <p:stCondLst>
                              <p:cond delay="0"/>
                            </p:stCondLst>
                            <p:childTnLst>
                              <p:par>
                                <p:cTn id="178" presetID="12" presetClass="entr" presetSubtype="4" fill="hold" grpId="0" nodeType="clickEffect">
                                  <p:stCondLst>
                                    <p:cond delay="0"/>
                                  </p:stCondLst>
                                  <p:childTnLst>
                                    <p:set>
                                      <p:cBhvr>
                                        <p:cTn id="179" dur="1" fill="hold">
                                          <p:stCondLst>
                                            <p:cond delay="0"/>
                                          </p:stCondLst>
                                        </p:cTn>
                                        <p:tgtEl>
                                          <p:spTgt spid="18"/>
                                        </p:tgtEl>
                                        <p:attrNameLst>
                                          <p:attrName>style.visibility</p:attrName>
                                        </p:attrNameLst>
                                      </p:cBhvr>
                                      <p:to>
                                        <p:strVal val="visible"/>
                                      </p:to>
                                    </p:set>
                                    <p:anim calcmode="lin" valueType="num">
                                      <p:cBhvr additive="base">
                                        <p:cTn id="180" dur="500"/>
                                        <p:tgtEl>
                                          <p:spTgt spid="18"/>
                                        </p:tgtEl>
                                        <p:attrNameLst>
                                          <p:attrName>ppt_y</p:attrName>
                                        </p:attrNameLst>
                                      </p:cBhvr>
                                      <p:tavLst>
                                        <p:tav tm="0">
                                          <p:val>
                                            <p:strVal val="#ppt_y+#ppt_h*1.125000"/>
                                          </p:val>
                                        </p:tav>
                                        <p:tav tm="100000">
                                          <p:val>
                                            <p:strVal val="#ppt_y"/>
                                          </p:val>
                                        </p:tav>
                                      </p:tavLst>
                                    </p:anim>
                                    <p:animEffect transition="in" filter="wipe(up)">
                                      <p:cBhvr>
                                        <p:cTn id="181" dur="500"/>
                                        <p:tgtEl>
                                          <p:spTgt spid="18"/>
                                        </p:tgtEl>
                                      </p:cBhvr>
                                    </p:animEffect>
                                  </p:childTnLst>
                                </p:cTn>
                              </p:par>
                            </p:childTnLst>
                          </p:cTn>
                        </p:par>
                      </p:childTnLst>
                    </p:cTn>
                  </p:par>
                  <p:par>
                    <p:cTn id="182" fill="hold">
                      <p:stCondLst>
                        <p:cond delay="indefinite"/>
                      </p:stCondLst>
                      <p:childTnLst>
                        <p:par>
                          <p:cTn id="183" fill="hold">
                            <p:stCondLst>
                              <p:cond delay="0"/>
                            </p:stCondLst>
                            <p:childTnLst>
                              <p:par>
                                <p:cTn id="184" presetID="12" presetClass="entr" presetSubtype="4" fill="hold" grpId="0" nodeType="clickEffect">
                                  <p:stCondLst>
                                    <p:cond delay="0"/>
                                  </p:stCondLst>
                                  <p:childTnLst>
                                    <p:set>
                                      <p:cBhvr>
                                        <p:cTn id="185" dur="1" fill="hold">
                                          <p:stCondLst>
                                            <p:cond delay="0"/>
                                          </p:stCondLst>
                                        </p:cTn>
                                        <p:tgtEl>
                                          <p:spTgt spid="19"/>
                                        </p:tgtEl>
                                        <p:attrNameLst>
                                          <p:attrName>style.visibility</p:attrName>
                                        </p:attrNameLst>
                                      </p:cBhvr>
                                      <p:to>
                                        <p:strVal val="visible"/>
                                      </p:to>
                                    </p:set>
                                    <p:anim calcmode="lin" valueType="num">
                                      <p:cBhvr additive="base">
                                        <p:cTn id="186" dur="500"/>
                                        <p:tgtEl>
                                          <p:spTgt spid="19"/>
                                        </p:tgtEl>
                                        <p:attrNameLst>
                                          <p:attrName>ppt_y</p:attrName>
                                        </p:attrNameLst>
                                      </p:cBhvr>
                                      <p:tavLst>
                                        <p:tav tm="0">
                                          <p:val>
                                            <p:strVal val="#ppt_y+#ppt_h*1.125000"/>
                                          </p:val>
                                        </p:tav>
                                        <p:tav tm="100000">
                                          <p:val>
                                            <p:strVal val="#ppt_y"/>
                                          </p:val>
                                        </p:tav>
                                      </p:tavLst>
                                    </p:anim>
                                    <p:animEffect transition="in" filter="wipe(up)">
                                      <p:cBhvr>
                                        <p:cTn id="187" dur="500"/>
                                        <p:tgtEl>
                                          <p:spTgt spid="19"/>
                                        </p:tgtEl>
                                      </p:cBhvr>
                                    </p:animEffect>
                                  </p:childTnLst>
                                </p:cTn>
                              </p:par>
                            </p:childTnLst>
                          </p:cTn>
                        </p:par>
                      </p:childTnLst>
                    </p:cTn>
                  </p:par>
                  <p:par>
                    <p:cTn id="188" fill="hold">
                      <p:stCondLst>
                        <p:cond delay="indefinite"/>
                      </p:stCondLst>
                      <p:childTnLst>
                        <p:par>
                          <p:cTn id="189" fill="hold">
                            <p:stCondLst>
                              <p:cond delay="0"/>
                            </p:stCondLst>
                            <p:childTnLst>
                              <p:par>
                                <p:cTn id="190" presetID="12" presetClass="entr" presetSubtype="4" fill="hold" grpId="0" nodeType="clickEffect">
                                  <p:stCondLst>
                                    <p:cond delay="0"/>
                                  </p:stCondLst>
                                  <p:childTnLst>
                                    <p:set>
                                      <p:cBhvr>
                                        <p:cTn id="191" dur="1" fill="hold">
                                          <p:stCondLst>
                                            <p:cond delay="0"/>
                                          </p:stCondLst>
                                        </p:cTn>
                                        <p:tgtEl>
                                          <p:spTgt spid="20"/>
                                        </p:tgtEl>
                                        <p:attrNameLst>
                                          <p:attrName>style.visibility</p:attrName>
                                        </p:attrNameLst>
                                      </p:cBhvr>
                                      <p:to>
                                        <p:strVal val="visible"/>
                                      </p:to>
                                    </p:set>
                                    <p:anim calcmode="lin" valueType="num">
                                      <p:cBhvr additive="base">
                                        <p:cTn id="192" dur="500"/>
                                        <p:tgtEl>
                                          <p:spTgt spid="20"/>
                                        </p:tgtEl>
                                        <p:attrNameLst>
                                          <p:attrName>ppt_y</p:attrName>
                                        </p:attrNameLst>
                                      </p:cBhvr>
                                      <p:tavLst>
                                        <p:tav tm="0">
                                          <p:val>
                                            <p:strVal val="#ppt_y+#ppt_h*1.125000"/>
                                          </p:val>
                                        </p:tav>
                                        <p:tav tm="100000">
                                          <p:val>
                                            <p:strVal val="#ppt_y"/>
                                          </p:val>
                                        </p:tav>
                                      </p:tavLst>
                                    </p:anim>
                                    <p:animEffect transition="in" filter="wipe(up)">
                                      <p:cBhvr>
                                        <p:cTn id="19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4156" y="1289862"/>
            <a:ext cx="10515600" cy="1015663"/>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با توجه به چرخنده مقابل ،همه حالت های ممکن را که عقربه می تواند بایستد و عددی را نشان دهد،مجموعه </a:t>
            </a:r>
            <a:r>
              <a:rPr lang="en-US" sz="2000" dirty="0">
                <a:cs typeface="B Koodak" panose="00000700000000000000" pitchFamily="2" charset="-78"/>
              </a:rPr>
              <a:t>S</a:t>
            </a:r>
            <a:r>
              <a:rPr lang="fa-IR" sz="2000" dirty="0">
                <a:cs typeface="B Koodak" panose="00000700000000000000" pitchFamily="2" charset="-78"/>
              </a:rPr>
              <a:t> بنامید.</a:t>
            </a:r>
            <a:r>
              <a:rPr lang="en-US" sz="2000" dirty="0">
                <a:cs typeface="B Koodak" panose="00000700000000000000" pitchFamily="2" charset="-78"/>
              </a:rPr>
              <a:t>S</a:t>
            </a:r>
            <a:r>
              <a:rPr lang="fa-IR" sz="2000" dirty="0">
                <a:cs typeface="B Koodak" panose="00000700000000000000" pitchFamily="2" charset="-78"/>
              </a:rPr>
              <a:t> را با عضو هایش نمایش دهید و به سوال های زیر پاسخ دهید:</a:t>
            </a:r>
          </a:p>
        </p:txBody>
      </p:sp>
      <p:sp>
        <p:nvSpPr>
          <p:cNvPr id="7" name="TextBox 6"/>
          <p:cNvSpPr txBox="1"/>
          <p:nvPr/>
        </p:nvSpPr>
        <p:spPr>
          <a:xfrm>
            <a:off x="4866430" y="2634701"/>
            <a:ext cx="7103326" cy="400110"/>
          </a:xfrm>
          <a:prstGeom prst="rect">
            <a:avLst/>
          </a:prstGeom>
          <a:noFill/>
        </p:spPr>
        <p:txBody>
          <a:bodyPr wrap="square" rtlCol="1">
            <a:spAutoFit/>
          </a:bodyPr>
          <a:lstStyle/>
          <a:p>
            <a:pPr algn="r" rtl="1"/>
            <a:r>
              <a:rPr lang="fa-IR" sz="2000" dirty="0">
                <a:cs typeface="B Koodak" panose="00000700000000000000" pitchFamily="2" charset="-78"/>
              </a:rPr>
              <a:t>الف)مانند نمونه برای هرمجموعه با بیان یک جمله ،یک پیشامد تعریف کنید:</a:t>
            </a:r>
          </a:p>
        </p:txBody>
      </p:sp>
      <p:sp>
        <p:nvSpPr>
          <p:cNvPr id="8" name="TextBox 7"/>
          <p:cNvSpPr txBox="1"/>
          <p:nvPr/>
        </p:nvSpPr>
        <p:spPr>
          <a:xfrm>
            <a:off x="2057425" y="2834756"/>
            <a:ext cx="1639229" cy="3647152"/>
          </a:xfrm>
          <a:prstGeom prst="rect">
            <a:avLst/>
          </a:prstGeom>
          <a:noFill/>
        </p:spPr>
        <p:txBody>
          <a:bodyPr wrap="square" rtlCol="1">
            <a:spAutoFit/>
          </a:bodyPr>
          <a:lstStyle/>
          <a:p>
            <a:pPr algn="r" rtl="1">
              <a:lnSpc>
                <a:spcPct val="250000"/>
              </a:lnSpc>
            </a:pPr>
            <a:r>
              <a:rPr lang="fa-IR" sz="2400" dirty="0">
                <a:cs typeface="B Koodak" panose="00000700000000000000" pitchFamily="2" charset="-78"/>
              </a:rPr>
              <a:t>{1،3}=</a:t>
            </a:r>
            <a:r>
              <a:rPr lang="en-US" sz="2400" dirty="0">
                <a:cs typeface="B Koodak" panose="00000700000000000000" pitchFamily="2" charset="-78"/>
              </a:rPr>
              <a:t>A</a:t>
            </a:r>
          </a:p>
          <a:p>
            <a:pPr algn="r" rtl="1">
              <a:lnSpc>
                <a:spcPct val="250000"/>
              </a:lnSpc>
            </a:pPr>
            <a:r>
              <a:rPr lang="fa-IR" sz="2400" dirty="0">
                <a:cs typeface="B Koodak" panose="00000700000000000000" pitchFamily="2" charset="-78"/>
              </a:rPr>
              <a:t>{1،2}=</a:t>
            </a:r>
            <a:r>
              <a:rPr lang="en-US" sz="2400" dirty="0">
                <a:cs typeface="B Koodak" panose="00000700000000000000" pitchFamily="2" charset="-78"/>
              </a:rPr>
              <a:t>B</a:t>
            </a:r>
          </a:p>
          <a:p>
            <a:pPr algn="r" rtl="1">
              <a:lnSpc>
                <a:spcPct val="250000"/>
              </a:lnSpc>
            </a:pPr>
            <a:r>
              <a:rPr lang="fa-IR" sz="2400" dirty="0">
                <a:cs typeface="B Koodak" panose="00000700000000000000" pitchFamily="2" charset="-78"/>
              </a:rPr>
              <a:t>{2،3}=</a:t>
            </a:r>
            <a:r>
              <a:rPr lang="en-US" sz="2400" dirty="0">
                <a:cs typeface="B Koodak" panose="00000700000000000000" pitchFamily="2" charset="-78"/>
              </a:rPr>
              <a:t>C</a:t>
            </a:r>
          </a:p>
          <a:p>
            <a:pPr algn="r" rtl="1">
              <a:lnSpc>
                <a:spcPct val="250000"/>
              </a:lnSpc>
            </a:pPr>
            <a:r>
              <a:rPr lang="fa-IR" sz="2400" dirty="0">
                <a:cs typeface="B Koodak" panose="00000700000000000000" pitchFamily="2" charset="-78"/>
              </a:rPr>
              <a:t>   {2}=</a:t>
            </a:r>
            <a:r>
              <a:rPr lang="en-US" sz="2400" dirty="0">
                <a:cs typeface="B Koodak" panose="00000700000000000000" pitchFamily="2" charset="-78"/>
              </a:rPr>
              <a:t>D</a:t>
            </a:r>
            <a:endParaRPr lang="fa-IR" sz="2400" dirty="0">
              <a:cs typeface="B Koodak" panose="00000700000000000000" pitchFamily="2" charset="-78"/>
            </a:endParaRPr>
          </a:p>
        </p:txBody>
      </p:sp>
      <p:sp>
        <p:nvSpPr>
          <p:cNvPr id="9" name="TextBox 8"/>
          <p:cNvSpPr txBox="1"/>
          <p:nvPr/>
        </p:nvSpPr>
        <p:spPr>
          <a:xfrm>
            <a:off x="3298672" y="3274548"/>
            <a:ext cx="6021659" cy="400110"/>
          </a:xfrm>
          <a:prstGeom prst="rect">
            <a:avLst/>
          </a:prstGeom>
          <a:noFill/>
        </p:spPr>
        <p:txBody>
          <a:bodyPr wrap="square" rtlCol="1">
            <a:spAutoFit/>
          </a:bodyPr>
          <a:lstStyle/>
          <a:p>
            <a:pPr algn="r" rtl="1"/>
            <a:r>
              <a:rPr lang="fa-IR" sz="2000" dirty="0">
                <a:cs typeface="B Koodak" panose="00000700000000000000" pitchFamily="2" charset="-78"/>
              </a:rPr>
              <a:t>(عقربه روی عدد فرد بایستد)یا(عقربه روی ناحیه 1 یا 3 بایستد)</a:t>
            </a:r>
          </a:p>
        </p:txBody>
      </p:sp>
      <p:sp>
        <p:nvSpPr>
          <p:cNvPr id="15" name="Oval 14"/>
          <p:cNvSpPr/>
          <p:nvPr/>
        </p:nvSpPr>
        <p:spPr>
          <a:xfrm>
            <a:off x="575989" y="2003181"/>
            <a:ext cx="1371600" cy="1371600"/>
          </a:xfrm>
          <a:prstGeom prst="ellipse">
            <a:avLst/>
          </a:prstGeom>
          <a:solidFill>
            <a:schemeClr val="accent1">
              <a:alpha val="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3" name="TextBox 2"/>
          <p:cNvSpPr txBox="1"/>
          <p:nvPr/>
        </p:nvSpPr>
        <p:spPr>
          <a:xfrm>
            <a:off x="2502985" y="1980992"/>
            <a:ext cx="2067202"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     ،     ،    }=</a:t>
            </a:r>
            <a:r>
              <a:rPr lang="en-US" sz="2800" dirty="0">
                <a:solidFill>
                  <a:schemeClr val="accent2">
                    <a:lumMod val="75000"/>
                  </a:schemeClr>
                </a:solidFill>
                <a:cs typeface="B Koodak" panose="00000700000000000000" pitchFamily="2" charset="-78"/>
              </a:rPr>
              <a:t>S</a:t>
            </a:r>
          </a:p>
        </p:txBody>
      </p:sp>
      <p:sp>
        <p:nvSpPr>
          <p:cNvPr id="5" name="TextBox 4"/>
          <p:cNvSpPr txBox="1"/>
          <p:nvPr/>
        </p:nvSpPr>
        <p:spPr>
          <a:xfrm>
            <a:off x="4457841" y="4178173"/>
            <a:ext cx="3703320"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(عقربه روی اعداد کوچکتر از 3 بایستد)</a:t>
            </a:r>
          </a:p>
        </p:txBody>
      </p:sp>
      <p:sp>
        <p:nvSpPr>
          <p:cNvPr id="14" name="TextBox 13"/>
          <p:cNvSpPr txBox="1"/>
          <p:nvPr/>
        </p:nvSpPr>
        <p:spPr>
          <a:xfrm>
            <a:off x="4788228" y="5117976"/>
            <a:ext cx="3033969"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(عقربه روی اعداد اول بایستد)</a:t>
            </a:r>
          </a:p>
        </p:txBody>
      </p:sp>
      <p:sp>
        <p:nvSpPr>
          <p:cNvPr id="16" name="TextBox 15"/>
          <p:cNvSpPr txBox="1"/>
          <p:nvPr/>
        </p:nvSpPr>
        <p:spPr>
          <a:xfrm>
            <a:off x="4901815" y="6057780"/>
            <a:ext cx="2891790"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(عقربه روی عدد زوج بایستد)</a:t>
            </a:r>
          </a:p>
        </p:txBody>
      </p:sp>
      <p:grpSp>
        <p:nvGrpSpPr>
          <p:cNvPr id="30" name="Group 29"/>
          <p:cNvGrpSpPr/>
          <p:nvPr/>
        </p:nvGrpSpPr>
        <p:grpSpPr>
          <a:xfrm>
            <a:off x="4368857" y="355827"/>
            <a:ext cx="7519547" cy="995449"/>
            <a:chOff x="4506990" y="3772638"/>
            <a:chExt cx="7519547" cy="995449"/>
          </a:xfrm>
        </p:grpSpPr>
        <p:sp>
          <p:nvSpPr>
            <p:cNvPr id="31" name="TextBox 30"/>
            <p:cNvSpPr txBox="1"/>
            <p:nvPr/>
          </p:nvSpPr>
          <p:spPr>
            <a:xfrm>
              <a:off x="9569955" y="407583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32" name="Straight Connector 31"/>
            <p:cNvCxnSpPr/>
            <p:nvPr/>
          </p:nvCxnSpPr>
          <p:spPr>
            <a:xfrm flipV="1">
              <a:off x="4506990" y="4306511"/>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9418" t="12275" r="18069" b="30583"/>
            <a:stretch/>
          </p:blipFill>
          <p:spPr>
            <a:xfrm>
              <a:off x="11001593" y="3772638"/>
              <a:ext cx="1024944" cy="995449"/>
            </a:xfrm>
            <a:prstGeom prst="rect">
              <a:avLst/>
            </a:prstGeom>
          </p:spPr>
        </p:pic>
      </p:grpSp>
      <p:cxnSp>
        <p:nvCxnSpPr>
          <p:cNvPr id="27" name="Straight Connector 26"/>
          <p:cNvCxnSpPr>
            <a:stCxn id="15" idx="0"/>
          </p:cNvCxnSpPr>
          <p:nvPr/>
        </p:nvCxnSpPr>
        <p:spPr>
          <a:xfrm>
            <a:off x="1261789" y="2003181"/>
            <a:ext cx="0" cy="6858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94428" y="2688981"/>
            <a:ext cx="567361" cy="344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61789" y="2688981"/>
            <a:ext cx="567361" cy="344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92897" y="2849321"/>
            <a:ext cx="407484" cy="584775"/>
          </a:xfrm>
          <a:prstGeom prst="rect">
            <a:avLst/>
          </a:prstGeom>
          <a:noFill/>
        </p:spPr>
        <p:txBody>
          <a:bodyPr wrap="none" rtlCol="0">
            <a:spAutoFit/>
          </a:bodyPr>
          <a:lstStyle/>
          <a:p>
            <a:r>
              <a:rPr lang="fa-IR" sz="3200" dirty="0">
                <a:solidFill>
                  <a:srgbClr val="E2B3EB"/>
                </a:solidFill>
                <a:cs typeface="B Koodak" panose="00000700000000000000" pitchFamily="2" charset="-78"/>
              </a:rPr>
              <a:t>2</a:t>
            </a:r>
            <a:endParaRPr lang="en-US" sz="3200" dirty="0">
              <a:solidFill>
                <a:srgbClr val="E2B3EB"/>
              </a:solidFill>
              <a:cs typeface="B Koodak" panose="00000700000000000000" pitchFamily="2" charset="-78"/>
            </a:endParaRPr>
          </a:p>
        </p:txBody>
      </p:sp>
      <p:sp>
        <p:nvSpPr>
          <p:cNvPr id="43" name="TextBox 42"/>
          <p:cNvSpPr txBox="1"/>
          <p:nvPr/>
        </p:nvSpPr>
        <p:spPr>
          <a:xfrm>
            <a:off x="1430681" y="2304261"/>
            <a:ext cx="412024" cy="584775"/>
          </a:xfrm>
          <a:prstGeom prst="rect">
            <a:avLst/>
          </a:prstGeom>
          <a:noFill/>
        </p:spPr>
        <p:txBody>
          <a:bodyPr wrap="square" rtlCol="0">
            <a:spAutoFit/>
          </a:bodyPr>
          <a:lstStyle/>
          <a:p>
            <a:r>
              <a:rPr lang="fa-IR" sz="3200" dirty="0">
                <a:solidFill>
                  <a:srgbClr val="E2B3EB"/>
                </a:solidFill>
                <a:cs typeface="B Koodak" panose="00000700000000000000" pitchFamily="2" charset="-78"/>
              </a:rPr>
              <a:t>1</a:t>
            </a:r>
            <a:endParaRPr lang="en-US" sz="3200" dirty="0">
              <a:solidFill>
                <a:srgbClr val="E2B3EB"/>
              </a:solidFill>
              <a:cs typeface="B Koodak" panose="00000700000000000000" pitchFamily="2" charset="-78"/>
            </a:endParaRPr>
          </a:p>
        </p:txBody>
      </p:sp>
      <p:sp>
        <p:nvSpPr>
          <p:cNvPr id="44" name="TextBox 43"/>
          <p:cNvSpPr txBox="1"/>
          <p:nvPr/>
        </p:nvSpPr>
        <p:spPr>
          <a:xfrm>
            <a:off x="750039" y="2294730"/>
            <a:ext cx="407484" cy="584775"/>
          </a:xfrm>
          <a:prstGeom prst="rect">
            <a:avLst/>
          </a:prstGeom>
          <a:noFill/>
        </p:spPr>
        <p:txBody>
          <a:bodyPr wrap="none" rtlCol="0">
            <a:spAutoFit/>
          </a:bodyPr>
          <a:lstStyle/>
          <a:p>
            <a:r>
              <a:rPr lang="fa-IR" sz="3200" dirty="0">
                <a:solidFill>
                  <a:srgbClr val="E2B3EB"/>
                </a:solidFill>
                <a:cs typeface="B Koodak" panose="00000700000000000000" pitchFamily="2" charset="-78"/>
              </a:rPr>
              <a:t>3</a:t>
            </a:r>
            <a:endParaRPr lang="en-US" sz="3200" dirty="0">
              <a:solidFill>
                <a:srgbClr val="E2B3EB"/>
              </a:solidFill>
              <a:cs typeface="B Koodak" panose="00000700000000000000" pitchFamily="2" charset="-78"/>
            </a:endParaRPr>
          </a:p>
        </p:txBody>
      </p:sp>
      <p:cxnSp>
        <p:nvCxnSpPr>
          <p:cNvPr id="46" name="Straight Arrow Connector 45"/>
          <p:cNvCxnSpPr/>
          <p:nvPr/>
        </p:nvCxnSpPr>
        <p:spPr>
          <a:xfrm flipV="1">
            <a:off x="1248234" y="2304261"/>
            <a:ext cx="252147" cy="38472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8" name="Rectangle 47"/>
          <p:cNvSpPr/>
          <p:nvPr/>
        </p:nvSpPr>
        <p:spPr>
          <a:xfrm>
            <a:off x="3072161" y="2008448"/>
            <a:ext cx="352982"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1</a:t>
            </a:r>
            <a:endParaRPr lang="en-US" sz="2400" dirty="0"/>
          </a:p>
        </p:txBody>
      </p:sp>
      <p:sp>
        <p:nvSpPr>
          <p:cNvPr id="49" name="Rectangle 48"/>
          <p:cNvSpPr/>
          <p:nvPr/>
        </p:nvSpPr>
        <p:spPr>
          <a:xfrm>
            <a:off x="3536586" y="2008447"/>
            <a:ext cx="352982"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2</a:t>
            </a:r>
            <a:endParaRPr lang="en-US" sz="2400" dirty="0"/>
          </a:p>
        </p:txBody>
      </p:sp>
      <p:sp>
        <p:nvSpPr>
          <p:cNvPr id="50" name="Rectangle 49"/>
          <p:cNvSpPr/>
          <p:nvPr/>
        </p:nvSpPr>
        <p:spPr>
          <a:xfrm>
            <a:off x="4015875" y="2006236"/>
            <a:ext cx="352982"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3</a:t>
            </a:r>
            <a:endParaRPr lang="en-US" sz="2400" dirty="0"/>
          </a:p>
        </p:txBody>
      </p:sp>
      <p:cxnSp>
        <p:nvCxnSpPr>
          <p:cNvPr id="51" name="Straight Arrow Connector 50"/>
          <p:cNvCxnSpPr>
            <a:endCxn id="42" idx="1"/>
          </p:cNvCxnSpPr>
          <p:nvPr/>
        </p:nvCxnSpPr>
        <p:spPr>
          <a:xfrm flipH="1">
            <a:off x="1092897" y="2704777"/>
            <a:ext cx="168891" cy="43693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0"/>
          </p:cNvCxnSpPr>
          <p:nvPr/>
        </p:nvCxnSpPr>
        <p:spPr>
          <a:xfrm flipH="1" flipV="1">
            <a:off x="953781" y="2294730"/>
            <a:ext cx="308007" cy="410047"/>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7" name="Picture 56"/>
          <p:cNvPicPr>
            <a:picLocks noChangeAspect="1"/>
          </p:cNvPicPr>
          <p:nvPr/>
        </p:nvPicPr>
        <p:blipFill>
          <a:blip r:embed="rId3" cstate="print">
            <a:extLst>
              <a:ext uri="{BEBA8EAE-BF5A-486C-A8C5-ECC9F3942E4B}">
                <a14:imgProps xmlns:a14="http://schemas.microsoft.com/office/drawing/2010/main">
                  <a14:imgLayer r:embed="rId4">
                    <a14:imgEffect>
                      <a14:backgroundRemoval t="1108" b="91339" l="10000" r="90000">
                        <a14:foregroundMark x1="40923" y1="30312" x2="40923" y2="30312"/>
                        <a14:foregroundMark x1="40308" y1="26485" x2="40308" y2="26485"/>
                        <a14:foregroundMark x1="58615" y1="35549" x2="58615" y2="35549"/>
                        <a14:foregroundMark x1="56769" y1="31823" x2="56769" y2="31823"/>
                        <a14:foregroundMark x1="50769" y1="33031" x2="50769" y2="33031"/>
                        <a14:foregroundMark x1="34923" y1="63444" x2="34923" y2="63444"/>
                        <a14:foregroundMark x1="34923" y1="68580" x2="34923" y2="68580"/>
                        <a14:foregroundMark x1="28154" y1="68983" x2="28154" y2="68983"/>
                        <a14:foregroundMark x1="15077" y1="68278" x2="15077" y2="68278"/>
                        <a14:foregroundMark x1="18308" y1="74522" x2="18923" y2="74622"/>
                        <a14:foregroundMark x1="22769" y1="76636" x2="30308" y2="77039"/>
                        <a14:foregroundMark x1="49846" y1="77039" x2="65692" y2="77341"/>
                        <a14:foregroundMark x1="73846" y1="67069" x2="34308" y2="70695"/>
                        <a14:foregroundMark x1="25077" y1="65861" x2="13846" y2="68580"/>
                        <a14:foregroundMark x1="68154" y1="60423" x2="64154" y2="56798"/>
                        <a14:foregroundMark x1="43385" y1="67372" x2="62615" y2="66667"/>
                        <a14:foregroundMark x1="30615" y1="68177" x2="38308" y2="68781"/>
                        <a14:foregroundMark x1="25077" y1="78751" x2="65231" y2="73917"/>
                        <a14:foregroundMark x1="66462" y1="77946" x2="78000" y2="73817"/>
                        <a14:foregroundMark x1="76308" y1="83887" x2="77538" y2="91440"/>
                        <a14:foregroundMark x1="67692" y1="83484" x2="67077" y2="91138"/>
                        <a14:foregroundMark x1="72462" y1="81974" x2="73846" y2="89023"/>
                        <a14:foregroundMark x1="63231" y1="81974" x2="64769" y2="87714"/>
                        <a14:foregroundMark x1="12923" y1="68983" x2="12769" y2="65861"/>
                        <a14:foregroundMark x1="10923" y1="66566" x2="11692" y2="72004"/>
                        <a14:foregroundMark x1="59692" y1="35045" x2="59692" y2="35045"/>
                        <a14:foregroundMark x1="42154" y1="29003" x2="42154" y2="29003"/>
                        <a14:foregroundMark x1="65077" y1="18026" x2="79846" y2="16717"/>
                        <a14:foregroundMark x1="37385" y1="12487" x2="78154" y2="23968"/>
                        <a14:foregroundMark x1="81538" y1="38268" x2="84769" y2="14099"/>
                        <a14:foregroundMark x1="88462" y1="14300" x2="85538" y2="37160"/>
                        <a14:foregroundMark x1="79385" y1="11279" x2="57846" y2="10473"/>
                        <a14:foregroundMark x1="25538" y1="89426" x2="25538" y2="89426"/>
                        <a14:foregroundMark x1="28462" y1="89728" x2="28462" y2="89728"/>
                        <a14:foregroundMark x1="28154" y1="88117" x2="28154" y2="88117"/>
                        <a14:foregroundMark x1="42462" y1="90232" x2="42462" y2="90232"/>
                        <a14:foregroundMark x1="40769" y1="90634" x2="40769" y2="90634"/>
                        <a14:foregroundMark x1="46769" y1="85096" x2="46769" y2="85096"/>
                        <a14:foregroundMark x1="45846" y1="83082" x2="45846" y2="84995"/>
                        <a14:foregroundMark x1="15692" y1="84693" x2="16000" y2="88620"/>
                        <a14:foregroundMark x1="59692" y1="82679" x2="59846" y2="85700"/>
                      </a14:backgroundRemoval>
                    </a14:imgEffect>
                  </a14:imgLayer>
                </a14:imgProps>
              </a:ext>
              <a:ext uri="{28A0092B-C50C-407E-A947-70E740481C1C}">
                <a14:useLocalDpi xmlns:a14="http://schemas.microsoft.com/office/drawing/2010/main" val="0"/>
              </a:ext>
            </a:extLst>
          </a:blip>
          <a:stretch>
            <a:fillRect/>
          </a:stretch>
        </p:blipFill>
        <p:spPr>
          <a:xfrm>
            <a:off x="10517165" y="4178173"/>
            <a:ext cx="1572569" cy="2402401"/>
          </a:xfrm>
          <a:prstGeom prst="rect">
            <a:avLst/>
          </a:prstGeom>
        </p:spPr>
      </p:pic>
    </p:spTree>
    <p:extLst>
      <p:ext uri="{BB962C8B-B14F-4D97-AF65-F5344CB8AC3E}">
        <p14:creationId xmlns:p14="http://schemas.microsoft.com/office/powerpoint/2010/main" val="4190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nodeType="clickEffect">
                                  <p:stCondLst>
                                    <p:cond delay="0"/>
                                  </p:stCondLst>
                                  <p:childTnLst>
                                    <p:animEffect transition="out" filter="wipe(up)">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53" presetClass="entr" presetSubtype="16"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22" presetClass="entr" presetSubtype="1"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51"/>
                                        </p:tgtEl>
                                      </p:cBhvr>
                                    </p:animEffect>
                                    <p:set>
                                      <p:cBhvr>
                                        <p:cTn id="32" dur="1" fill="hold">
                                          <p:stCondLst>
                                            <p:cond delay="499"/>
                                          </p:stCondLst>
                                        </p:cTn>
                                        <p:tgtEl>
                                          <p:spTgt spid="51"/>
                                        </p:tgtEl>
                                        <p:attrNameLst>
                                          <p:attrName>style.visibility</p:attrName>
                                        </p:attrNameLst>
                                      </p:cBhvr>
                                      <p:to>
                                        <p:strVal val="hidden"/>
                                      </p:to>
                                    </p:set>
                                  </p:childTnLst>
                                </p:cTn>
                              </p:par>
                              <p:par>
                                <p:cTn id="33" presetID="22" presetClass="entr" presetSubtype="4"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down)">
                                      <p:cBhvr>
                                        <p:cTn id="35" dur="500"/>
                                        <p:tgtEl>
                                          <p:spTgt spid="5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fade">
                                      <p:cBhvr>
                                        <p:cTn id="56" dur="500"/>
                                        <p:tgtEl>
                                          <p:spTgt spid="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right)">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xEl>
                                              <p:pRg st="2" end="2"/>
                                            </p:txEl>
                                          </p:spTgt>
                                        </p:tgtEl>
                                        <p:attrNameLst>
                                          <p:attrName>style.visibility</p:attrName>
                                        </p:attrNameLst>
                                      </p:cBhvr>
                                      <p:to>
                                        <p:strVal val="visible"/>
                                      </p:to>
                                    </p:set>
                                    <p:animEffect transition="in" filter="fade">
                                      <p:cBhvr>
                                        <p:cTn id="66" dur="500"/>
                                        <p:tgtEl>
                                          <p:spTgt spid="8">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right)">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Effect transition="in" filter="fade">
                                      <p:cBhvr>
                                        <p:cTn id="76" dur="500"/>
                                        <p:tgtEl>
                                          <p:spTgt spid="8">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right)">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P spid="5" grpId="0"/>
      <p:bldP spid="14" grpId="0"/>
      <p:bldP spid="16" grpId="0"/>
      <p:bldP spid="48" grpId="0"/>
      <p:bldP spid="49" grpId="0"/>
      <p:bldP spid="5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1853" y="502557"/>
            <a:ext cx="10515600" cy="1015663"/>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ب)هر یک از زیرمجموعه های</a:t>
            </a:r>
            <a:r>
              <a:rPr lang="en-US" sz="2000" dirty="0">
                <a:cs typeface="B Koodak" panose="00000700000000000000" pitchFamily="2" charset="-78"/>
              </a:rPr>
              <a:t>S</a:t>
            </a:r>
            <a:r>
              <a:rPr lang="fa-IR" sz="2000" dirty="0">
                <a:cs typeface="B Koodak" panose="00000700000000000000" pitchFamily="2" charset="-78"/>
              </a:rPr>
              <a:t>را پیشامد تصادفی می نامیم. احتمال رخ داد هر یک از این پیشامد هارا به دست آورید.</a:t>
            </a:r>
          </a:p>
          <a:p>
            <a:pPr algn="r" rtl="1">
              <a:lnSpc>
                <a:spcPct val="150000"/>
              </a:lnSpc>
            </a:pPr>
            <a:r>
              <a:rPr lang="fa-IR" sz="2000" dirty="0">
                <a:cs typeface="B Koodak" panose="00000700000000000000" pitchFamily="2" charset="-78"/>
              </a:rPr>
              <a:t> چه تعداد از این پیشامد ها هم شانس اند؟</a:t>
            </a:r>
          </a:p>
        </p:txBody>
      </p:sp>
      <p:sp>
        <p:nvSpPr>
          <p:cNvPr id="5" name="TextBox 4"/>
          <p:cNvSpPr txBox="1"/>
          <p:nvPr/>
        </p:nvSpPr>
        <p:spPr>
          <a:xfrm>
            <a:off x="5642610" y="5624922"/>
            <a:ext cx="6224843" cy="461665"/>
          </a:xfrm>
          <a:prstGeom prst="rect">
            <a:avLst/>
          </a:prstGeom>
          <a:noFill/>
        </p:spPr>
        <p:txBody>
          <a:bodyPr wrap="square" rtlCol="1">
            <a:spAutoFit/>
          </a:bodyPr>
          <a:lstStyle/>
          <a:p>
            <a:pPr algn="r" rtl="1"/>
            <a:r>
              <a:rPr lang="fa-IR" sz="2400" dirty="0">
                <a:cs typeface="B Koodak" panose="00000700000000000000" pitchFamily="2" charset="-78"/>
              </a:rPr>
              <a:t>ج)همه زیرمجموعه های</a:t>
            </a:r>
            <a:r>
              <a:rPr lang="en-US" sz="2400" dirty="0">
                <a:cs typeface="B Koodak" panose="00000700000000000000" pitchFamily="2" charset="-78"/>
              </a:rPr>
              <a:t>S</a:t>
            </a:r>
            <a:r>
              <a:rPr lang="fa-IR" sz="2400" dirty="0">
                <a:cs typeface="B Koodak" panose="00000700000000000000" pitchFamily="2" charset="-78"/>
              </a:rPr>
              <a:t>را تشکیل دهید.</a:t>
            </a:r>
          </a:p>
        </p:txBody>
      </p:sp>
      <p:sp>
        <p:nvSpPr>
          <p:cNvPr id="3" name="TextBox 2"/>
          <p:cNvSpPr txBox="1"/>
          <p:nvPr/>
        </p:nvSpPr>
        <p:spPr>
          <a:xfrm>
            <a:off x="1351853" y="1190487"/>
            <a:ext cx="2548680" cy="4478149"/>
          </a:xfrm>
          <a:prstGeom prst="rect">
            <a:avLst/>
          </a:prstGeom>
          <a:noFill/>
        </p:spPr>
        <p:txBody>
          <a:bodyPr wrap="square" rtlCol="1">
            <a:spAutoFit/>
          </a:bodyPr>
          <a:lstStyle/>
          <a:p>
            <a:pPr rtl="1">
              <a:lnSpc>
                <a:spcPct val="150000"/>
              </a:lnSpc>
            </a:pPr>
            <a:r>
              <a:rPr lang="fa-IR" sz="2400" dirty="0">
                <a:solidFill>
                  <a:schemeClr val="accent1">
                    <a:lumMod val="75000"/>
                  </a:schemeClr>
                </a:solidFill>
              </a:rPr>
              <a:t>      </a:t>
            </a:r>
            <a:r>
              <a:rPr lang="fa-IR" sz="2400" dirty="0">
                <a:solidFill>
                  <a:schemeClr val="accent1">
                    <a:lumMod val="75000"/>
                  </a:schemeClr>
                </a:solidFill>
                <a:cs typeface="B Koodak" panose="00000700000000000000" pitchFamily="2" charset="-78"/>
              </a:rPr>
              <a:t>{1}=</a:t>
            </a:r>
            <a:r>
              <a:rPr lang="en-US" sz="2400" dirty="0">
                <a:solidFill>
                  <a:schemeClr val="accent1">
                    <a:lumMod val="75000"/>
                  </a:schemeClr>
                </a:solidFill>
                <a:cs typeface="B Koodak" panose="00000700000000000000" pitchFamily="2" charset="-78"/>
              </a:rPr>
              <a:t>A</a:t>
            </a:r>
          </a:p>
          <a:p>
            <a:pPr rtl="1">
              <a:lnSpc>
                <a:spcPct val="150000"/>
              </a:lnSpc>
            </a:pPr>
            <a:r>
              <a:rPr lang="fa-IR" sz="2400" dirty="0">
                <a:solidFill>
                  <a:schemeClr val="accent1">
                    <a:lumMod val="75000"/>
                  </a:schemeClr>
                </a:solidFill>
                <a:cs typeface="B Koodak" panose="00000700000000000000" pitchFamily="2" charset="-78"/>
              </a:rPr>
              <a:t>       {2}=</a:t>
            </a:r>
            <a:r>
              <a:rPr lang="en-US" sz="2400" dirty="0">
                <a:solidFill>
                  <a:schemeClr val="accent1">
                    <a:lumMod val="75000"/>
                  </a:schemeClr>
                </a:solidFill>
                <a:cs typeface="B Koodak" panose="00000700000000000000" pitchFamily="2" charset="-78"/>
              </a:rPr>
              <a:t>B</a:t>
            </a:r>
          </a:p>
          <a:p>
            <a:pPr rtl="1">
              <a:lnSpc>
                <a:spcPct val="150000"/>
              </a:lnSpc>
            </a:pPr>
            <a:r>
              <a:rPr lang="fa-IR" sz="2400" dirty="0">
                <a:solidFill>
                  <a:schemeClr val="accent1">
                    <a:lumMod val="75000"/>
                  </a:schemeClr>
                </a:solidFill>
                <a:cs typeface="B Koodak" panose="00000700000000000000" pitchFamily="2" charset="-78"/>
              </a:rPr>
              <a:t>       {3}=</a:t>
            </a:r>
            <a:r>
              <a:rPr lang="en-US" sz="2400" dirty="0">
                <a:solidFill>
                  <a:schemeClr val="accent1">
                    <a:lumMod val="75000"/>
                  </a:schemeClr>
                </a:solidFill>
                <a:cs typeface="B Koodak" panose="00000700000000000000" pitchFamily="2" charset="-78"/>
              </a:rPr>
              <a:t>C</a:t>
            </a:r>
          </a:p>
          <a:p>
            <a:pPr rtl="1">
              <a:lnSpc>
                <a:spcPct val="150000"/>
              </a:lnSpc>
            </a:pPr>
            <a:r>
              <a:rPr lang="fa-IR" sz="2400" dirty="0">
                <a:solidFill>
                  <a:schemeClr val="accent1">
                    <a:lumMod val="75000"/>
                  </a:schemeClr>
                </a:solidFill>
                <a:cs typeface="B Koodak" panose="00000700000000000000" pitchFamily="2" charset="-78"/>
              </a:rPr>
              <a:t>   {1،2}=</a:t>
            </a:r>
            <a:r>
              <a:rPr lang="en-US" sz="2400" dirty="0">
                <a:solidFill>
                  <a:schemeClr val="accent1">
                    <a:lumMod val="75000"/>
                  </a:schemeClr>
                </a:solidFill>
                <a:cs typeface="B Koodak" panose="00000700000000000000" pitchFamily="2" charset="-78"/>
              </a:rPr>
              <a:t>D</a:t>
            </a:r>
          </a:p>
          <a:p>
            <a:pPr rtl="1">
              <a:lnSpc>
                <a:spcPct val="150000"/>
              </a:lnSpc>
            </a:pPr>
            <a:r>
              <a:rPr lang="fa-IR" sz="2400" dirty="0">
                <a:solidFill>
                  <a:schemeClr val="accent1">
                    <a:lumMod val="75000"/>
                  </a:schemeClr>
                </a:solidFill>
                <a:cs typeface="B Koodak" panose="00000700000000000000" pitchFamily="2" charset="-78"/>
              </a:rPr>
              <a:t>    {1،3}=</a:t>
            </a:r>
            <a:r>
              <a:rPr lang="en-US" sz="2400" dirty="0">
                <a:solidFill>
                  <a:schemeClr val="accent1">
                    <a:lumMod val="75000"/>
                  </a:schemeClr>
                </a:solidFill>
                <a:cs typeface="B Koodak" panose="00000700000000000000" pitchFamily="2" charset="-78"/>
              </a:rPr>
              <a:t>E</a:t>
            </a:r>
          </a:p>
          <a:p>
            <a:pPr rtl="1">
              <a:lnSpc>
                <a:spcPct val="150000"/>
              </a:lnSpc>
            </a:pPr>
            <a:r>
              <a:rPr lang="fa-IR" sz="2400" dirty="0">
                <a:solidFill>
                  <a:schemeClr val="accent1">
                    <a:lumMod val="75000"/>
                  </a:schemeClr>
                </a:solidFill>
                <a:cs typeface="B Koodak" panose="00000700000000000000" pitchFamily="2" charset="-78"/>
              </a:rPr>
              <a:t>    {2،3}=</a:t>
            </a:r>
            <a:r>
              <a:rPr lang="en-US" sz="2400" dirty="0">
                <a:solidFill>
                  <a:schemeClr val="accent1">
                    <a:lumMod val="75000"/>
                  </a:schemeClr>
                </a:solidFill>
                <a:cs typeface="B Koodak" panose="00000700000000000000" pitchFamily="2" charset="-78"/>
              </a:rPr>
              <a:t>F</a:t>
            </a:r>
          </a:p>
          <a:p>
            <a:pPr rtl="1">
              <a:lnSpc>
                <a:spcPct val="150000"/>
              </a:lnSpc>
            </a:pPr>
            <a:r>
              <a:rPr lang="fa-IR" sz="2400" dirty="0">
                <a:solidFill>
                  <a:schemeClr val="accent1">
                    <a:lumMod val="75000"/>
                  </a:schemeClr>
                </a:solidFill>
                <a:cs typeface="B Koodak" panose="00000700000000000000" pitchFamily="2" charset="-78"/>
              </a:rPr>
              <a:t>         { }=</a:t>
            </a:r>
            <a:r>
              <a:rPr lang="en-US" sz="2400" dirty="0">
                <a:solidFill>
                  <a:schemeClr val="accent1">
                    <a:lumMod val="75000"/>
                  </a:schemeClr>
                </a:solidFill>
                <a:cs typeface="B Koodak" panose="00000700000000000000" pitchFamily="2" charset="-78"/>
              </a:rPr>
              <a:t>G</a:t>
            </a:r>
          </a:p>
          <a:p>
            <a:pPr rtl="1">
              <a:lnSpc>
                <a:spcPct val="150000"/>
              </a:lnSpc>
            </a:pPr>
            <a:r>
              <a:rPr lang="fa-IR" sz="2400" dirty="0">
                <a:solidFill>
                  <a:schemeClr val="accent1">
                    <a:lumMod val="75000"/>
                  </a:schemeClr>
                </a:solidFill>
                <a:cs typeface="B Koodak" panose="00000700000000000000" pitchFamily="2" charset="-78"/>
              </a:rPr>
              <a:t>{1،2،3}=</a:t>
            </a:r>
            <a:r>
              <a:rPr lang="en-US" sz="2400" dirty="0">
                <a:solidFill>
                  <a:schemeClr val="accent1">
                    <a:lumMod val="75000"/>
                  </a:schemeClr>
                </a:solidFill>
                <a:cs typeface="B Koodak" panose="00000700000000000000" pitchFamily="2" charset="-78"/>
              </a:rPr>
              <a:t>H</a:t>
            </a:r>
            <a:endParaRPr lang="fa-IR" sz="2400" dirty="0">
              <a:solidFill>
                <a:schemeClr val="accent1">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6" name="TextBox 5"/>
              <p:cNvSpPr txBox="1"/>
              <p:nvPr/>
            </p:nvSpPr>
            <p:spPr>
              <a:xfrm>
                <a:off x="2984629" y="1757886"/>
                <a:ext cx="3102548" cy="666593"/>
              </a:xfrm>
              <a:prstGeom prst="rect">
                <a:avLst/>
              </a:prstGeom>
              <a:noFill/>
            </p:spPr>
            <p:txBody>
              <a:bodyPr wrap="square" rtlCol="1">
                <a:spAutoFit/>
              </a:bodyPr>
              <a:lstStyle/>
              <a:p>
                <a:r>
                  <a:rPr lang="en-US" sz="2400" dirty="0">
                    <a:solidFill>
                      <a:schemeClr val="accent1">
                        <a:lumMod val="75000"/>
                      </a:schemeClr>
                    </a:solidFill>
                    <a:cs typeface="B Koodak" panose="00000700000000000000" pitchFamily="2" charset="-78"/>
                  </a:rPr>
                  <a:t>P(A)=P(B)=P(C)=</a:t>
                </a:r>
                <a14:m>
                  <m:oMath xmlns:m="http://schemas.openxmlformats.org/officeDocument/2006/math">
                    <m:f>
                      <m:fPr>
                        <m:ctrlPr>
                          <a:rPr lang="fa-IR" sz="2400" i="1" dirty="0" smtClean="0">
                            <a:solidFill>
                              <a:schemeClr val="accent1">
                                <a:lumMod val="75000"/>
                              </a:schemeClr>
                            </a:solidFill>
                            <a:latin typeface="Cambria Math" panose="02040503050406030204" pitchFamily="18" charset="0"/>
                          </a:rPr>
                        </m:ctrlPr>
                      </m:fPr>
                      <m:num>
                        <m:r>
                          <m:rPr>
                            <m:nor/>
                          </m:rPr>
                          <a:rPr lang="fa-IR" sz="2400" i="0" dirty="0">
                            <a:solidFill>
                              <a:schemeClr val="accent1">
                                <a:lumMod val="75000"/>
                              </a:schemeClr>
                            </a:solidFill>
                            <a:latin typeface="Cambria Math" panose="02040503050406030204" pitchFamily="18" charset="0"/>
                            <a:cs typeface="B Koodak" panose="00000700000000000000" pitchFamily="2" charset="-78"/>
                          </a:rPr>
                          <m:t>1</m:t>
                        </m:r>
                      </m:num>
                      <m:den>
                        <m:r>
                          <m:rPr>
                            <m:nor/>
                          </m:rPr>
                          <a:rPr lang="fa-IR" sz="2400" i="0" dirty="0">
                            <a:solidFill>
                              <a:schemeClr val="accent1">
                                <a:lumMod val="75000"/>
                              </a:schemeClr>
                            </a:solidFill>
                            <a:latin typeface="Cambria Math" panose="02040503050406030204" pitchFamily="18" charset="0"/>
                            <a:cs typeface="B Koodak" panose="00000700000000000000" pitchFamily="2" charset="-78"/>
                          </a:rPr>
                          <m:t>3</m:t>
                        </m:r>
                      </m:den>
                    </m:f>
                  </m:oMath>
                </a14:m>
                <a:endParaRPr lang="fa-IR" sz="2400" dirty="0">
                  <a:solidFill>
                    <a:schemeClr val="accent1">
                      <a:lumMod val="75000"/>
                    </a:schemeClr>
                  </a:solidFill>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84629" y="1757886"/>
                <a:ext cx="3102548" cy="666593"/>
              </a:xfrm>
              <a:prstGeom prst="rect">
                <a:avLst/>
              </a:prstGeom>
              <a:blipFill>
                <a:blip r:embed="rId2"/>
                <a:stretch>
                  <a:fillRect l="-3143"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58153" y="3336444"/>
                <a:ext cx="2955500" cy="669735"/>
              </a:xfrm>
              <a:prstGeom prst="rect">
                <a:avLst/>
              </a:prstGeom>
              <a:noFill/>
            </p:spPr>
            <p:txBody>
              <a:bodyPr wrap="square" rtlCol="1">
                <a:spAutoFit/>
              </a:bodyPr>
              <a:lstStyle/>
              <a:p>
                <a:r>
                  <a:rPr lang="en-US" sz="2400" dirty="0">
                    <a:solidFill>
                      <a:schemeClr val="accent1">
                        <a:lumMod val="75000"/>
                      </a:schemeClr>
                    </a:solidFill>
                    <a:cs typeface="B Koodak" panose="00000700000000000000" pitchFamily="2" charset="-78"/>
                  </a:rPr>
                  <a:t>P(D)=P(E)=P(F)=</a:t>
                </a:r>
                <a14:m>
                  <m:oMath xmlns:m="http://schemas.openxmlformats.org/officeDocument/2006/math">
                    <m:f>
                      <m:fPr>
                        <m:ctrlPr>
                          <a:rPr lang="fa-IR" sz="2400" i="1" dirty="0" smtClean="0">
                            <a:solidFill>
                              <a:schemeClr val="accent1">
                                <a:lumMod val="75000"/>
                              </a:schemeClr>
                            </a:solidFill>
                            <a:latin typeface="Cambria Math" panose="02040503050406030204" pitchFamily="18" charset="0"/>
                          </a:rPr>
                        </m:ctrlPr>
                      </m:fPr>
                      <m:num>
                        <m:r>
                          <m:rPr>
                            <m:nor/>
                          </m:rPr>
                          <a:rPr lang="fa-IR" sz="2400" i="0" dirty="0">
                            <a:solidFill>
                              <a:schemeClr val="accent1">
                                <a:lumMod val="75000"/>
                              </a:schemeClr>
                            </a:solidFill>
                            <a:latin typeface="Cambria Math" panose="02040503050406030204" pitchFamily="18" charset="0"/>
                            <a:cs typeface="B Koodak" panose="00000700000000000000" pitchFamily="2" charset="-78"/>
                          </a:rPr>
                          <m:t>2</m:t>
                        </m:r>
                      </m:num>
                      <m:den>
                        <m:r>
                          <m:rPr>
                            <m:nor/>
                          </m:rPr>
                          <a:rPr lang="fa-IR" sz="2400" i="0" dirty="0">
                            <a:solidFill>
                              <a:schemeClr val="accent1">
                                <a:lumMod val="75000"/>
                              </a:schemeClr>
                            </a:solidFill>
                            <a:latin typeface="Cambria Math" panose="02040503050406030204" pitchFamily="18" charset="0"/>
                            <a:cs typeface="B Koodak" panose="00000700000000000000" pitchFamily="2" charset="-78"/>
                          </a:rPr>
                          <m:t>3</m:t>
                        </m:r>
                      </m:den>
                    </m:f>
                  </m:oMath>
                </a14:m>
                <a:endParaRPr lang="fa-IR" sz="2400" dirty="0">
                  <a:solidFill>
                    <a:schemeClr val="accent1">
                      <a:lumMod val="75000"/>
                    </a:schemeClr>
                  </a:solidFill>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58153" y="3336444"/>
                <a:ext cx="2955500" cy="669735"/>
              </a:xfrm>
              <a:prstGeom prst="rect">
                <a:avLst/>
              </a:prstGeom>
              <a:blipFill>
                <a:blip r:embed="rId3"/>
                <a:stretch>
                  <a:fillRect l="-3306" b="-6364"/>
                </a:stretch>
              </a:blipFill>
            </p:spPr>
            <p:txBody>
              <a:bodyPr/>
              <a:lstStyle/>
              <a:p>
                <a:r>
                  <a:rPr lang="en-US">
                    <a:noFill/>
                  </a:rPr>
                  <a:t> </a:t>
                </a:r>
              </a:p>
            </p:txBody>
          </p:sp>
        </mc:Fallback>
      </mc:AlternateContent>
      <p:sp>
        <p:nvSpPr>
          <p:cNvPr id="8" name="TextBox 7"/>
          <p:cNvSpPr txBox="1"/>
          <p:nvPr/>
        </p:nvSpPr>
        <p:spPr>
          <a:xfrm>
            <a:off x="3039702" y="4580294"/>
            <a:ext cx="1475043" cy="461665"/>
          </a:xfrm>
          <a:prstGeom prst="rect">
            <a:avLst/>
          </a:prstGeom>
          <a:noFill/>
        </p:spPr>
        <p:txBody>
          <a:bodyPr wrap="square" rtlCol="1">
            <a:spAutoFit/>
          </a:bodyPr>
          <a:lstStyle/>
          <a:p>
            <a:r>
              <a:rPr lang="en-US" sz="2400" dirty="0">
                <a:solidFill>
                  <a:schemeClr val="accent1">
                    <a:lumMod val="75000"/>
                  </a:schemeClr>
                </a:solidFill>
                <a:cs typeface="B Koodak" panose="00000700000000000000" pitchFamily="2" charset="-78"/>
              </a:rPr>
              <a:t>P(G)=</a:t>
            </a:r>
            <a:r>
              <a:rPr lang="fa-IR" sz="2400" dirty="0">
                <a:solidFill>
                  <a:schemeClr val="accent1">
                    <a:lumMod val="75000"/>
                  </a:schemeClr>
                </a:solidFill>
                <a:cs typeface="B Koodak" panose="00000700000000000000" pitchFamily="2" charset="-78"/>
              </a:rPr>
              <a:t>0</a:t>
            </a:r>
          </a:p>
        </p:txBody>
      </p:sp>
      <p:sp>
        <p:nvSpPr>
          <p:cNvPr id="9" name="TextBox 8"/>
          <p:cNvSpPr txBox="1"/>
          <p:nvPr/>
        </p:nvSpPr>
        <p:spPr>
          <a:xfrm>
            <a:off x="2984629" y="5163257"/>
            <a:ext cx="1223010" cy="461665"/>
          </a:xfrm>
          <a:prstGeom prst="rect">
            <a:avLst/>
          </a:prstGeom>
          <a:noFill/>
        </p:spPr>
        <p:txBody>
          <a:bodyPr wrap="square" rtlCol="1">
            <a:spAutoFit/>
          </a:bodyPr>
          <a:lstStyle/>
          <a:p>
            <a:r>
              <a:rPr lang="en-US" sz="2400" dirty="0">
                <a:solidFill>
                  <a:schemeClr val="accent1">
                    <a:lumMod val="75000"/>
                  </a:schemeClr>
                </a:solidFill>
                <a:cs typeface="B Koodak" panose="00000700000000000000" pitchFamily="2" charset="-78"/>
              </a:rPr>
              <a:t>P(H)=</a:t>
            </a:r>
            <a:r>
              <a:rPr lang="fa-IR" sz="2400" dirty="0">
                <a:solidFill>
                  <a:schemeClr val="accent1">
                    <a:lumMod val="75000"/>
                  </a:schemeClr>
                </a:solidFill>
                <a:cs typeface="B Koodak" panose="00000700000000000000" pitchFamily="2" charset="-78"/>
              </a:rPr>
              <a:t>1</a:t>
            </a:r>
          </a:p>
        </p:txBody>
      </p:sp>
      <mc:AlternateContent xmlns:mc="http://schemas.openxmlformats.org/markup-compatibility/2006" xmlns:a14="http://schemas.microsoft.com/office/drawing/2010/main">
        <mc:Choice Requires="a14">
          <p:sp>
            <p:nvSpPr>
              <p:cNvPr id="10" name="TextBox 9"/>
              <p:cNvSpPr txBox="1"/>
              <p:nvPr/>
            </p:nvSpPr>
            <p:spPr>
              <a:xfrm>
                <a:off x="2324484" y="5989380"/>
                <a:ext cx="5333819" cy="506742"/>
              </a:xfrm>
              <a:prstGeom prst="rect">
                <a:avLst/>
              </a:prstGeom>
              <a:noFill/>
            </p:spPr>
            <p:txBody>
              <a:bodyPr wrap="square" rtlCol="1">
                <a:spAutoFit/>
              </a:bodyPr>
              <a:lstStyle/>
              <a:p>
                <a:pPr algn="r" rtl="1"/>
                <a:r>
                  <a:rPr lang="fa-IR" sz="2400" dirty="0">
                    <a:solidFill>
                      <a:schemeClr val="accent2">
                        <a:lumMod val="75000"/>
                      </a:schemeClr>
                    </a:solidFill>
                    <a:ea typeface="Cambria Math" panose="02040503050406030204" pitchFamily="18" charset="0"/>
                    <a:cs typeface="B Koodak" panose="00000700000000000000" pitchFamily="2" charset="-78"/>
                  </a:rPr>
                  <a:t>{1،2،3}{2،3}{1،3}{1،2}{3}{2}{1}</a:t>
                </a:r>
                <a14:m>
                  <m:oMath xmlns:m="http://schemas.openxmlformats.org/officeDocument/2006/math">
                    <m:r>
                      <a:rPr lang="fa-IR" sz="2400" i="1" smtClean="0">
                        <a:solidFill>
                          <a:schemeClr val="accent2">
                            <a:lumMod val="75000"/>
                          </a:schemeClr>
                        </a:solidFill>
                        <a:latin typeface="Cambria Math" panose="02040503050406030204" pitchFamily="18" charset="0"/>
                        <a:ea typeface="Cambria Math" panose="02040503050406030204" pitchFamily="18" charset="0"/>
                      </a:rPr>
                      <m:t>∅</m:t>
                    </m:r>
                    <m:r>
                      <a:rPr lang="fa-IR" sz="2400" b="0" i="1" smtClean="0">
                        <a:solidFill>
                          <a:schemeClr val="accent2">
                            <a:lumMod val="75000"/>
                          </a:schemeClr>
                        </a:solidFill>
                        <a:latin typeface="Cambria Math" panose="02040503050406030204" pitchFamily="18" charset="0"/>
                        <a:ea typeface="Cambria Math" panose="02040503050406030204" pitchFamily="18" charset="0"/>
                      </a:rPr>
                      <m:t>،</m:t>
                    </m:r>
                  </m:oMath>
                </a14:m>
                <a:endParaRPr lang="fa-IR" sz="2400" dirty="0">
                  <a:solidFill>
                    <a:schemeClr val="accent2">
                      <a:lumMod val="75000"/>
                    </a:schemeClr>
                  </a:solidFill>
                  <a:ea typeface="Cambria Math" panose="02040503050406030204" pitchFamily="18" charset="0"/>
                  <a:cs typeface="B Koodak" panose="00000700000000000000" pitchFamily="2"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324484" y="5989380"/>
                <a:ext cx="5333819" cy="506742"/>
              </a:xfrm>
              <a:prstGeom prst="rect">
                <a:avLst/>
              </a:prstGeom>
              <a:blipFill>
                <a:blip r:embed="rId4"/>
                <a:stretch>
                  <a:fillRect t="-9639" r="-1829" b="-31325"/>
                </a:stretch>
              </a:blipFill>
            </p:spPr>
            <p:txBody>
              <a:bodyPr/>
              <a:lstStyle/>
              <a:p>
                <a:r>
                  <a:rPr lang="en-US">
                    <a:noFill/>
                  </a:rPr>
                  <a:t> </a:t>
                </a:r>
              </a:p>
            </p:txBody>
          </p:sp>
        </mc:Fallback>
      </mc:AlternateContent>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967" flipH="1">
            <a:off x="9270440" y="2735998"/>
            <a:ext cx="2540361" cy="2540361"/>
          </a:xfrm>
          <a:prstGeom prst="rect">
            <a:avLst/>
          </a:prstGeom>
        </p:spPr>
      </p:pic>
    </p:spTree>
    <p:extLst>
      <p:ext uri="{BB962C8B-B14F-4D97-AF65-F5344CB8AC3E}">
        <p14:creationId xmlns:p14="http://schemas.microsoft.com/office/powerpoint/2010/main" val="71728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down)">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down)">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down)">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1000"/>
                                        <p:tgtEl>
                                          <p:spTgt spid="5">
                                            <p:txEl>
                                              <p:pRg st="0" end="0"/>
                                            </p:txEl>
                                          </p:spTgt>
                                        </p:tgtEl>
                                      </p:cBhvr>
                                    </p:animEffect>
                                    <p:anim calcmode="lin" valueType="num">
                                      <p:cBhvr>
                                        <p:cTn id="5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8433" y="430619"/>
            <a:ext cx="10515600" cy="400110"/>
          </a:xfrm>
          <a:prstGeom prst="rect">
            <a:avLst/>
          </a:prstGeom>
          <a:noFill/>
        </p:spPr>
        <p:txBody>
          <a:bodyPr wrap="square" rtlCol="1">
            <a:spAutoFit/>
          </a:bodyPr>
          <a:lstStyle/>
          <a:p>
            <a:pPr algn="r" rtl="1"/>
            <a:r>
              <a:rPr lang="fa-IR" sz="2000" dirty="0">
                <a:cs typeface="B Koodak" panose="00000700000000000000" pitchFamily="2" charset="-78"/>
              </a:rPr>
              <a:t>10کارت یکسان با شماره های 1تا 10 را داخل جعبه ای قرار می دهیم و تصادفی یک کارت بیرون می آوریم.</a:t>
            </a:r>
          </a:p>
        </p:txBody>
      </p:sp>
      <p:sp>
        <p:nvSpPr>
          <p:cNvPr id="6" name="TextBox 5"/>
          <p:cNvSpPr txBox="1"/>
          <p:nvPr/>
        </p:nvSpPr>
        <p:spPr>
          <a:xfrm>
            <a:off x="881935" y="768151"/>
            <a:ext cx="11045077" cy="1015663"/>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الف)مجموعه همه حالت های ممکن </a:t>
            </a:r>
            <a:r>
              <a:rPr lang="en-US" sz="2000" dirty="0">
                <a:cs typeface="B Koodak" panose="00000700000000000000" pitchFamily="2" charset="-78"/>
              </a:rPr>
              <a:t>}</a:t>
            </a:r>
            <a:r>
              <a:rPr lang="fa-IR" sz="2000" dirty="0">
                <a:cs typeface="B Koodak" panose="00000700000000000000" pitchFamily="2" charset="-78"/>
              </a:rPr>
              <a:t>1،2،3،...،10}=</a:t>
            </a:r>
            <a:r>
              <a:rPr lang="en-US" sz="2000" dirty="0">
                <a:cs typeface="B Koodak" panose="00000700000000000000" pitchFamily="2" charset="-78"/>
              </a:rPr>
              <a:t>S</a:t>
            </a:r>
            <a:r>
              <a:rPr lang="fa-IR" sz="2000" dirty="0">
                <a:cs typeface="B Koodak" panose="00000700000000000000" pitchFamily="2" charset="-78"/>
              </a:rPr>
              <a:t>است.پیشامد</a:t>
            </a:r>
            <a:r>
              <a:rPr lang="en-US" sz="2000" dirty="0">
                <a:cs typeface="B Koodak" panose="00000700000000000000" pitchFamily="2" charset="-78"/>
              </a:rPr>
              <a:t>A</a:t>
            </a:r>
            <a:r>
              <a:rPr lang="fa-IR" sz="2000" dirty="0">
                <a:cs typeface="B Koodak" panose="00000700000000000000" pitchFamily="2" charset="-78"/>
              </a:rPr>
              <a:t>را به این صورت تعریف می کنیم که(عدد روی کارت خارج شده کمتر از 5 باشد).مجموعه </a:t>
            </a:r>
            <a:r>
              <a:rPr lang="en-US" sz="2000" dirty="0">
                <a:cs typeface="B Koodak" panose="00000700000000000000" pitchFamily="2" charset="-78"/>
              </a:rPr>
              <a:t>A</a:t>
            </a:r>
            <a:r>
              <a:rPr lang="fa-IR" sz="2000" dirty="0">
                <a:cs typeface="B Koodak" panose="00000700000000000000" pitchFamily="2" charset="-78"/>
              </a:rPr>
              <a:t> را تشکیل دهیدو احتمال رخداد پیشامد آن را به دست آورید.</a:t>
            </a:r>
          </a:p>
        </p:txBody>
      </p:sp>
      <mc:AlternateContent xmlns:mc="http://schemas.openxmlformats.org/markup-compatibility/2006" xmlns:a14="http://schemas.microsoft.com/office/drawing/2010/main">
        <mc:Choice Requires="a14">
          <p:sp>
            <p:nvSpPr>
              <p:cNvPr id="7" name="TextBox 6"/>
              <p:cNvSpPr txBox="1"/>
              <p:nvPr/>
            </p:nvSpPr>
            <p:spPr>
              <a:xfrm>
                <a:off x="1592448" y="3655873"/>
                <a:ext cx="10350190" cy="575863"/>
              </a:xfrm>
              <a:prstGeom prst="rect">
                <a:avLst/>
              </a:prstGeom>
              <a:noFill/>
            </p:spPr>
            <p:txBody>
              <a:bodyPr wrap="square" rtlCol="1">
                <a:spAutoFit/>
              </a:bodyPr>
              <a:lstStyle/>
              <a:p>
                <a:pPr algn="r" rtl="1"/>
                <a:r>
                  <a:rPr lang="fa-IR" sz="2000" dirty="0">
                    <a:cs typeface="B Koodak" panose="00000700000000000000" pitchFamily="2" charset="-78"/>
                  </a:rPr>
                  <a:t>ب)مجموعه یا پیشامدی تعریف کنید که احتمال رخ دادن ان پیشامد،</a:t>
                </a:r>
                <a14:m>
                  <m:oMath xmlns:m="http://schemas.openxmlformats.org/officeDocument/2006/math">
                    <m:f>
                      <m:fPr>
                        <m:ctrlPr>
                          <a:rPr lang="fa-IR" sz="2000" i="1" dirty="0" smtClean="0">
                            <a:latin typeface="Cambria Math" panose="02040503050406030204" pitchFamily="18" charset="0"/>
                          </a:rPr>
                        </m:ctrlPr>
                      </m:fPr>
                      <m:num>
                        <m:r>
                          <m:rPr>
                            <m:nor/>
                          </m:rPr>
                          <a:rPr lang="fa-IR" sz="2000" i="0" dirty="0">
                            <a:latin typeface="Cambria Math" panose="02040503050406030204" pitchFamily="18" charset="0"/>
                            <a:cs typeface="B Koodak" panose="00000700000000000000" pitchFamily="2" charset="-78"/>
                          </a:rPr>
                          <m:t>4</m:t>
                        </m:r>
                      </m:num>
                      <m:den>
                        <m:sSup>
                          <m:sSupPr>
                            <m:ctrlPr>
                              <a:rPr lang="fa-IR" sz="2000" i="1" dirty="0">
                                <a:latin typeface="Cambria Math" panose="02040503050406030204" pitchFamily="18" charset="0"/>
                              </a:rPr>
                            </m:ctrlPr>
                          </m:sSupPr>
                          <m:e>
                            <m:r>
                              <m:rPr>
                                <m:nor/>
                              </m:rPr>
                              <a:rPr lang="fa-IR" sz="2000" i="0" dirty="0">
                                <a:latin typeface="Cambria Math" panose="02040503050406030204" pitchFamily="18" charset="0"/>
                                <a:cs typeface="B Koodak" panose="00000700000000000000" pitchFamily="2" charset="-78"/>
                              </a:rPr>
                              <m:t>1</m:t>
                            </m:r>
                          </m:e>
                          <m:sup>
                            <m:r>
                              <m:rPr>
                                <m:nor/>
                              </m:rPr>
                              <a:rPr lang="fa-IR" sz="2000" b="0" i="0" dirty="0" smtClean="0">
                                <a:latin typeface="Cambria Math" panose="02040503050406030204" pitchFamily="18" charset="0"/>
                                <a:cs typeface="B Koodak" panose="00000700000000000000" pitchFamily="2" charset="-78"/>
                              </a:rPr>
                              <m:t>0</m:t>
                            </m:r>
                          </m:sup>
                        </m:sSup>
                      </m:den>
                    </m:f>
                  </m:oMath>
                </a14:m>
                <a:r>
                  <a:rPr lang="fa-IR" sz="2000" dirty="0">
                    <a:cs typeface="B Koodak" panose="00000700000000000000" pitchFamily="2" charset="-78"/>
                  </a:rPr>
                  <a:t>باشد.</a:t>
                </a:r>
              </a:p>
            </p:txBody>
          </p:sp>
        </mc:Choice>
        <mc:Fallback xmlns="">
          <p:sp>
            <p:nvSpPr>
              <p:cNvPr id="7" name="TextBox 6"/>
              <p:cNvSpPr txBox="1">
                <a:spLocks noRot="1" noChangeAspect="1" noMove="1" noResize="1" noEditPoints="1" noAdjustHandles="1" noChangeArrowheads="1" noChangeShapeType="1" noTextEdit="1"/>
              </p:cNvSpPr>
              <p:nvPr/>
            </p:nvSpPr>
            <p:spPr>
              <a:xfrm>
                <a:off x="1592448" y="3655873"/>
                <a:ext cx="10350190" cy="575863"/>
              </a:xfrm>
              <a:prstGeom prst="rect">
                <a:avLst/>
              </a:prstGeom>
              <a:blipFill>
                <a:blip r:embed="rId2"/>
                <a:stretch>
                  <a:fillRect r="-648" b="-14894"/>
                </a:stretch>
              </a:blipFill>
            </p:spPr>
            <p:txBody>
              <a:bodyPr/>
              <a:lstStyle/>
              <a:p>
                <a:r>
                  <a:rPr lang="en-US">
                    <a:noFill/>
                  </a:rPr>
                  <a:t> </a:t>
                </a:r>
              </a:p>
            </p:txBody>
          </p:sp>
        </mc:Fallback>
      </mc:AlternateContent>
      <p:sp>
        <p:nvSpPr>
          <p:cNvPr id="8" name="TextBox 7"/>
          <p:cNvSpPr txBox="1"/>
          <p:nvPr/>
        </p:nvSpPr>
        <p:spPr>
          <a:xfrm>
            <a:off x="394541" y="4872990"/>
            <a:ext cx="11548097" cy="977191"/>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ج)اگر</a:t>
            </a:r>
            <a:r>
              <a:rPr lang="en-US" sz="2000" dirty="0">
                <a:cs typeface="B Koodak" panose="00000700000000000000" pitchFamily="2" charset="-78"/>
              </a:rPr>
              <a:t>B</a:t>
            </a:r>
            <a:r>
              <a:rPr lang="fa-IR" sz="2000" dirty="0">
                <a:cs typeface="B Koodak" panose="00000700000000000000" pitchFamily="2" charset="-78"/>
              </a:rPr>
              <a:t>پیشامد خارج شدن عدد اول و</a:t>
            </a:r>
            <a:r>
              <a:rPr lang="en-US" sz="2000" dirty="0">
                <a:cs typeface="B Koodak" panose="00000700000000000000" pitchFamily="2" charset="-78"/>
              </a:rPr>
              <a:t>C</a:t>
            </a:r>
            <a:r>
              <a:rPr lang="fa-IR" sz="2000" dirty="0">
                <a:cs typeface="B Koodak" panose="00000700000000000000" pitchFamily="2" charset="-78"/>
              </a:rPr>
              <a:t>پیشامد خارج شدن عدد زوج باشد،مجموعه های</a:t>
            </a:r>
            <a:r>
              <a:rPr lang="en-US" sz="2000" dirty="0">
                <a:cs typeface="B Koodak" panose="00000700000000000000" pitchFamily="2" charset="-78"/>
              </a:rPr>
              <a:t>B</a:t>
            </a:r>
            <a:r>
              <a:rPr lang="fa-IR" sz="2000" dirty="0">
                <a:cs typeface="B Koodak" panose="00000700000000000000" pitchFamily="2" charset="-78"/>
              </a:rPr>
              <a:t>و</a:t>
            </a:r>
            <a:r>
              <a:rPr lang="en-US" sz="2000" dirty="0">
                <a:cs typeface="B Koodak" panose="00000700000000000000" pitchFamily="2" charset="-78"/>
              </a:rPr>
              <a:t>C</a:t>
            </a:r>
            <a:r>
              <a:rPr lang="fa-IR" sz="2000" dirty="0">
                <a:cs typeface="B Koodak" panose="00000700000000000000" pitchFamily="2" charset="-78"/>
              </a:rPr>
              <a:t>را تشکیل دهید و احتمال رخداد هریک را حساب کنید.آیا پیشامد های</a:t>
            </a:r>
            <a:r>
              <a:rPr lang="en-US" sz="2000" dirty="0">
                <a:cs typeface="B Koodak" panose="00000700000000000000" pitchFamily="2" charset="-78"/>
              </a:rPr>
              <a:t>A</a:t>
            </a:r>
            <a:r>
              <a:rPr lang="fa-IR" sz="2000" dirty="0">
                <a:cs typeface="B Koodak" panose="00000700000000000000" pitchFamily="2" charset="-78"/>
              </a:rPr>
              <a:t>و</a:t>
            </a:r>
            <a:r>
              <a:rPr lang="en-US" sz="2000" dirty="0">
                <a:cs typeface="B Koodak" panose="00000700000000000000" pitchFamily="2" charset="-78"/>
              </a:rPr>
              <a:t>B</a:t>
            </a:r>
            <a:r>
              <a:rPr lang="fa-IR" sz="2000" dirty="0">
                <a:cs typeface="B Koodak" panose="00000700000000000000" pitchFamily="2" charset="-78"/>
              </a:rPr>
              <a:t>هم شانس اند؟چرا؟</a:t>
            </a:r>
          </a:p>
        </p:txBody>
      </p:sp>
      <p:sp>
        <p:nvSpPr>
          <p:cNvPr id="3" name="Rectangle 2"/>
          <p:cNvSpPr/>
          <p:nvPr/>
        </p:nvSpPr>
        <p:spPr>
          <a:xfrm>
            <a:off x="780609" y="2864200"/>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1</a:t>
            </a:r>
          </a:p>
        </p:txBody>
      </p:sp>
      <p:sp>
        <p:nvSpPr>
          <p:cNvPr id="16" name="TextBox 15"/>
          <p:cNvSpPr txBox="1"/>
          <p:nvPr/>
        </p:nvSpPr>
        <p:spPr>
          <a:xfrm>
            <a:off x="3754207" y="2602590"/>
            <a:ext cx="2062976" cy="523220"/>
          </a:xfrm>
          <a:prstGeom prst="rect">
            <a:avLst/>
          </a:prstGeom>
          <a:noFill/>
        </p:spPr>
        <p:txBody>
          <a:bodyPr wrap="square" rtlCol="1">
            <a:spAutoFit/>
          </a:bodyPr>
          <a:lstStyle/>
          <a:p>
            <a:pPr algn="r" rtl="1"/>
            <a:r>
              <a:rPr lang="fa-IR" sz="2800" dirty="0">
                <a:solidFill>
                  <a:schemeClr val="accent2">
                    <a:lumMod val="75000"/>
                  </a:schemeClr>
                </a:solidFill>
                <a:cs typeface="B Koodak" panose="00000700000000000000" pitchFamily="2" charset="-78"/>
              </a:rPr>
              <a:t>{1،2،3،4}=</a:t>
            </a:r>
            <a:r>
              <a:rPr lang="en-US" sz="2800" dirty="0">
                <a:solidFill>
                  <a:schemeClr val="accent2">
                    <a:lumMod val="75000"/>
                  </a:schemeClr>
                </a:solidFill>
                <a:cs typeface="B Koodak" panose="00000700000000000000" pitchFamily="2" charset="-78"/>
              </a:rPr>
              <a:t>A</a:t>
            </a:r>
            <a:endParaRPr lang="fa-IR" sz="28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8" name="TextBox 17"/>
              <p:cNvSpPr txBox="1"/>
              <p:nvPr/>
            </p:nvSpPr>
            <p:spPr>
              <a:xfrm>
                <a:off x="6234779" y="2427776"/>
                <a:ext cx="1326995" cy="89056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800" i="1" smtClean="0">
                              <a:solidFill>
                                <a:schemeClr val="accent2">
                                  <a:lumMod val="75000"/>
                                </a:schemeClr>
                              </a:solidFill>
                              <a:latin typeface="Cambria Math" panose="02040503050406030204" pitchFamily="18" charset="0"/>
                            </a:rPr>
                          </m:ctrlPr>
                        </m:fPr>
                        <m:num>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10</m:t>
                          </m:r>
                        </m:den>
                      </m:f>
                      <m:r>
                        <a:rPr lang="fa-IR" sz="2800" b="0" i="1" smtClean="0">
                          <a:solidFill>
                            <a:schemeClr val="accent2">
                              <a:lumMod val="75000"/>
                            </a:schemeClr>
                          </a:solidFill>
                          <a:latin typeface="Cambria Math" panose="02040503050406030204" pitchFamily="18" charset="0"/>
                        </a:rPr>
                        <m:t>=</m:t>
                      </m:r>
                      <m:f>
                        <m:fPr>
                          <m:ctrlPr>
                            <a:rPr lang="fa-IR" sz="2800" i="1" smtClean="0">
                              <a:solidFill>
                                <a:schemeClr val="accent2">
                                  <a:lumMod val="75000"/>
                                </a:schemeClr>
                              </a:solidFill>
                              <a:latin typeface="Cambria Math" panose="02040503050406030204" pitchFamily="18" charset="0"/>
                            </a:rPr>
                          </m:ctrlPr>
                        </m:fPr>
                        <m:num>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5</m:t>
                          </m:r>
                        </m:den>
                      </m:f>
                    </m:oMath>
                  </m:oMathPara>
                </a14:m>
                <a:endParaRPr lang="fa-IR" sz="2800" dirty="0">
                  <a:solidFill>
                    <a:schemeClr val="accent2">
                      <a:lumMod val="75000"/>
                    </a:schemeClr>
                  </a:solidFill>
                  <a:cs typeface="B Koodak" panose="00000700000000000000" pitchFamily="2" charset="-7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234779" y="2427776"/>
                <a:ext cx="1326995" cy="890565"/>
              </a:xfrm>
              <a:prstGeom prst="rect">
                <a:avLst/>
              </a:prstGeom>
              <a:blipFill>
                <a:blip r:embed="rId3"/>
                <a:stretch>
                  <a:fillRect/>
                </a:stretch>
              </a:blipFill>
            </p:spPr>
            <p:txBody>
              <a:bodyPr/>
              <a:lstStyle/>
              <a:p>
                <a:r>
                  <a:rPr lang="en-US">
                    <a:noFill/>
                  </a:rPr>
                  <a:t> </a:t>
                </a:r>
              </a:p>
            </p:txBody>
          </p:sp>
        </mc:Fallback>
      </mc:AlternateContent>
      <p:sp>
        <p:nvSpPr>
          <p:cNvPr id="19" name="TextBox 18"/>
          <p:cNvSpPr txBox="1"/>
          <p:nvPr/>
        </p:nvSpPr>
        <p:spPr>
          <a:xfrm>
            <a:off x="3369132" y="4399681"/>
            <a:ext cx="4036741"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عدد روی کارت خارج شده بیشتر از 6 باشد.</a:t>
            </a:r>
          </a:p>
        </p:txBody>
      </p:sp>
      <p:sp>
        <p:nvSpPr>
          <p:cNvPr id="20" name="TextBox 19"/>
          <p:cNvSpPr txBox="1"/>
          <p:nvPr/>
        </p:nvSpPr>
        <p:spPr>
          <a:xfrm>
            <a:off x="765150" y="5990883"/>
            <a:ext cx="2442700" cy="461665"/>
          </a:xfrm>
          <a:prstGeom prst="rect">
            <a:avLst/>
          </a:prstGeom>
          <a:noFill/>
        </p:spPr>
        <p:txBody>
          <a:bodyPr wrap="square" rtlCol="1">
            <a:spAutoFit/>
          </a:bodyPr>
          <a:lstStyle/>
          <a:p>
            <a:pPr algn="r" rtl="1"/>
            <a:r>
              <a:rPr lang="fa-IR" sz="2400" dirty="0">
                <a:solidFill>
                  <a:schemeClr val="accent2">
                    <a:lumMod val="75000"/>
                  </a:schemeClr>
                </a:solidFill>
                <a:cs typeface="B Koodak" panose="00000700000000000000" pitchFamily="2" charset="-78"/>
              </a:rPr>
              <a:t>      {2،4،6،8،10}=</a:t>
            </a:r>
            <a:r>
              <a:rPr lang="en-US" sz="2400" dirty="0">
                <a:solidFill>
                  <a:schemeClr val="accent2">
                    <a:lumMod val="75000"/>
                  </a:schemeClr>
                </a:solidFill>
                <a:cs typeface="B Koodak" panose="00000700000000000000" pitchFamily="2" charset="-78"/>
              </a:rPr>
              <a:t>C</a:t>
            </a:r>
            <a:endParaRPr lang="fa-IR" sz="24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21" name="TextBox 20"/>
              <p:cNvSpPr txBox="1"/>
              <p:nvPr/>
            </p:nvSpPr>
            <p:spPr>
              <a:xfrm>
                <a:off x="3806982" y="5685058"/>
                <a:ext cx="1367300" cy="672556"/>
              </a:xfrm>
              <a:prstGeom prst="rect">
                <a:avLst/>
              </a:prstGeom>
              <a:noFill/>
            </p:spPr>
            <p:txBody>
              <a:bodyPr wrap="square" rtlCol="1">
                <a:spAutoFit/>
              </a:bodyPr>
              <a:lstStyle/>
              <a:p>
                <a:r>
                  <a:rPr lang="en-US" sz="2400" dirty="0">
                    <a:solidFill>
                      <a:schemeClr val="accent2">
                        <a:lumMod val="75000"/>
                      </a:schemeClr>
                    </a:solidFill>
                    <a:cs typeface="B Koodak" panose="00000700000000000000" pitchFamily="2" charset="-78"/>
                  </a:rPr>
                  <a:t>P(B)=</a:t>
                </a:r>
                <a14:m>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i="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400" i="0">
                            <a:solidFill>
                              <a:schemeClr val="accent2">
                                <a:lumMod val="75000"/>
                              </a:schemeClr>
                            </a:solidFill>
                            <a:latin typeface="Cambria Math" panose="02040503050406030204" pitchFamily="18" charset="0"/>
                            <a:cs typeface="B Koodak" panose="00000700000000000000" pitchFamily="2" charset="-78"/>
                          </a:rPr>
                          <m:t>1</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0</m:t>
                        </m:r>
                      </m:den>
                    </m:f>
                  </m:oMath>
                </a14:m>
                <a:endParaRPr lang="fa-IR" sz="2400" dirty="0">
                  <a:solidFill>
                    <a:schemeClr val="accent2">
                      <a:lumMod val="75000"/>
                    </a:schemeClr>
                  </a:solidFill>
                  <a:cs typeface="B Koodak" panose="00000700000000000000" pitchFamily="2" charset="-78"/>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806982" y="5685058"/>
                <a:ext cx="1367300" cy="672556"/>
              </a:xfrm>
              <a:prstGeom prst="rect">
                <a:avLst/>
              </a:prstGeom>
              <a:blipFill>
                <a:blip r:embed="rId4"/>
                <a:stretch>
                  <a:fillRect l="-7143" b="-7273"/>
                </a:stretch>
              </a:blipFill>
            </p:spPr>
            <p:txBody>
              <a:bodyPr/>
              <a:lstStyle/>
              <a:p>
                <a:r>
                  <a:rPr lang="en-US">
                    <a:noFill/>
                  </a:rPr>
                  <a:t> </a:t>
                </a:r>
              </a:p>
            </p:txBody>
          </p:sp>
        </mc:Fallback>
      </mc:AlternateContent>
      <p:sp>
        <p:nvSpPr>
          <p:cNvPr id="24" name="Rectangle 23"/>
          <p:cNvSpPr/>
          <p:nvPr/>
        </p:nvSpPr>
        <p:spPr>
          <a:xfrm>
            <a:off x="1088853" y="2642459"/>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2</a:t>
            </a:r>
          </a:p>
        </p:txBody>
      </p:sp>
      <p:sp>
        <p:nvSpPr>
          <p:cNvPr id="25" name="Rectangle 24"/>
          <p:cNvSpPr/>
          <p:nvPr/>
        </p:nvSpPr>
        <p:spPr>
          <a:xfrm>
            <a:off x="1540321" y="3207852"/>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3</a:t>
            </a:r>
          </a:p>
        </p:txBody>
      </p:sp>
      <p:sp>
        <p:nvSpPr>
          <p:cNvPr id="26" name="Rectangle 25"/>
          <p:cNvSpPr/>
          <p:nvPr/>
        </p:nvSpPr>
        <p:spPr>
          <a:xfrm>
            <a:off x="2140983" y="2718232"/>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4</a:t>
            </a:r>
          </a:p>
        </p:txBody>
      </p:sp>
      <p:sp>
        <p:nvSpPr>
          <p:cNvPr id="30" name="Rectangle 29"/>
          <p:cNvSpPr/>
          <p:nvPr/>
        </p:nvSpPr>
        <p:spPr>
          <a:xfrm>
            <a:off x="1767603" y="2777012"/>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5</a:t>
            </a:r>
          </a:p>
        </p:txBody>
      </p:sp>
      <p:sp>
        <p:nvSpPr>
          <p:cNvPr id="31" name="Rectangle 30"/>
          <p:cNvSpPr/>
          <p:nvPr/>
        </p:nvSpPr>
        <p:spPr>
          <a:xfrm>
            <a:off x="1072301" y="3063476"/>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6</a:t>
            </a:r>
          </a:p>
        </p:txBody>
      </p:sp>
      <p:sp>
        <p:nvSpPr>
          <p:cNvPr id="32" name="Rectangle 31"/>
          <p:cNvSpPr/>
          <p:nvPr/>
        </p:nvSpPr>
        <p:spPr>
          <a:xfrm>
            <a:off x="1884140" y="3205581"/>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7</a:t>
            </a:r>
          </a:p>
        </p:txBody>
      </p:sp>
      <p:sp>
        <p:nvSpPr>
          <p:cNvPr id="33" name="Rectangle 32"/>
          <p:cNvSpPr/>
          <p:nvPr/>
        </p:nvSpPr>
        <p:spPr>
          <a:xfrm>
            <a:off x="1397096" y="2749780"/>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8</a:t>
            </a:r>
          </a:p>
        </p:txBody>
      </p:sp>
      <p:sp>
        <p:nvSpPr>
          <p:cNvPr id="34" name="Rectangle 33"/>
          <p:cNvSpPr/>
          <p:nvPr/>
        </p:nvSpPr>
        <p:spPr>
          <a:xfrm>
            <a:off x="965578" y="3278342"/>
            <a:ext cx="366132"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9</a:t>
            </a:r>
          </a:p>
        </p:txBody>
      </p:sp>
      <p:sp>
        <p:nvSpPr>
          <p:cNvPr id="35" name="Rectangle 34"/>
          <p:cNvSpPr/>
          <p:nvPr/>
        </p:nvSpPr>
        <p:spPr>
          <a:xfrm>
            <a:off x="1372396" y="3408722"/>
            <a:ext cx="684660" cy="558511"/>
          </a:xfrm>
          <a:prstGeom prst="rect">
            <a:avLst/>
          </a:prstGeom>
          <a:solidFill>
            <a:schemeClr val="accent6">
              <a:lumMod val="60000"/>
              <a:lumOff val="40000"/>
            </a:schemeClr>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sz="3200" dirty="0">
                <a:cs typeface="B Koodak" panose="00000700000000000000" pitchFamily="2" charset="-78"/>
              </a:rPr>
              <a:t>10</a:t>
            </a:r>
          </a:p>
        </p:txBody>
      </p:sp>
      <p:pic>
        <p:nvPicPr>
          <p:cNvPr id="1026" name="Picture 2" descr="Open Cardboard Box Vector - Cardboard Box Icon - Free Transparent ..."/>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15" b="100000" l="10000" r="90000">
                        <a14:foregroundMark x1="38333" y1="67705" x2="48690" y2="64589"/>
                        <a14:foregroundMark x1="53929" y1="71671" x2="63214" y2="65156"/>
                      </a14:backgroundRemoval>
                    </a14:imgEffect>
                  </a14:imgLayer>
                </a14:imgProps>
              </a:ext>
              <a:ext uri="{28A0092B-C50C-407E-A947-70E740481C1C}">
                <a14:useLocalDpi xmlns:a14="http://schemas.microsoft.com/office/drawing/2010/main" val="0"/>
              </a:ext>
            </a:extLst>
          </a:blip>
          <a:srcRect/>
          <a:stretch>
            <a:fillRect/>
          </a:stretch>
        </p:blipFill>
        <p:spPr bwMode="auto">
          <a:xfrm>
            <a:off x="-1169644" y="2051361"/>
            <a:ext cx="5628863" cy="236546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80609" y="5323216"/>
            <a:ext cx="1728358" cy="600164"/>
          </a:xfrm>
          <a:prstGeom prst="rect">
            <a:avLst/>
          </a:prstGeom>
        </p:spPr>
        <p:txBody>
          <a:bodyPr wrap="none">
            <a:spAutoFit/>
          </a:bodyPr>
          <a:lstStyle/>
          <a:p>
            <a:pPr algn="r" rtl="1">
              <a:lnSpc>
                <a:spcPct val="150000"/>
              </a:lnSpc>
            </a:pPr>
            <a:r>
              <a:rPr lang="fa-IR" sz="2400" dirty="0">
                <a:solidFill>
                  <a:schemeClr val="accent2">
                    <a:lumMod val="75000"/>
                  </a:schemeClr>
                </a:solidFill>
                <a:cs typeface="B Koodak" panose="00000700000000000000" pitchFamily="2" charset="-78"/>
              </a:rPr>
              <a:t> {2،3،5،7}=</a:t>
            </a:r>
            <a:r>
              <a:rPr lang="en-US" sz="2400" dirty="0">
                <a:solidFill>
                  <a:schemeClr val="accent2">
                    <a:lumMod val="75000"/>
                  </a:schemeClr>
                </a:solidFill>
                <a:cs typeface="B Koodak" panose="00000700000000000000" pitchFamily="2" charset="-78"/>
              </a:rPr>
              <a:t>B</a:t>
            </a:r>
          </a:p>
        </p:txBody>
      </p:sp>
      <mc:AlternateContent xmlns:mc="http://schemas.openxmlformats.org/markup-compatibility/2006" xmlns:a14="http://schemas.microsoft.com/office/drawing/2010/main">
        <mc:Choice Requires="a14">
          <p:sp>
            <p:nvSpPr>
              <p:cNvPr id="29" name="Rectangle 28"/>
              <p:cNvSpPr/>
              <p:nvPr/>
            </p:nvSpPr>
            <p:spPr>
              <a:xfrm>
                <a:off x="5387502" y="5703581"/>
                <a:ext cx="1183337" cy="661143"/>
              </a:xfrm>
              <a:prstGeom prst="rect">
                <a:avLst/>
              </a:prstGeom>
            </p:spPr>
            <p:txBody>
              <a:bodyPr wrap="none">
                <a:spAutoFit/>
              </a:bodyPr>
              <a:lstStyle/>
              <a:p>
                <a:r>
                  <a:rPr lang="en-US" sz="2400" dirty="0">
                    <a:solidFill>
                      <a:schemeClr val="accent2">
                        <a:lumMod val="75000"/>
                      </a:schemeClr>
                    </a:solidFill>
                    <a:cs typeface="B Koodak" panose="00000700000000000000" pitchFamily="2" charset="-78"/>
                  </a:rPr>
                  <a:t>P(C)=</a:t>
                </a:r>
                <a14:m>
                  <m:oMath xmlns:m="http://schemas.openxmlformats.org/officeDocument/2006/math">
                    <m:f>
                      <m:fPr>
                        <m:ctrlPr>
                          <a:rPr lang="fa-IR" sz="2400" i="1" dirty="0">
                            <a:solidFill>
                              <a:schemeClr val="accent2">
                                <a:lumMod val="75000"/>
                              </a:schemeClr>
                            </a:solidFill>
                            <a:latin typeface="Cambria Math" panose="02040503050406030204" pitchFamily="18" charset="0"/>
                          </a:rPr>
                        </m:ctrlPr>
                      </m:fPr>
                      <m:num>
                        <m:r>
                          <m:rPr>
                            <m:nor/>
                          </m:rPr>
                          <a:rPr lang="fa-IR" sz="2400" dirty="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400" dirty="0">
                            <a:solidFill>
                              <a:schemeClr val="accent2">
                                <a:lumMod val="75000"/>
                              </a:schemeClr>
                            </a:solidFill>
                            <a:latin typeface="Cambria Math" panose="02040503050406030204" pitchFamily="18" charset="0"/>
                            <a:cs typeface="B Koodak" panose="00000700000000000000" pitchFamily="2" charset="-78"/>
                          </a:rPr>
                          <m:t>10</m:t>
                        </m:r>
                      </m:den>
                    </m:f>
                  </m:oMath>
                </a14:m>
                <a:endParaRPr lang="en-US" sz="2400" dirty="0">
                  <a:solidFill>
                    <a:schemeClr val="accent2">
                      <a:lumMod val="75000"/>
                    </a:schemeClr>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387502" y="5703581"/>
                <a:ext cx="1183337" cy="661143"/>
              </a:xfrm>
              <a:prstGeom prst="rect">
                <a:avLst/>
              </a:prstGeom>
              <a:blipFill>
                <a:blip r:embed="rId7"/>
                <a:stretch>
                  <a:fillRect l="-8247" b="-7407"/>
                </a:stretch>
              </a:blipFill>
            </p:spPr>
            <p:txBody>
              <a:bodyPr/>
              <a:lstStyle/>
              <a:p>
                <a:r>
                  <a:rPr lang="en-US">
                    <a:noFill/>
                  </a:rPr>
                  <a:t> </a:t>
                </a:r>
              </a:p>
            </p:txBody>
          </p:sp>
        </mc:Fallback>
      </mc:AlternateContent>
    </p:spTree>
    <p:extLst>
      <p:ext uri="{BB962C8B-B14F-4D97-AF65-F5344CB8AC3E}">
        <p14:creationId xmlns:p14="http://schemas.microsoft.com/office/powerpoint/2010/main" val="178695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3.54167E-6 -1.48148E-6 L -0.0224 -0.18542 " pathEditMode="relative" rAng="0" ptsTypes="AA">
                                      <p:cBhvr>
                                        <p:cTn id="11" dur="2000" fill="hold"/>
                                        <p:tgtEl>
                                          <p:spTgt spid="3"/>
                                        </p:tgtEl>
                                        <p:attrNameLst>
                                          <p:attrName>ppt_x</p:attrName>
                                          <p:attrName>ppt_y</p:attrName>
                                        </p:attrNameLst>
                                      </p:cBhvr>
                                      <p:rCtr x="-1120" y="-9282"/>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3.125E-6 -4.07407E-6 L -0.00808 -0.13981 " pathEditMode="relative" rAng="0" ptsTypes="AA">
                                      <p:cBhvr>
                                        <p:cTn id="15" dur="2000" fill="hold"/>
                                        <p:tgtEl>
                                          <p:spTgt spid="24"/>
                                        </p:tgtEl>
                                        <p:attrNameLst>
                                          <p:attrName>ppt_x</p:attrName>
                                          <p:attrName>ppt_y</p:attrName>
                                        </p:attrNameLst>
                                      </p:cBhvr>
                                      <p:rCtr x="-404" y="-6991"/>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0" nodeType="clickEffect">
                                  <p:stCondLst>
                                    <p:cond delay="0"/>
                                  </p:stCondLst>
                                  <p:childTnLst>
                                    <p:animMotion origin="layout" path="M 3.95833E-6 -1.48148E-6 L 0.0151 -0.23102 " pathEditMode="relative" rAng="0" ptsTypes="AA">
                                      <p:cBhvr>
                                        <p:cTn id="19" dur="2000" fill="hold"/>
                                        <p:tgtEl>
                                          <p:spTgt spid="25"/>
                                        </p:tgtEl>
                                        <p:attrNameLst>
                                          <p:attrName>ppt_x</p:attrName>
                                          <p:attrName>ppt_y</p:attrName>
                                        </p:attrNameLst>
                                      </p:cBhvr>
                                      <p:rCtr x="755" y="-11551"/>
                                    </p:animMotion>
                                  </p:childTnLst>
                                </p:cTn>
                              </p:par>
                            </p:childTnLst>
                          </p:cTn>
                        </p:par>
                      </p:childTnLst>
                    </p:cTn>
                  </p:par>
                  <p:par>
                    <p:cTn id="20" fill="hold">
                      <p:stCondLst>
                        <p:cond delay="indefinite"/>
                      </p:stCondLst>
                      <p:childTnLst>
                        <p:par>
                          <p:cTn id="21" fill="hold">
                            <p:stCondLst>
                              <p:cond delay="0"/>
                            </p:stCondLst>
                            <p:childTnLst>
                              <p:par>
                                <p:cTn id="22" presetID="64" presetClass="path" presetSubtype="0" accel="50000" decel="50000" fill="hold" grpId="0" nodeType="clickEffect">
                                  <p:stCondLst>
                                    <p:cond delay="0"/>
                                  </p:stCondLst>
                                  <p:childTnLst>
                                    <p:animMotion origin="layout" path="M 5E-6 4.81481E-6 L 0.01563 -0.14399 " pathEditMode="relative" rAng="0" ptsTypes="AA">
                                      <p:cBhvr>
                                        <p:cTn id="23" dur="2000" fill="hold"/>
                                        <p:tgtEl>
                                          <p:spTgt spid="26"/>
                                        </p:tgtEl>
                                        <p:attrNameLst>
                                          <p:attrName>ppt_x</p:attrName>
                                          <p:attrName>ppt_y</p:attrName>
                                        </p:attrNameLst>
                                      </p:cBhvr>
                                      <p:rCtr x="781" y="-7199"/>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0.0224 -0.18542 L 8.33333E-7 4.44444E-6 " pathEditMode="relative" rAng="0" ptsTypes="AA">
                                      <p:cBhvr>
                                        <p:cTn id="47" dur="2000" fill="hold"/>
                                        <p:tgtEl>
                                          <p:spTgt spid="3"/>
                                        </p:tgtEl>
                                        <p:attrNameLst>
                                          <p:attrName>ppt_x</p:attrName>
                                          <p:attrName>ppt_y</p:attrName>
                                        </p:attrNameLst>
                                      </p:cBhvr>
                                      <p:rCtr x="885" y="10463"/>
                                    </p:animMotion>
                                  </p:childTnLst>
                                </p:cTn>
                              </p:par>
                              <p:par>
                                <p:cTn id="48" presetID="42" presetClass="path" presetSubtype="0" accel="50000" decel="50000" fill="hold" grpId="1" nodeType="withEffect">
                                  <p:stCondLst>
                                    <p:cond delay="0"/>
                                  </p:stCondLst>
                                  <p:childTnLst>
                                    <p:animMotion origin="layout" path="M -0.00808 -0.13981 L 3.125E-6 -4.07407E-6 " pathEditMode="relative" rAng="0" ptsTypes="AA">
                                      <p:cBhvr>
                                        <p:cTn id="49" dur="2000" fill="hold"/>
                                        <p:tgtEl>
                                          <p:spTgt spid="24"/>
                                        </p:tgtEl>
                                        <p:attrNameLst>
                                          <p:attrName>ppt_x</p:attrName>
                                          <p:attrName>ppt_y</p:attrName>
                                        </p:attrNameLst>
                                      </p:cBhvr>
                                      <p:rCtr x="404" y="6991"/>
                                    </p:animMotion>
                                  </p:childTnLst>
                                </p:cTn>
                              </p:par>
                              <p:par>
                                <p:cTn id="50" presetID="42" presetClass="path" presetSubtype="0" accel="50000" decel="50000" fill="hold" grpId="1" nodeType="withEffect">
                                  <p:stCondLst>
                                    <p:cond delay="0"/>
                                  </p:stCondLst>
                                  <p:childTnLst>
                                    <p:animMotion origin="layout" path="M 0.0151 -0.23102 L 3.95833E-6 -1.48148E-6 " pathEditMode="relative" rAng="0" ptsTypes="AA">
                                      <p:cBhvr>
                                        <p:cTn id="51" dur="2000" fill="hold"/>
                                        <p:tgtEl>
                                          <p:spTgt spid="25"/>
                                        </p:tgtEl>
                                        <p:attrNameLst>
                                          <p:attrName>ppt_x</p:attrName>
                                          <p:attrName>ppt_y</p:attrName>
                                        </p:attrNameLst>
                                      </p:cBhvr>
                                      <p:rCtr x="-755" y="11551"/>
                                    </p:animMotion>
                                  </p:childTnLst>
                                </p:cTn>
                              </p:par>
                              <p:par>
                                <p:cTn id="52" presetID="42" presetClass="path" presetSubtype="0" accel="50000" decel="50000" fill="hold" grpId="1" nodeType="withEffect">
                                  <p:stCondLst>
                                    <p:cond delay="0"/>
                                  </p:stCondLst>
                                  <p:childTnLst>
                                    <p:animMotion origin="layout" path="M 0.01563 -0.14399 L 5E-6 4.81481E-6 " pathEditMode="relative" rAng="0" ptsTypes="AA">
                                      <p:cBhvr>
                                        <p:cTn id="53" dur="2000" fill="hold"/>
                                        <p:tgtEl>
                                          <p:spTgt spid="26"/>
                                        </p:tgtEl>
                                        <p:attrNameLst>
                                          <p:attrName>ppt_x</p:attrName>
                                          <p:attrName>ppt_y</p:attrName>
                                        </p:attrNameLst>
                                      </p:cBhvr>
                                      <p:rCtr x="-781" y="7199"/>
                                    </p:animMotion>
                                  </p:childTnLst>
                                </p:cTn>
                              </p:par>
                              <p:par>
                                <p:cTn id="54" presetID="64" presetClass="path" presetSubtype="0" accel="50000" decel="50000" fill="hold" grpId="0" nodeType="withEffect">
                                  <p:stCondLst>
                                    <p:cond delay="0"/>
                                  </p:stCondLst>
                                  <p:childTnLst>
                                    <p:animMotion origin="layout" path="M 5E-6 3.7037E-7 L 0.06446 -0.25463 " pathEditMode="relative" rAng="0" ptsTypes="AA">
                                      <p:cBhvr>
                                        <p:cTn id="55" dur="2000" fill="hold"/>
                                        <p:tgtEl>
                                          <p:spTgt spid="35"/>
                                        </p:tgtEl>
                                        <p:attrNameLst>
                                          <p:attrName>ppt_x</p:attrName>
                                          <p:attrName>ppt_y</p:attrName>
                                        </p:attrNameLst>
                                      </p:cBhvr>
                                      <p:rCtr x="3216" y="-12731"/>
                                    </p:animMotion>
                                  </p:childTnLst>
                                </p:cTn>
                              </p:par>
                              <p:par>
                                <p:cTn id="56" presetID="64" presetClass="path" presetSubtype="0" accel="50000" decel="50000" fill="hold" grpId="0" nodeType="withEffect">
                                  <p:stCondLst>
                                    <p:cond delay="0"/>
                                  </p:stCondLst>
                                  <p:childTnLst>
                                    <p:animMotion origin="layout" path="M -6.25E-7 1.85185E-6 L 0.06224 -0.24144 " pathEditMode="relative" rAng="0" ptsTypes="AA">
                                      <p:cBhvr>
                                        <p:cTn id="57" dur="2000" fill="hold"/>
                                        <p:tgtEl>
                                          <p:spTgt spid="34"/>
                                        </p:tgtEl>
                                        <p:attrNameLst>
                                          <p:attrName>ppt_x</p:attrName>
                                          <p:attrName>ppt_y</p:attrName>
                                        </p:attrNameLst>
                                      </p:cBhvr>
                                      <p:rCtr x="2917" y="-11852"/>
                                    </p:animMotion>
                                  </p:childTnLst>
                                </p:cTn>
                              </p:par>
                              <p:par>
                                <p:cTn id="58" presetID="64" presetClass="path" presetSubtype="0" accel="50000" decel="50000" fill="hold" grpId="0" nodeType="withEffect">
                                  <p:stCondLst>
                                    <p:cond delay="0"/>
                                  </p:stCondLst>
                                  <p:childTnLst>
                                    <p:animMotion origin="layout" path="M 2.70833E-6 -4.81481E-6 L -0.02448 -0.15393 " pathEditMode="relative" rAng="0" ptsTypes="AA">
                                      <p:cBhvr>
                                        <p:cTn id="59" dur="2000" fill="hold"/>
                                        <p:tgtEl>
                                          <p:spTgt spid="33"/>
                                        </p:tgtEl>
                                        <p:attrNameLst>
                                          <p:attrName>ppt_x</p:attrName>
                                          <p:attrName>ppt_y</p:attrName>
                                        </p:attrNameLst>
                                      </p:cBhvr>
                                      <p:rCtr x="-1224" y="-7708"/>
                                    </p:animMotion>
                                  </p:childTnLst>
                                </p:cTn>
                              </p:par>
                              <p:par>
                                <p:cTn id="60" presetID="64" presetClass="path" presetSubtype="0" accel="50000" decel="50000" fill="hold" grpId="0" nodeType="withEffect">
                                  <p:stCondLst>
                                    <p:cond delay="0"/>
                                  </p:stCondLst>
                                  <p:childTnLst>
                                    <p:animMotion origin="layout" path="M -1.25E-6 0 L -0.11289 -0.23519 " pathEditMode="relative" rAng="0" ptsTypes="AA">
                                      <p:cBhvr>
                                        <p:cTn id="61" dur="2000" fill="hold"/>
                                        <p:tgtEl>
                                          <p:spTgt spid="32"/>
                                        </p:tgtEl>
                                        <p:attrNameLst>
                                          <p:attrName>ppt_x</p:attrName>
                                          <p:attrName>ppt_y</p:attrName>
                                        </p:attrNameLst>
                                      </p:cBhvr>
                                      <p:rCtr x="-5273" y="-10625"/>
                                    </p:animMotion>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dissolv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1" nodeType="clickEffect">
                                  <p:stCondLst>
                                    <p:cond delay="0"/>
                                  </p:stCondLst>
                                  <p:childTnLst>
                                    <p:animMotion origin="layout" path="M 0.06446 -0.25463 L -0.03672 -0.00995 " pathEditMode="relative" rAng="0" ptsTypes="AA">
                                      <p:cBhvr>
                                        <p:cTn id="70" dur="2000" fill="hold"/>
                                        <p:tgtEl>
                                          <p:spTgt spid="35"/>
                                        </p:tgtEl>
                                        <p:attrNameLst>
                                          <p:attrName>ppt_x</p:attrName>
                                          <p:attrName>ppt_y</p:attrName>
                                        </p:attrNameLst>
                                      </p:cBhvr>
                                      <p:rCtr x="-5065" y="12222"/>
                                    </p:animMotion>
                                  </p:childTnLst>
                                </p:cTn>
                              </p:par>
                              <p:par>
                                <p:cTn id="71" presetID="42" presetClass="path" presetSubtype="0" accel="50000" decel="50000" fill="hold" grpId="1" nodeType="withEffect">
                                  <p:stCondLst>
                                    <p:cond delay="0"/>
                                  </p:stCondLst>
                                  <p:childTnLst>
                                    <p:animMotion origin="layout" path="M 0.06224 -0.24143 L -0.0375 0.00416 " pathEditMode="relative" rAng="0" ptsTypes="AA">
                                      <p:cBhvr>
                                        <p:cTn id="72" dur="2000" fill="hold"/>
                                        <p:tgtEl>
                                          <p:spTgt spid="34"/>
                                        </p:tgtEl>
                                        <p:attrNameLst>
                                          <p:attrName>ppt_x</p:attrName>
                                          <p:attrName>ppt_y</p:attrName>
                                        </p:attrNameLst>
                                      </p:cBhvr>
                                      <p:rCtr x="-5065" y="11690"/>
                                    </p:animMotion>
                                  </p:childTnLst>
                                </p:cTn>
                              </p:par>
                              <p:par>
                                <p:cTn id="73" presetID="42" presetClass="path" presetSubtype="0" accel="50000" decel="50000" fill="hold" grpId="1" nodeType="withEffect">
                                  <p:stCondLst>
                                    <p:cond delay="0"/>
                                  </p:stCondLst>
                                  <p:childTnLst>
                                    <p:animMotion origin="layout" path="M -0.02448 -0.15393 L 2.70833E-6 -4.81481E-6 " pathEditMode="relative" rAng="0" ptsTypes="AA">
                                      <p:cBhvr>
                                        <p:cTn id="74" dur="2000" fill="hold"/>
                                        <p:tgtEl>
                                          <p:spTgt spid="33"/>
                                        </p:tgtEl>
                                        <p:attrNameLst>
                                          <p:attrName>ppt_x</p:attrName>
                                          <p:attrName>ppt_y</p:attrName>
                                        </p:attrNameLst>
                                      </p:cBhvr>
                                      <p:rCtr x="1224" y="7685"/>
                                    </p:animMotion>
                                  </p:childTnLst>
                                </p:cTn>
                              </p:par>
                              <p:par>
                                <p:cTn id="75" presetID="42" presetClass="path" presetSubtype="0" accel="50000" decel="50000" fill="hold" grpId="1" nodeType="withEffect">
                                  <p:stCondLst>
                                    <p:cond delay="0"/>
                                  </p:stCondLst>
                                  <p:childTnLst>
                                    <p:animMotion origin="layout" path="M -0.11289 -0.23519 L -0.01315 0.01921 " pathEditMode="relative" rAng="0" ptsTypes="AA">
                                      <p:cBhvr>
                                        <p:cTn id="76" dur="2000" fill="hold"/>
                                        <p:tgtEl>
                                          <p:spTgt spid="32"/>
                                        </p:tgtEl>
                                        <p:attrNameLst>
                                          <p:attrName>ppt_x</p:attrName>
                                          <p:attrName>ppt_y</p:attrName>
                                        </p:attrNameLst>
                                      </p:cBhvr>
                                      <p:rCtr x="4674" y="12269"/>
                                    </p:animMotion>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grpId="2" nodeType="clickEffect">
                                  <p:stCondLst>
                                    <p:cond delay="0"/>
                                  </p:stCondLst>
                                  <p:childTnLst>
                                    <p:animMotion origin="layout" path="M 3.125E-6 -4.07407E-6 L -0.04766 -0.15301 " pathEditMode="relative" rAng="0" ptsTypes="AA">
                                      <p:cBhvr>
                                        <p:cTn id="80" dur="2000" fill="hold"/>
                                        <p:tgtEl>
                                          <p:spTgt spid="24"/>
                                        </p:tgtEl>
                                        <p:attrNameLst>
                                          <p:attrName>ppt_x</p:attrName>
                                          <p:attrName>ppt_y</p:attrName>
                                        </p:attrNameLst>
                                      </p:cBhvr>
                                      <p:rCtr x="-2383" y="-7662"/>
                                    </p:animMotion>
                                  </p:childTnLst>
                                </p:cTn>
                              </p:par>
                              <p:par>
                                <p:cTn id="81" presetID="64" presetClass="path" presetSubtype="0" accel="50000" decel="50000" fill="hold" grpId="2" nodeType="withEffect">
                                  <p:stCondLst>
                                    <p:cond delay="0"/>
                                  </p:stCondLst>
                                  <p:childTnLst>
                                    <p:animMotion origin="layout" path="M 3.95833E-6 -1.48148E-6 L -0.04505 -0.22222 " pathEditMode="relative" rAng="0" ptsTypes="AA">
                                      <p:cBhvr>
                                        <p:cTn id="82" dur="2000" fill="hold"/>
                                        <p:tgtEl>
                                          <p:spTgt spid="25"/>
                                        </p:tgtEl>
                                        <p:attrNameLst>
                                          <p:attrName>ppt_x</p:attrName>
                                          <p:attrName>ppt_y</p:attrName>
                                        </p:attrNameLst>
                                      </p:cBhvr>
                                      <p:rCtr x="-1680" y="-10972"/>
                                    </p:animMotion>
                                  </p:childTnLst>
                                </p:cTn>
                              </p:par>
                              <p:par>
                                <p:cTn id="83" presetID="64" presetClass="path" presetSubtype="0" accel="50000" decel="50000" fill="hold" grpId="2" nodeType="withEffect">
                                  <p:stCondLst>
                                    <p:cond delay="0"/>
                                  </p:stCondLst>
                                  <p:childTnLst>
                                    <p:animMotion origin="layout" path="M -1.25E-6 0 L 0.03672 -0.21505 " pathEditMode="relative" rAng="0" ptsTypes="AA">
                                      <p:cBhvr>
                                        <p:cTn id="84" dur="2000" fill="hold"/>
                                        <p:tgtEl>
                                          <p:spTgt spid="32"/>
                                        </p:tgtEl>
                                        <p:attrNameLst>
                                          <p:attrName>ppt_x</p:attrName>
                                          <p:attrName>ppt_y</p:attrName>
                                        </p:attrNameLst>
                                      </p:cBhvr>
                                      <p:rCtr x="1836" y="-10764"/>
                                    </p:animMotion>
                                  </p:childTnLst>
                                </p:cTn>
                              </p:par>
                              <p:par>
                                <p:cTn id="85" presetID="64" presetClass="path" presetSubtype="0" accel="50000" decel="50000" fill="hold" grpId="0" nodeType="withEffect">
                                  <p:stCondLst>
                                    <p:cond delay="0"/>
                                  </p:stCondLst>
                                  <p:childTnLst>
                                    <p:animMotion origin="layout" path="M 4.16667E-6 0 L -0.00352 -0.16829 " pathEditMode="relative" rAng="0" ptsTypes="AA">
                                      <p:cBhvr>
                                        <p:cTn id="86" dur="2000" fill="hold"/>
                                        <p:tgtEl>
                                          <p:spTgt spid="30"/>
                                        </p:tgtEl>
                                        <p:attrNameLst>
                                          <p:attrName>ppt_x</p:attrName>
                                          <p:attrName>ppt_y</p:attrName>
                                        </p:attrNameLst>
                                      </p:cBhvr>
                                      <p:rCtr x="-182" y="-8426"/>
                                    </p:animMotion>
                                  </p:childTnLst>
                                </p:cTn>
                              </p:par>
                              <p:par>
                                <p:cTn id="87" presetID="22" presetClass="entr" presetSubtype="4"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down)">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grpId="3" nodeType="clickEffect">
                                  <p:stCondLst>
                                    <p:cond delay="0"/>
                                  </p:stCondLst>
                                  <p:childTnLst>
                                    <p:animMotion origin="layout" path="M -0.04766 -0.15301 L 3.125E-6 -4.07407E-6 " pathEditMode="relative" rAng="0" ptsTypes="AA">
                                      <p:cBhvr>
                                        <p:cTn id="93" dur="2000" fill="hold"/>
                                        <p:tgtEl>
                                          <p:spTgt spid="24"/>
                                        </p:tgtEl>
                                        <p:attrNameLst>
                                          <p:attrName>ppt_x</p:attrName>
                                          <p:attrName>ppt_y</p:attrName>
                                        </p:attrNameLst>
                                      </p:cBhvr>
                                      <p:rCtr x="2383" y="7639"/>
                                    </p:animMotion>
                                  </p:childTnLst>
                                </p:cTn>
                              </p:par>
                              <p:par>
                                <p:cTn id="94" presetID="42" presetClass="path" presetSubtype="0" accel="50000" decel="50000" fill="hold" grpId="3" nodeType="withEffect">
                                  <p:stCondLst>
                                    <p:cond delay="0"/>
                                  </p:stCondLst>
                                  <p:childTnLst>
                                    <p:animMotion origin="layout" path="M -0.04505 -0.22223 L 0.0151 0.01898 " pathEditMode="relative" rAng="0" ptsTypes="AA">
                                      <p:cBhvr>
                                        <p:cTn id="95" dur="2000" fill="hold"/>
                                        <p:tgtEl>
                                          <p:spTgt spid="25"/>
                                        </p:tgtEl>
                                        <p:attrNameLst>
                                          <p:attrName>ppt_x</p:attrName>
                                          <p:attrName>ppt_y</p:attrName>
                                        </p:attrNameLst>
                                      </p:cBhvr>
                                      <p:rCtr x="2552" y="11782"/>
                                    </p:animMotion>
                                  </p:childTnLst>
                                </p:cTn>
                              </p:par>
                              <p:par>
                                <p:cTn id="96" presetID="42" presetClass="path" presetSubtype="0" accel="50000" decel="50000" fill="hold" grpId="3" nodeType="withEffect">
                                  <p:stCondLst>
                                    <p:cond delay="0"/>
                                  </p:stCondLst>
                                  <p:childTnLst>
                                    <p:animMotion origin="layout" path="M 0.03672 -0.21505 L -0.01315 0.01921 " pathEditMode="relative" rAng="0" ptsTypes="AA">
                                      <p:cBhvr>
                                        <p:cTn id="97" dur="2000" fill="hold"/>
                                        <p:tgtEl>
                                          <p:spTgt spid="32"/>
                                        </p:tgtEl>
                                        <p:attrNameLst>
                                          <p:attrName>ppt_x</p:attrName>
                                          <p:attrName>ppt_y</p:attrName>
                                        </p:attrNameLst>
                                      </p:cBhvr>
                                      <p:rCtr x="-2500" y="11713"/>
                                    </p:animMotion>
                                  </p:childTnLst>
                                </p:cTn>
                              </p:par>
                              <p:par>
                                <p:cTn id="98" presetID="42" presetClass="path" presetSubtype="0" accel="50000" decel="50000" fill="hold" grpId="1" nodeType="withEffect">
                                  <p:stCondLst>
                                    <p:cond delay="0"/>
                                  </p:stCondLst>
                                  <p:childTnLst>
                                    <p:animMotion origin="layout" path="M -0.00352 -0.16829 L -0.00352 0.08171 " pathEditMode="relative" rAng="0" ptsTypes="AA">
                                      <p:cBhvr>
                                        <p:cTn id="99" dur="2000" fill="hold"/>
                                        <p:tgtEl>
                                          <p:spTgt spid="30"/>
                                        </p:tgtEl>
                                        <p:attrNameLst>
                                          <p:attrName>ppt_x</p:attrName>
                                          <p:attrName>ppt_y</p:attrName>
                                        </p:attrNameLst>
                                      </p:cBhvr>
                                      <p:rCtr x="0" y="12500"/>
                                    </p:animMotion>
                                  </p:childTnLst>
                                </p:cTn>
                              </p:par>
                              <p:par>
                                <p:cTn id="100" presetID="64" presetClass="path" presetSubtype="0" accel="50000" decel="50000" fill="hold" grpId="4" nodeType="withEffect">
                                  <p:stCondLst>
                                    <p:cond delay="0"/>
                                  </p:stCondLst>
                                  <p:childTnLst>
                                    <p:animMotion origin="layout" path="M 3.125E-6 -4.07407E-6 L -0.04766 -0.15301 " pathEditMode="relative" rAng="0" ptsTypes="AA">
                                      <p:cBhvr>
                                        <p:cTn id="101" dur="2000" fill="hold"/>
                                        <p:tgtEl>
                                          <p:spTgt spid="24"/>
                                        </p:tgtEl>
                                        <p:attrNameLst>
                                          <p:attrName>ppt_x</p:attrName>
                                          <p:attrName>ppt_y</p:attrName>
                                        </p:attrNameLst>
                                      </p:cBhvr>
                                      <p:rCtr x="-2383" y="-7662"/>
                                    </p:animMotion>
                                  </p:childTnLst>
                                </p:cTn>
                              </p:par>
                              <p:par>
                                <p:cTn id="102" presetID="64" presetClass="path" presetSubtype="0" accel="50000" decel="50000" fill="hold" grpId="2" nodeType="withEffect">
                                  <p:stCondLst>
                                    <p:cond delay="0"/>
                                  </p:stCondLst>
                                  <p:childTnLst>
                                    <p:animMotion origin="layout" path="M 5E-6 4.81481E-6 L -0.09441 -0.15092 " pathEditMode="relative" rAng="0" ptsTypes="AA">
                                      <p:cBhvr>
                                        <p:cTn id="103" dur="2000" fill="hold"/>
                                        <p:tgtEl>
                                          <p:spTgt spid="26"/>
                                        </p:tgtEl>
                                        <p:attrNameLst>
                                          <p:attrName>ppt_x</p:attrName>
                                          <p:attrName>ppt_y</p:attrName>
                                        </p:attrNameLst>
                                      </p:cBhvr>
                                      <p:rCtr x="-4076" y="-7338"/>
                                    </p:animMotion>
                                  </p:childTnLst>
                                </p:cTn>
                              </p:par>
                              <p:par>
                                <p:cTn id="104" presetID="64" presetClass="path" presetSubtype="0" accel="50000" decel="50000" fill="hold" grpId="2" nodeType="withEffect">
                                  <p:stCondLst>
                                    <p:cond delay="0"/>
                                  </p:stCondLst>
                                  <p:childTnLst>
                                    <p:animMotion origin="layout" path="M 5E-6 3.7037E-7 L 0.06563 -0.24468 " pathEditMode="relative" rAng="0" ptsTypes="AA">
                                      <p:cBhvr>
                                        <p:cTn id="105" dur="2000" fill="hold"/>
                                        <p:tgtEl>
                                          <p:spTgt spid="35"/>
                                        </p:tgtEl>
                                        <p:attrNameLst>
                                          <p:attrName>ppt_x</p:attrName>
                                          <p:attrName>ppt_y</p:attrName>
                                        </p:attrNameLst>
                                      </p:cBhvr>
                                      <p:rCtr x="3281" y="-12245"/>
                                    </p:animMotion>
                                  </p:childTnLst>
                                </p:cTn>
                              </p:par>
                              <p:par>
                                <p:cTn id="106" presetID="64" presetClass="path" presetSubtype="0" accel="50000" decel="50000" fill="hold" grpId="0" nodeType="withEffect">
                                  <p:stCondLst>
                                    <p:cond delay="0"/>
                                  </p:stCondLst>
                                  <p:childTnLst>
                                    <p:animMotion origin="layout" path="M -4.58333E-6 3.33333E-6 L 0.05352 -0.20996 " pathEditMode="relative" rAng="0" ptsTypes="AA">
                                      <p:cBhvr>
                                        <p:cTn id="107" dur="2000" fill="hold"/>
                                        <p:tgtEl>
                                          <p:spTgt spid="31"/>
                                        </p:tgtEl>
                                        <p:attrNameLst>
                                          <p:attrName>ppt_x</p:attrName>
                                          <p:attrName>ppt_y</p:attrName>
                                        </p:attrNameLst>
                                      </p:cBhvr>
                                      <p:rCtr x="2669" y="-10509"/>
                                    </p:animMotion>
                                  </p:childTnLst>
                                </p:cTn>
                              </p:par>
                              <p:par>
                                <p:cTn id="108" presetID="22" presetClass="entr" presetSubtype="4"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00"/>
                                        <p:tgtEl>
                                          <p:spTgt spid="2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wipe(left)">
                                      <p:cBhvr>
                                        <p:cTn id="115" dur="5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left)">
                                      <p:cBhvr>
                                        <p:cTn id="1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animBg="1"/>
      <p:bldP spid="3" grpId="1" animBg="1"/>
      <p:bldP spid="16" grpId="0"/>
      <p:bldP spid="18" grpId="0"/>
      <p:bldP spid="19" grpId="0"/>
      <p:bldP spid="20" grpId="0"/>
      <p:bldP spid="21" grpId="0"/>
      <p:bldP spid="24" grpId="0" animBg="1"/>
      <p:bldP spid="24" grpId="1" animBg="1"/>
      <p:bldP spid="24" grpId="2" animBg="1"/>
      <p:bldP spid="24" grpId="3" animBg="1"/>
      <p:bldP spid="24" grpId="4" animBg="1"/>
      <p:bldP spid="25" grpId="0" animBg="1"/>
      <p:bldP spid="25" grpId="1" animBg="1"/>
      <p:bldP spid="25" grpId="2" animBg="1"/>
      <p:bldP spid="25" grpId="3" animBg="1"/>
      <p:bldP spid="26" grpId="0" animBg="1"/>
      <p:bldP spid="26" grpId="1" animBg="1"/>
      <p:bldP spid="26" grpId="2" animBg="1"/>
      <p:bldP spid="30" grpId="0" animBg="1"/>
      <p:bldP spid="30" grpId="1" animBg="1"/>
      <p:bldP spid="31" grpId="0" animBg="1"/>
      <p:bldP spid="32" grpId="0" animBg="1"/>
      <p:bldP spid="32" grpId="1" animBg="1"/>
      <p:bldP spid="32" grpId="2" animBg="1"/>
      <p:bldP spid="32" grpId="3" animBg="1"/>
      <p:bldP spid="33" grpId="0" animBg="1"/>
      <p:bldP spid="33" grpId="1" animBg="1"/>
      <p:bldP spid="34" grpId="0" animBg="1"/>
      <p:bldP spid="34" grpId="1" animBg="1"/>
      <p:bldP spid="35" grpId="0" animBg="1"/>
      <p:bldP spid="35" grpId="1" animBg="1"/>
      <p:bldP spid="35" grpId="2" animBg="1"/>
      <p:bldP spid="28" grpId="0"/>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2497" y="1088026"/>
            <a:ext cx="9033510" cy="400110"/>
          </a:xfrm>
          <a:prstGeom prst="rect">
            <a:avLst/>
          </a:prstGeom>
          <a:noFill/>
        </p:spPr>
        <p:txBody>
          <a:bodyPr wrap="square" rtlCol="1">
            <a:spAutoFit/>
          </a:bodyPr>
          <a:lstStyle/>
          <a:p>
            <a:pPr algn="r" rtl="1"/>
            <a:r>
              <a:rPr lang="fa-IR" sz="2000" dirty="0">
                <a:cs typeface="B Koodak" panose="00000700000000000000" pitchFamily="2" charset="-78"/>
              </a:rPr>
              <a:t>1- اگر تاسی را بیندازیم چقد احتمال دارد:</a:t>
            </a:r>
          </a:p>
        </p:txBody>
      </p:sp>
      <p:sp>
        <p:nvSpPr>
          <p:cNvPr id="6" name="TextBox 5"/>
          <p:cNvSpPr txBox="1"/>
          <p:nvPr/>
        </p:nvSpPr>
        <p:spPr>
          <a:xfrm>
            <a:off x="7971915" y="1376005"/>
            <a:ext cx="3840897" cy="3323987"/>
          </a:xfrm>
          <a:prstGeom prst="rect">
            <a:avLst/>
          </a:prstGeom>
          <a:noFill/>
        </p:spPr>
        <p:txBody>
          <a:bodyPr wrap="square" rtlCol="1">
            <a:spAutoFit/>
          </a:bodyPr>
          <a:lstStyle/>
          <a:p>
            <a:pPr algn="r" rtl="1">
              <a:lnSpc>
                <a:spcPct val="150000"/>
              </a:lnSpc>
            </a:pPr>
            <a:r>
              <a:rPr lang="fa-IR" sz="2000" dirty="0">
                <a:cs typeface="B Koodak" panose="00000700000000000000" pitchFamily="2" charset="-78"/>
              </a:rPr>
              <a:t>الف)عدد رو شده زوج باشد.</a:t>
            </a:r>
          </a:p>
          <a:p>
            <a:pPr algn="r" rtl="1">
              <a:lnSpc>
                <a:spcPct val="150000"/>
              </a:lnSpc>
            </a:pPr>
            <a:endParaRPr lang="fa-IR" sz="2000" dirty="0">
              <a:cs typeface="B Koodak" panose="00000700000000000000" pitchFamily="2" charset="-78"/>
            </a:endParaRPr>
          </a:p>
          <a:p>
            <a:pPr algn="r" rtl="1">
              <a:lnSpc>
                <a:spcPct val="150000"/>
              </a:lnSpc>
            </a:pPr>
            <a:r>
              <a:rPr lang="fa-IR" sz="2000" dirty="0">
                <a:cs typeface="B Koodak" panose="00000700000000000000" pitchFamily="2" charset="-78"/>
              </a:rPr>
              <a:t>ب)عدد رو شده زوج و از 2 بزرگتر باشد.</a:t>
            </a:r>
          </a:p>
          <a:p>
            <a:pPr algn="r" rtl="1">
              <a:lnSpc>
                <a:spcPct val="150000"/>
              </a:lnSpc>
            </a:pPr>
            <a:endParaRPr lang="fa-IR" sz="2000" dirty="0">
              <a:cs typeface="B Koodak" panose="00000700000000000000" pitchFamily="2" charset="-78"/>
            </a:endParaRPr>
          </a:p>
          <a:p>
            <a:pPr algn="r" rtl="1">
              <a:lnSpc>
                <a:spcPct val="150000"/>
              </a:lnSpc>
            </a:pPr>
            <a:r>
              <a:rPr lang="fa-IR" sz="2000" dirty="0">
                <a:cs typeface="B Koodak" panose="00000700000000000000" pitchFamily="2" charset="-78"/>
              </a:rPr>
              <a:t>ج)عدد رو شده زوج و اول باشد.</a:t>
            </a:r>
          </a:p>
          <a:p>
            <a:pPr algn="r" rtl="1">
              <a:lnSpc>
                <a:spcPct val="150000"/>
              </a:lnSpc>
            </a:pPr>
            <a:endParaRPr lang="fa-IR" sz="2000" dirty="0">
              <a:cs typeface="B Koodak" panose="00000700000000000000" pitchFamily="2" charset="-78"/>
            </a:endParaRPr>
          </a:p>
          <a:p>
            <a:pPr algn="r" rtl="1">
              <a:lnSpc>
                <a:spcPct val="150000"/>
              </a:lnSpc>
            </a:pPr>
            <a:r>
              <a:rPr lang="fa-IR" sz="2000" dirty="0">
                <a:cs typeface="B Koodak" panose="00000700000000000000" pitchFamily="2" charset="-78"/>
              </a:rPr>
              <a:t>د)عدد رو شده از 3 کمتر باشد.</a:t>
            </a:r>
          </a:p>
        </p:txBody>
      </p:sp>
      <p:sp>
        <p:nvSpPr>
          <p:cNvPr id="7" name="TextBox 6"/>
          <p:cNvSpPr txBox="1"/>
          <p:nvPr/>
        </p:nvSpPr>
        <p:spPr>
          <a:xfrm>
            <a:off x="916212" y="4713985"/>
            <a:ext cx="10896600" cy="707886"/>
          </a:xfrm>
          <a:prstGeom prst="rect">
            <a:avLst/>
          </a:prstGeom>
          <a:noFill/>
        </p:spPr>
        <p:txBody>
          <a:bodyPr wrap="square" rtlCol="1">
            <a:spAutoFit/>
          </a:bodyPr>
          <a:lstStyle/>
          <a:p>
            <a:pPr algn="r" rtl="1"/>
            <a:r>
              <a:rPr lang="fa-IR" sz="2000" dirty="0">
                <a:cs typeface="B Koodak" panose="00000700000000000000" pitchFamily="2" charset="-78"/>
              </a:rPr>
              <a:t>2-اگر خانواده ای دارای سه فرزند باشد،اولا مجموعه همه حالت های ممکن را تشکیل دهید(هر عضو این مجموعه را به طور مثال به صورت(د،د،پ)نمایش دهید).ثانیا چه قدر احتمال دارد این خانواده دارای دو دختر(یعنی دقیقا دو دختر)باشد؟</a:t>
            </a:r>
          </a:p>
        </p:txBody>
      </p:sp>
      <mc:AlternateContent xmlns:mc="http://schemas.openxmlformats.org/markup-compatibility/2006" xmlns:a14="http://schemas.microsoft.com/office/drawing/2010/main">
        <mc:Choice Requires="a14">
          <p:sp>
            <p:nvSpPr>
              <p:cNvPr id="8" name="TextBox 7"/>
              <p:cNvSpPr txBox="1"/>
              <p:nvPr/>
            </p:nvSpPr>
            <p:spPr>
              <a:xfrm>
                <a:off x="6227372" y="1460529"/>
                <a:ext cx="914401" cy="680956"/>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den>
                      </m:f>
                      <m:r>
                        <a:rPr lang="fa-IR" sz="2000" b="0" i="1" smtClean="0">
                          <a:solidFill>
                            <a:schemeClr val="accent2">
                              <a:lumMod val="75000"/>
                            </a:schemeClr>
                          </a:solidFill>
                          <a:latin typeface="Cambria Math" panose="02040503050406030204" pitchFamily="18" charset="0"/>
                        </a:rPr>
                        <m:t>=</m:t>
                      </m:r>
                      <m:f>
                        <m:fPr>
                          <m:ctrlPr>
                            <a:rPr lang="fa-IR" sz="2000" i="1" dirty="0" smtClean="0">
                              <a:solidFill>
                                <a:schemeClr val="accent2">
                                  <a:lumMod val="75000"/>
                                </a:schemeClr>
                              </a:solidFill>
                              <a:latin typeface="Cambria Math" panose="02040503050406030204" pitchFamily="18" charset="0"/>
                            </a:rPr>
                          </m:ctrlPr>
                        </m:fPr>
                        <m:num>
                          <m:r>
                            <m:rPr>
                              <m:nor/>
                            </m:rPr>
                            <a:rPr lang="fa-IR" sz="2000" b="0" i="0" dirty="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dirty="0" smtClean="0">
                              <a:solidFill>
                                <a:schemeClr val="accent2">
                                  <a:lumMod val="75000"/>
                                </a:schemeClr>
                              </a:solidFill>
                              <a:latin typeface="Cambria Math" panose="02040503050406030204" pitchFamily="18" charset="0"/>
                              <a:cs typeface="B Koodak" panose="00000700000000000000" pitchFamily="2" charset="-78"/>
                            </a:rPr>
                            <m:t>2</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27372" y="1460529"/>
                <a:ext cx="914401" cy="68095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45442" y="2347247"/>
                <a:ext cx="1237785" cy="782458"/>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3</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45442" y="2347247"/>
                <a:ext cx="1237785" cy="7824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65779" y="3193837"/>
                <a:ext cx="925551" cy="77931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565779" y="3193837"/>
                <a:ext cx="925551" cy="7793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21394" y="3985896"/>
                <a:ext cx="1078973" cy="78245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m:t>
                          </m:r>
                        </m:den>
                      </m:f>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3</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821394" y="3985896"/>
                <a:ext cx="1078973" cy="782458"/>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851350" y="5427021"/>
            <a:ext cx="6457902"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(د،د،د)(پ،د،د)(د،پ،د)(پ،پ،د)(د،د،پ)(پ،د،پ)(د،پ،پ)(پ،پ،پ)=</a:t>
            </a:r>
            <a:r>
              <a:rPr lang="en-US" sz="2000" dirty="0">
                <a:solidFill>
                  <a:schemeClr val="accent2">
                    <a:lumMod val="75000"/>
                  </a:schemeClr>
                </a:solidFill>
                <a:cs typeface="B Koodak" panose="00000700000000000000" pitchFamily="2" charset="-78"/>
              </a:rPr>
              <a:t>S</a:t>
            </a:r>
            <a:endParaRPr lang="fa-IR" sz="2000" dirty="0">
              <a:solidFill>
                <a:schemeClr val="accent2">
                  <a:lumMod val="75000"/>
                </a:schemeClr>
              </a:solidFill>
              <a:cs typeface="B Koodak" panose="00000700000000000000" pitchFamily="2" charset="-78"/>
            </a:endParaRPr>
          </a:p>
        </p:txBody>
      </p:sp>
      <p:sp>
        <p:nvSpPr>
          <p:cNvPr id="13" name="TextBox 12"/>
          <p:cNvSpPr txBox="1"/>
          <p:nvPr/>
        </p:nvSpPr>
        <p:spPr>
          <a:xfrm>
            <a:off x="528375" y="5941032"/>
            <a:ext cx="3523785" cy="400110"/>
          </a:xfrm>
          <a:prstGeom prst="rect">
            <a:avLst/>
          </a:prstGeom>
          <a:noFill/>
        </p:spPr>
        <p:txBody>
          <a:bodyPr wrap="square" rtlCol="1">
            <a:spAutoFit/>
          </a:bodyPr>
          <a:lstStyle/>
          <a:p>
            <a:pPr algn="r" rtl="1"/>
            <a:r>
              <a:rPr lang="fa-IR" sz="2000" dirty="0">
                <a:solidFill>
                  <a:schemeClr val="accent2">
                    <a:lumMod val="75000"/>
                  </a:schemeClr>
                </a:solidFill>
                <a:cs typeface="B Koodak" panose="00000700000000000000" pitchFamily="2" charset="-78"/>
              </a:rPr>
              <a:t>{(پ،پ،د)(پ،د،پ)(د،پ،پ)}=</a:t>
            </a:r>
            <a:r>
              <a:rPr lang="en-US" sz="2000" dirty="0">
                <a:solidFill>
                  <a:schemeClr val="accent2">
                    <a:lumMod val="75000"/>
                  </a:schemeClr>
                </a:solidFill>
                <a:cs typeface="B Koodak" panose="00000700000000000000" pitchFamily="2" charset="-78"/>
              </a:rPr>
              <a:t>A</a:t>
            </a:r>
            <a:endParaRPr lang="fa-IR" sz="20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14" name="TextBox 13"/>
              <p:cNvSpPr txBox="1"/>
              <p:nvPr/>
            </p:nvSpPr>
            <p:spPr>
              <a:xfrm>
                <a:off x="8474977" y="5518573"/>
                <a:ext cx="1220089" cy="661591"/>
              </a:xfrm>
              <a:prstGeom prst="rect">
                <a:avLst/>
              </a:prstGeom>
              <a:noFill/>
            </p:spPr>
            <p:txBody>
              <a:bodyPr wrap="square" rtlCol="1">
                <a:spAutoFit/>
              </a:bodyPr>
              <a:lstStyle/>
              <a:p>
                <a:r>
                  <a:rPr lang="en-US" sz="2400" dirty="0">
                    <a:solidFill>
                      <a:schemeClr val="accent2">
                        <a:lumMod val="75000"/>
                      </a:schemeClr>
                    </a:solidFill>
                    <a:cs typeface="B Koodak" panose="00000700000000000000" pitchFamily="2" charset="-78"/>
                  </a:rPr>
                  <a:t>P(A)=</a:t>
                </a:r>
                <a14:m>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i="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400" i="0">
                            <a:solidFill>
                              <a:schemeClr val="accent2">
                                <a:lumMod val="75000"/>
                              </a:schemeClr>
                            </a:solidFill>
                            <a:latin typeface="Cambria Math" panose="02040503050406030204" pitchFamily="18" charset="0"/>
                            <a:cs typeface="B Koodak" panose="00000700000000000000" pitchFamily="2" charset="-78"/>
                          </a:rPr>
                          <m:t>8</m:t>
                        </m:r>
                      </m:den>
                    </m:f>
                  </m:oMath>
                </a14:m>
                <a:endParaRPr lang="fa-IR" sz="2400" dirty="0">
                  <a:solidFill>
                    <a:schemeClr val="accent2">
                      <a:lumMod val="75000"/>
                    </a:schemeClr>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8474977" y="5518573"/>
                <a:ext cx="1220089" cy="661591"/>
              </a:xfrm>
              <a:prstGeom prst="rect">
                <a:avLst/>
              </a:prstGeom>
              <a:blipFill>
                <a:blip r:embed="rId6"/>
                <a:stretch>
                  <a:fillRect l="-7500" b="-7339"/>
                </a:stretch>
              </a:blipFill>
            </p:spPr>
            <p:txBody>
              <a:bodyPr/>
              <a:lstStyle/>
              <a:p>
                <a:r>
                  <a:rPr lang="en-US">
                    <a:noFill/>
                  </a:rPr>
                  <a:t> </a:t>
                </a:r>
              </a:p>
            </p:txBody>
          </p:sp>
        </mc:Fallback>
      </mc:AlternateContent>
      <p:pic>
        <p:nvPicPr>
          <p:cNvPr id="16" name="Picture 15"/>
          <p:cNvPicPr>
            <a:picLocks noChangeAspect="1"/>
          </p:cNvPicPr>
          <p:nvPr/>
        </p:nvPicPr>
        <p:blipFill>
          <a:blip r:embed="rId7"/>
          <a:stretch>
            <a:fillRect/>
          </a:stretch>
        </p:blipFill>
        <p:spPr>
          <a:xfrm>
            <a:off x="7445949" y="1472200"/>
            <a:ext cx="495606" cy="577486"/>
          </a:xfrm>
          <a:prstGeom prst="rect">
            <a:avLst/>
          </a:prstGeom>
        </p:spPr>
      </p:pic>
      <p:pic>
        <p:nvPicPr>
          <p:cNvPr id="17" name="Picture 16"/>
          <p:cNvPicPr>
            <a:picLocks noChangeAspect="1"/>
          </p:cNvPicPr>
          <p:nvPr/>
        </p:nvPicPr>
        <p:blipFill>
          <a:blip r:embed="rId8"/>
          <a:stretch>
            <a:fillRect/>
          </a:stretch>
        </p:blipFill>
        <p:spPr>
          <a:xfrm>
            <a:off x="8782495" y="1419497"/>
            <a:ext cx="465252" cy="630189"/>
          </a:xfrm>
          <a:prstGeom prst="rect">
            <a:avLst/>
          </a:prstGeom>
        </p:spPr>
      </p:pic>
      <p:pic>
        <p:nvPicPr>
          <p:cNvPr id="18" name="Picture 17"/>
          <p:cNvPicPr>
            <a:picLocks noChangeAspect="1"/>
          </p:cNvPicPr>
          <p:nvPr/>
        </p:nvPicPr>
        <p:blipFill>
          <a:blip r:embed="rId9"/>
          <a:stretch>
            <a:fillRect/>
          </a:stretch>
        </p:blipFill>
        <p:spPr>
          <a:xfrm>
            <a:off x="8147473" y="1466232"/>
            <a:ext cx="476722" cy="583454"/>
          </a:xfrm>
          <a:prstGeom prst="rect">
            <a:avLst/>
          </a:prstGeom>
        </p:spPr>
      </p:pic>
      <p:pic>
        <p:nvPicPr>
          <p:cNvPr id="19" name="Picture 18"/>
          <p:cNvPicPr>
            <a:picLocks noChangeAspect="1"/>
          </p:cNvPicPr>
          <p:nvPr/>
        </p:nvPicPr>
        <p:blipFill>
          <a:blip r:embed="rId7"/>
          <a:stretch>
            <a:fillRect/>
          </a:stretch>
        </p:blipFill>
        <p:spPr>
          <a:xfrm>
            <a:off x="7005076" y="2438564"/>
            <a:ext cx="495606" cy="577486"/>
          </a:xfrm>
          <a:prstGeom prst="rect">
            <a:avLst/>
          </a:prstGeom>
        </p:spPr>
      </p:pic>
      <p:pic>
        <p:nvPicPr>
          <p:cNvPr id="20" name="Picture 19"/>
          <p:cNvPicPr>
            <a:picLocks noChangeAspect="1"/>
          </p:cNvPicPr>
          <p:nvPr/>
        </p:nvPicPr>
        <p:blipFill>
          <a:blip r:embed="rId9"/>
          <a:stretch>
            <a:fillRect/>
          </a:stretch>
        </p:blipFill>
        <p:spPr>
          <a:xfrm>
            <a:off x="7706600" y="2432596"/>
            <a:ext cx="476722" cy="583454"/>
          </a:xfrm>
          <a:prstGeom prst="rect">
            <a:avLst/>
          </a:prstGeom>
        </p:spPr>
      </p:pic>
      <p:pic>
        <p:nvPicPr>
          <p:cNvPr id="21" name="Picture 20"/>
          <p:cNvPicPr>
            <a:picLocks noChangeAspect="1"/>
          </p:cNvPicPr>
          <p:nvPr/>
        </p:nvPicPr>
        <p:blipFill>
          <a:blip r:embed="rId8"/>
          <a:stretch>
            <a:fillRect/>
          </a:stretch>
        </p:blipFill>
        <p:spPr>
          <a:xfrm>
            <a:off x="8421507" y="3179844"/>
            <a:ext cx="465252" cy="630189"/>
          </a:xfrm>
          <a:prstGeom prst="rect">
            <a:avLst/>
          </a:prstGeom>
        </p:spPr>
      </p:pic>
      <p:pic>
        <p:nvPicPr>
          <p:cNvPr id="22" name="Picture 21"/>
          <p:cNvPicPr>
            <a:picLocks noChangeAspect="1"/>
          </p:cNvPicPr>
          <p:nvPr/>
        </p:nvPicPr>
        <p:blipFill>
          <a:blip r:embed="rId10"/>
          <a:stretch>
            <a:fillRect/>
          </a:stretch>
        </p:blipFill>
        <p:spPr>
          <a:xfrm>
            <a:off x="8484408" y="4006899"/>
            <a:ext cx="470972" cy="572944"/>
          </a:xfrm>
          <a:prstGeom prst="rect">
            <a:avLst/>
          </a:prstGeom>
        </p:spPr>
      </p:pic>
      <p:pic>
        <p:nvPicPr>
          <p:cNvPr id="23" name="Picture 22"/>
          <p:cNvPicPr>
            <a:picLocks noChangeAspect="1"/>
          </p:cNvPicPr>
          <p:nvPr/>
        </p:nvPicPr>
        <p:blipFill>
          <a:blip r:embed="rId11"/>
          <a:stretch>
            <a:fillRect/>
          </a:stretch>
        </p:blipFill>
        <p:spPr>
          <a:xfrm>
            <a:off x="7979881" y="4006899"/>
            <a:ext cx="492006" cy="572944"/>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79188" y="1405461"/>
            <a:ext cx="2749878" cy="2749878"/>
          </a:xfrm>
          <a:prstGeom prst="rect">
            <a:avLst/>
          </a:prstGeom>
        </p:spPr>
      </p:pic>
      <p:grpSp>
        <p:nvGrpSpPr>
          <p:cNvPr id="25" name="Group 24"/>
          <p:cNvGrpSpPr/>
          <p:nvPr/>
        </p:nvGrpSpPr>
        <p:grpSpPr>
          <a:xfrm>
            <a:off x="4994198" y="239681"/>
            <a:ext cx="6751553" cy="849609"/>
            <a:chOff x="5085946" y="5150252"/>
            <a:chExt cx="6974990" cy="1275787"/>
          </a:xfrm>
        </p:grpSpPr>
        <p:sp>
          <p:nvSpPr>
            <p:cNvPr id="26" name="TextBox 25"/>
            <p:cNvSpPr txBox="1"/>
            <p:nvPr/>
          </p:nvSpPr>
          <p:spPr>
            <a:xfrm>
              <a:off x="9288376" y="5755547"/>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27" name="Straight Connector 26"/>
            <p:cNvCxnSpPr/>
            <p:nvPr/>
          </p:nvCxnSpPr>
          <p:spPr>
            <a:xfrm flipH="1">
              <a:off x="5085946" y="6011922"/>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31968" t="10666" r="32222" b="12000"/>
            <a:stretch/>
          </p:blipFill>
          <p:spPr>
            <a:xfrm>
              <a:off x="11174798" y="5150252"/>
              <a:ext cx="886138" cy="1275787"/>
            </a:xfrm>
            <a:prstGeom prst="rect">
              <a:avLst/>
            </a:prstGeom>
          </p:spPr>
        </p:pic>
      </p:grpSp>
    </p:spTree>
    <p:extLst>
      <p:ext uri="{BB962C8B-B14F-4D97-AF65-F5344CB8AC3E}">
        <p14:creationId xmlns:p14="http://schemas.microsoft.com/office/powerpoint/2010/main" val="25835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 calcmode="lin" valueType="num">
                                      <p:cBhvr>
                                        <p:cTn id="14" dur="500" fill="hold"/>
                                        <p:tgtEl>
                                          <p:spTgt spid="16"/>
                                        </p:tgtEl>
                                        <p:attrNameLst>
                                          <p:attrName>style.rotation</p:attrName>
                                        </p:attrNameLst>
                                      </p:cBhvr>
                                      <p:tavLst>
                                        <p:tav tm="0">
                                          <p:val>
                                            <p:fltVal val="360"/>
                                          </p:val>
                                        </p:tav>
                                        <p:tav tm="100000">
                                          <p:val>
                                            <p:fltVal val="0"/>
                                          </p:val>
                                        </p:tav>
                                      </p:tavLst>
                                    </p:anim>
                                    <p:animEffect transition="in" filter="fade">
                                      <p:cBhvr>
                                        <p:cTn id="15" dur="500"/>
                                        <p:tgtEl>
                                          <p:spTgt spid="16"/>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 calcmode="lin" valueType="num">
                                      <p:cBhvr>
                                        <p:cTn id="20" dur="500" fill="hold"/>
                                        <p:tgtEl>
                                          <p:spTgt spid="17"/>
                                        </p:tgtEl>
                                        <p:attrNameLst>
                                          <p:attrName>style.rotation</p:attrName>
                                        </p:attrNameLst>
                                      </p:cBhvr>
                                      <p:tavLst>
                                        <p:tav tm="0">
                                          <p:val>
                                            <p:fltVal val="360"/>
                                          </p:val>
                                        </p:tav>
                                        <p:tav tm="100000">
                                          <p:val>
                                            <p:fltVal val="0"/>
                                          </p:val>
                                        </p:tav>
                                      </p:tavLst>
                                    </p:anim>
                                    <p:animEffect transition="in" filter="fade">
                                      <p:cBhvr>
                                        <p:cTn id="21" dur="500"/>
                                        <p:tgtEl>
                                          <p:spTgt spid="17"/>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 calcmode="lin" valueType="num">
                                      <p:cBhvr>
                                        <p:cTn id="26" dur="500" fill="hold"/>
                                        <p:tgtEl>
                                          <p:spTgt spid="18"/>
                                        </p:tgtEl>
                                        <p:attrNameLst>
                                          <p:attrName>style.rotation</p:attrName>
                                        </p:attrNameLst>
                                      </p:cBhvr>
                                      <p:tavLst>
                                        <p:tav tm="0">
                                          <p:val>
                                            <p:fltVal val="360"/>
                                          </p:val>
                                        </p:tav>
                                        <p:tav tm="100000">
                                          <p:val>
                                            <p:fltVal val="0"/>
                                          </p:val>
                                        </p:tav>
                                      </p:tavLst>
                                    </p:anim>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 calcmode="lin" valueType="num">
                                      <p:cBhvr>
                                        <p:cTn id="46" dur="500" fill="hold"/>
                                        <p:tgtEl>
                                          <p:spTgt spid="19"/>
                                        </p:tgtEl>
                                        <p:attrNameLst>
                                          <p:attrName>style.rotation</p:attrName>
                                        </p:attrNameLst>
                                      </p:cBhvr>
                                      <p:tavLst>
                                        <p:tav tm="0">
                                          <p:val>
                                            <p:fltVal val="360"/>
                                          </p:val>
                                        </p:tav>
                                        <p:tav tm="100000">
                                          <p:val>
                                            <p:fltVal val="0"/>
                                          </p:val>
                                        </p:tav>
                                      </p:tavLst>
                                    </p:anim>
                                    <p:animEffect transition="in" filter="fade">
                                      <p:cBhvr>
                                        <p:cTn id="47" dur="500"/>
                                        <p:tgtEl>
                                          <p:spTgt spid="19"/>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style.rotation</p:attrName>
                                        </p:attrNameLst>
                                      </p:cBhvr>
                                      <p:tavLst>
                                        <p:tav tm="0">
                                          <p:val>
                                            <p:fltVal val="360"/>
                                          </p:val>
                                        </p:tav>
                                        <p:tav tm="100000">
                                          <p:val>
                                            <p:fltVal val="0"/>
                                          </p:val>
                                        </p:tav>
                                      </p:tavLst>
                                    </p:anim>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 calcmode="lin" valueType="num">
                                      <p:cBhvr>
                                        <p:cTn id="5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fade">
                                      <p:cBhvr>
                                        <p:cTn id="65" dur="500"/>
                                        <p:tgtEl>
                                          <p:spTgt spid="6">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 calcmode="lin" valueType="num">
                                      <p:cBhvr>
                                        <p:cTn id="72" dur="500" fill="hold"/>
                                        <p:tgtEl>
                                          <p:spTgt spid="21"/>
                                        </p:tgtEl>
                                        <p:attrNameLst>
                                          <p:attrName>style.rotation</p:attrName>
                                        </p:attrNameLst>
                                      </p:cBhvr>
                                      <p:tavLst>
                                        <p:tav tm="0">
                                          <p:val>
                                            <p:fltVal val="360"/>
                                          </p:val>
                                        </p:tav>
                                        <p:tav tm="100000">
                                          <p:val>
                                            <p:fltVal val="0"/>
                                          </p:val>
                                        </p:tav>
                                      </p:tavLst>
                                    </p:anim>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0">
                                            <p:txEl>
                                              <p:pRg st="0" end="0"/>
                                            </p:txEl>
                                          </p:spTgt>
                                        </p:tgtEl>
                                        <p:attrNameLst>
                                          <p:attrName>style.visibility</p:attrName>
                                        </p:attrNameLst>
                                      </p:cBhvr>
                                      <p:to>
                                        <p:strVal val="visible"/>
                                      </p:to>
                                    </p:set>
                                    <p:anim calcmode="lin" valueType="num">
                                      <p:cBhvr>
                                        <p:cTn id="7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80" dur="500"/>
                                        <p:tgtEl>
                                          <p:spTgt spid="10">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fade">
                                      <p:cBhvr>
                                        <p:cTn id="85" dur="500"/>
                                        <p:tgtEl>
                                          <p:spTgt spid="6">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9" presetClass="entr" presetSubtype="0" decel="100000"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 calcmode="lin" valueType="num">
                                      <p:cBhvr>
                                        <p:cTn id="92" dur="500" fill="hold"/>
                                        <p:tgtEl>
                                          <p:spTgt spid="22"/>
                                        </p:tgtEl>
                                        <p:attrNameLst>
                                          <p:attrName>style.rotation</p:attrName>
                                        </p:attrNameLst>
                                      </p:cBhvr>
                                      <p:tavLst>
                                        <p:tav tm="0">
                                          <p:val>
                                            <p:fltVal val="360"/>
                                          </p:val>
                                        </p:tav>
                                        <p:tav tm="100000">
                                          <p:val>
                                            <p:fltVal val="0"/>
                                          </p:val>
                                        </p:tav>
                                      </p:tavLst>
                                    </p:anim>
                                    <p:animEffect transition="in" filter="fade">
                                      <p:cBhvr>
                                        <p:cTn id="93" dur="500"/>
                                        <p:tgtEl>
                                          <p:spTgt spid="22"/>
                                        </p:tgtEl>
                                      </p:cBhvr>
                                    </p:animEffect>
                                  </p:childTnLst>
                                </p:cTn>
                              </p:par>
                              <p:par>
                                <p:cTn id="94" presetID="49" presetClass="entr" presetSubtype="0" decel="100000"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 calcmode="lin" valueType="num">
                                      <p:cBhvr>
                                        <p:cTn id="98" dur="500" fill="hold"/>
                                        <p:tgtEl>
                                          <p:spTgt spid="23"/>
                                        </p:tgtEl>
                                        <p:attrNameLst>
                                          <p:attrName>style.rotation</p:attrName>
                                        </p:attrNameLst>
                                      </p:cBhvr>
                                      <p:tavLst>
                                        <p:tav tm="0">
                                          <p:val>
                                            <p:fltVal val="360"/>
                                          </p:val>
                                        </p:tav>
                                        <p:tav tm="100000">
                                          <p:val>
                                            <p:fltVal val="0"/>
                                          </p:val>
                                        </p:tav>
                                      </p:tavLst>
                                    </p:anim>
                                    <p:animEffect transition="in" filter="fad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11">
                                            <p:txEl>
                                              <p:pRg st="0" end="0"/>
                                            </p:txEl>
                                          </p:spTgt>
                                        </p:tgtEl>
                                        <p:attrNameLst>
                                          <p:attrName>style.visibility</p:attrName>
                                        </p:attrNameLst>
                                      </p:cBhvr>
                                      <p:to>
                                        <p:strVal val="visible"/>
                                      </p:to>
                                    </p:set>
                                    <p:anim calcmode="lin" valueType="num">
                                      <p:cBhvr>
                                        <p:cTn id="10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06" dur="500"/>
                                        <p:tgtEl>
                                          <p:spTgt spid="11">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dissolve">
                                      <p:cBhvr>
                                        <p:cTn id="111" dur="500"/>
                                        <p:tgtEl>
                                          <p:spTgt spid="7"/>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barn(inVertical)">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13">
                                            <p:txEl>
                                              <p:pRg st="0" end="0"/>
                                            </p:txEl>
                                          </p:spTgt>
                                        </p:tgtEl>
                                        <p:attrNameLst>
                                          <p:attrName>style.visibility</p:attrName>
                                        </p:attrNameLst>
                                      </p:cBhvr>
                                      <p:to>
                                        <p:strVal val="visible"/>
                                      </p:to>
                                    </p:set>
                                    <p:animEffect transition="in" filter="barn(inVertical)">
                                      <p:cBhvr>
                                        <p:cTn id="121" dur="500"/>
                                        <p:tgtEl>
                                          <p:spTgt spid="13">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14">
                                            <p:txEl>
                                              <p:pRg st="0" end="0"/>
                                            </p:txEl>
                                          </p:spTgt>
                                        </p:tgtEl>
                                        <p:attrNameLst>
                                          <p:attrName>style.visibility</p:attrName>
                                        </p:attrNameLst>
                                      </p:cBhvr>
                                      <p:to>
                                        <p:strVal val="visible"/>
                                      </p:to>
                                    </p:set>
                                    <p:animEffect transition="in" filter="barn(inVertical)">
                                      <p:cBhvr>
                                        <p:cTn id="12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01" y="385827"/>
            <a:ext cx="10515600" cy="707886"/>
          </a:xfrm>
          <a:prstGeom prst="rect">
            <a:avLst/>
          </a:prstGeom>
          <a:noFill/>
        </p:spPr>
        <p:txBody>
          <a:bodyPr wrap="square" rtlCol="1">
            <a:spAutoFit/>
          </a:bodyPr>
          <a:lstStyle/>
          <a:p>
            <a:pPr algn="r" rtl="1"/>
            <a:r>
              <a:rPr lang="fa-IR" sz="2000" dirty="0">
                <a:cs typeface="B Koodak" panose="00000700000000000000" pitchFamily="2" charset="-78"/>
              </a:rPr>
              <a:t>3-در کیسه ای 3مهره قرمز و 4مهره آبی و 5مهره سبز وجود دارد.اگر 1مهره را تصادفی از این کیسه خارج کنیم،چقدر احتمال دارد:</a:t>
            </a:r>
          </a:p>
        </p:txBody>
      </p:sp>
      <p:sp>
        <p:nvSpPr>
          <p:cNvPr id="7" name="TextBox 6"/>
          <p:cNvSpPr txBox="1"/>
          <p:nvPr/>
        </p:nvSpPr>
        <p:spPr>
          <a:xfrm>
            <a:off x="6982591" y="1454372"/>
            <a:ext cx="4918710" cy="1938992"/>
          </a:xfrm>
          <a:prstGeom prst="rect">
            <a:avLst/>
          </a:prstGeom>
          <a:noFill/>
        </p:spPr>
        <p:txBody>
          <a:bodyPr wrap="square" rtlCol="1">
            <a:spAutoFit/>
          </a:bodyPr>
          <a:lstStyle/>
          <a:p>
            <a:pPr algn="r" rtl="1"/>
            <a:r>
              <a:rPr lang="fa-IR" sz="2400" dirty="0">
                <a:cs typeface="B Koodak" panose="00000700000000000000" pitchFamily="2" charset="-78"/>
              </a:rPr>
              <a:t>الف)این مهره آبی باشد.</a:t>
            </a:r>
          </a:p>
          <a:p>
            <a:pPr algn="r" rtl="1"/>
            <a:endParaRPr lang="fa-IR" sz="2400" dirty="0">
              <a:cs typeface="B Koodak" panose="00000700000000000000" pitchFamily="2" charset="-78"/>
            </a:endParaRPr>
          </a:p>
          <a:p>
            <a:pPr algn="r" rtl="1"/>
            <a:r>
              <a:rPr lang="fa-IR" sz="2400" dirty="0">
                <a:cs typeface="B Koodak" panose="00000700000000000000" pitchFamily="2" charset="-78"/>
              </a:rPr>
              <a:t>ب)این مهره سبز نباشد.</a:t>
            </a:r>
          </a:p>
          <a:p>
            <a:pPr algn="r" rtl="1"/>
            <a:endParaRPr lang="fa-IR" sz="2400" dirty="0">
              <a:cs typeface="B Koodak" panose="00000700000000000000" pitchFamily="2" charset="-78"/>
            </a:endParaRPr>
          </a:p>
          <a:p>
            <a:pPr algn="r" rtl="1"/>
            <a:r>
              <a:rPr lang="fa-IR" sz="2400" dirty="0">
                <a:cs typeface="B Koodak" panose="00000700000000000000" pitchFamily="2" charset="-78"/>
              </a:rPr>
              <a:t>ج)این مهره قرمز یا سبز باشد.</a:t>
            </a:r>
          </a:p>
        </p:txBody>
      </p:sp>
      <p:sp>
        <p:nvSpPr>
          <p:cNvPr id="8" name="TextBox 7"/>
          <p:cNvSpPr txBox="1"/>
          <p:nvPr/>
        </p:nvSpPr>
        <p:spPr>
          <a:xfrm>
            <a:off x="1149481" y="4002963"/>
            <a:ext cx="10718223" cy="400110"/>
          </a:xfrm>
          <a:prstGeom prst="rect">
            <a:avLst/>
          </a:prstGeom>
          <a:noFill/>
        </p:spPr>
        <p:txBody>
          <a:bodyPr wrap="square" rtlCol="1">
            <a:spAutoFit/>
          </a:bodyPr>
          <a:lstStyle/>
          <a:p>
            <a:pPr algn="r" rtl="1"/>
            <a:r>
              <a:rPr lang="fa-IR" sz="2000" dirty="0">
                <a:cs typeface="B Koodak" panose="00000700000000000000" pitchFamily="2" charset="-78"/>
              </a:rPr>
              <a:t>4-اگر تاسی را دوبار بیندازیم (یا دو تاس آبی و قرمز را باهم بیندازیم)،چه قدر احتمال دارد:</a:t>
            </a:r>
          </a:p>
        </p:txBody>
      </p:sp>
      <p:sp>
        <p:nvSpPr>
          <p:cNvPr id="9" name="TextBox 8"/>
          <p:cNvSpPr txBox="1"/>
          <p:nvPr/>
        </p:nvSpPr>
        <p:spPr>
          <a:xfrm>
            <a:off x="5429843" y="4349017"/>
            <a:ext cx="6437861" cy="400110"/>
          </a:xfrm>
          <a:prstGeom prst="rect">
            <a:avLst/>
          </a:prstGeom>
          <a:noFill/>
        </p:spPr>
        <p:txBody>
          <a:bodyPr wrap="square" rtlCol="1">
            <a:spAutoFit/>
          </a:bodyPr>
          <a:lstStyle/>
          <a:p>
            <a:pPr algn="r" rtl="1"/>
            <a:r>
              <a:rPr lang="fa-IR" sz="2000" dirty="0">
                <a:cs typeface="B Koodak" panose="00000700000000000000" pitchFamily="2" charset="-78"/>
              </a:rPr>
              <a:t>(اگر مجموعه همه حالت های ممکن را</a:t>
            </a:r>
            <a:r>
              <a:rPr lang="en-US" sz="2000" dirty="0">
                <a:cs typeface="B Koodak" panose="00000700000000000000" pitchFamily="2" charset="-78"/>
              </a:rPr>
              <a:t>S</a:t>
            </a:r>
            <a:r>
              <a:rPr lang="fa-IR" sz="2000" dirty="0">
                <a:cs typeface="B Koodak" panose="00000700000000000000" pitchFamily="2" charset="-78"/>
              </a:rPr>
              <a:t>بنامیم،</a:t>
            </a:r>
            <a:r>
              <a:rPr lang="en-US" sz="2000" dirty="0">
                <a:cs typeface="B Koodak" panose="00000700000000000000" pitchFamily="2" charset="-78"/>
              </a:rPr>
              <a:t> </a:t>
            </a:r>
            <a:r>
              <a:rPr lang="fa-IR" sz="2000" dirty="0">
                <a:cs typeface="B Koodak" panose="00000700000000000000" pitchFamily="2" charset="-78"/>
              </a:rPr>
              <a:t>36=</a:t>
            </a:r>
            <a:r>
              <a:rPr lang="en-US" sz="2000" dirty="0">
                <a:cs typeface="B Koodak" panose="00000700000000000000" pitchFamily="2" charset="-78"/>
              </a:rPr>
              <a:t>n(S)</a:t>
            </a:r>
            <a:r>
              <a:rPr lang="fa-IR" sz="2000" dirty="0">
                <a:cs typeface="B Koodak" panose="00000700000000000000" pitchFamily="2" charset="-78"/>
              </a:rPr>
              <a:t>)</a:t>
            </a:r>
          </a:p>
        </p:txBody>
      </p:sp>
      <p:sp>
        <p:nvSpPr>
          <p:cNvPr id="11" name="TextBox 10"/>
          <p:cNvSpPr txBox="1"/>
          <p:nvPr/>
        </p:nvSpPr>
        <p:spPr>
          <a:xfrm>
            <a:off x="6271566" y="5162526"/>
            <a:ext cx="3086100" cy="1169551"/>
          </a:xfrm>
          <a:prstGeom prst="rect">
            <a:avLst/>
          </a:prstGeom>
          <a:noFill/>
        </p:spPr>
        <p:txBody>
          <a:bodyPr wrap="square" rtlCol="1">
            <a:spAutoFit/>
          </a:bodyPr>
          <a:lstStyle/>
          <a:p>
            <a:pPr algn="r" rtl="1"/>
            <a:r>
              <a:rPr lang="fa-IR" sz="2000" dirty="0">
                <a:cs typeface="B Koodak" panose="00000700000000000000" pitchFamily="2" charset="-78"/>
              </a:rPr>
              <a:t>الف)هر دو بار،عدد اول رو شود.</a:t>
            </a:r>
          </a:p>
          <a:p>
            <a:pPr algn="r" rtl="1">
              <a:lnSpc>
                <a:spcPct val="150000"/>
              </a:lnSpc>
            </a:pPr>
            <a:endParaRPr lang="fa-IR" sz="2000" dirty="0">
              <a:cs typeface="B Koodak" panose="00000700000000000000" pitchFamily="2" charset="-78"/>
            </a:endParaRPr>
          </a:p>
          <a:p>
            <a:pPr algn="r" rtl="1"/>
            <a:r>
              <a:rPr lang="fa-IR" sz="2000" dirty="0">
                <a:cs typeface="B Koodak" panose="00000700000000000000" pitchFamily="2" charset="-78"/>
              </a:rPr>
              <a:t>ب)دو عدد رو شده،مثل هم باشد.</a:t>
            </a:r>
          </a:p>
        </p:txBody>
      </p:sp>
      <p:sp>
        <p:nvSpPr>
          <p:cNvPr id="12" name="TextBox 11"/>
          <p:cNvSpPr txBox="1"/>
          <p:nvPr/>
        </p:nvSpPr>
        <p:spPr>
          <a:xfrm>
            <a:off x="1959186" y="5162526"/>
            <a:ext cx="3063240" cy="1169551"/>
          </a:xfrm>
          <a:prstGeom prst="rect">
            <a:avLst/>
          </a:prstGeom>
          <a:noFill/>
        </p:spPr>
        <p:txBody>
          <a:bodyPr wrap="square" rtlCol="1">
            <a:spAutoFit/>
          </a:bodyPr>
          <a:lstStyle/>
          <a:p>
            <a:pPr algn="r" rtl="1"/>
            <a:r>
              <a:rPr lang="fa-IR" sz="2000" dirty="0">
                <a:cs typeface="B Koodak" panose="00000700000000000000" pitchFamily="2" charset="-78"/>
              </a:rPr>
              <a:t>ج)دو عدد رو شده،مضرب 3 باشد.</a:t>
            </a:r>
          </a:p>
          <a:p>
            <a:pPr algn="r" rtl="1">
              <a:lnSpc>
                <a:spcPct val="150000"/>
              </a:lnSpc>
            </a:pPr>
            <a:endParaRPr lang="fa-IR" sz="2000" dirty="0">
              <a:cs typeface="B Koodak" panose="00000700000000000000" pitchFamily="2" charset="-78"/>
            </a:endParaRPr>
          </a:p>
          <a:p>
            <a:pPr algn="r" rtl="1"/>
            <a:r>
              <a:rPr lang="fa-IR" sz="2000" dirty="0">
                <a:cs typeface="B Koodak" panose="00000700000000000000" pitchFamily="2" charset="-78"/>
              </a:rPr>
              <a:t>د)مجموع دو عدد،7باشد.</a:t>
            </a:r>
          </a:p>
        </p:txBody>
      </p:sp>
      <mc:AlternateContent xmlns:mc="http://schemas.openxmlformats.org/markup-compatibility/2006" xmlns:a14="http://schemas.microsoft.com/office/drawing/2010/main">
        <mc:Choice Requires="a14">
          <p:sp>
            <p:nvSpPr>
              <p:cNvPr id="4" name="TextBox 3"/>
              <p:cNvSpPr txBox="1"/>
              <p:nvPr/>
            </p:nvSpPr>
            <p:spPr>
              <a:xfrm>
                <a:off x="5608595" y="4996952"/>
                <a:ext cx="1048215" cy="668068"/>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36</m:t>
                          </m:r>
                        </m:den>
                      </m:f>
                      <m:r>
                        <m:rPr>
                          <m:nor/>
                        </m:rPr>
                        <a:rPr lang="fa-IR" sz="2000" dirty="0" smtClean="0">
                          <a:solidFill>
                            <a:schemeClr val="accent2">
                              <a:lumMod val="75000"/>
                            </a:schemeClr>
                          </a:solidFill>
                          <a:cs typeface="B Koodak" panose="00000700000000000000" pitchFamily="2" charset="-78"/>
                        </a:rPr>
                        <m:t>=</m:t>
                      </m:r>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608595" y="4996952"/>
                <a:ext cx="1048215" cy="6680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562658" y="5800635"/>
                <a:ext cx="1103971" cy="620811"/>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i="1" smtClean="0">
                              <a:solidFill>
                                <a:schemeClr val="accent2">
                                  <a:lumMod val="75000"/>
                                </a:schemeClr>
                              </a:solidFill>
                              <a:latin typeface="Cambria Math" panose="02040503050406030204" pitchFamily="18" charset="0"/>
                            </a:rPr>
                          </m:ctrlPr>
                        </m:fPr>
                        <m:num>
                          <m:r>
                            <m:rPr>
                              <m:nor/>
                            </m:rPr>
                            <a:rPr lang="fa-IR" b="0" i="0" smtClean="0">
                              <a:solidFill>
                                <a:schemeClr val="accent2">
                                  <a:lumMod val="75000"/>
                                </a:schemeClr>
                              </a:solidFill>
                              <a:latin typeface="Cambria Math" panose="02040503050406030204" pitchFamily="18" charset="0"/>
                              <a:cs typeface="B Koodak" panose="00000700000000000000" pitchFamily="2" charset="-78"/>
                            </a:rPr>
                            <m:t>6</m:t>
                          </m:r>
                        </m:num>
                        <m:den>
                          <m:r>
                            <m:rPr>
                              <m:nor/>
                            </m:rPr>
                            <a:rPr lang="fa-IR" b="0" i="0" smtClean="0">
                              <a:solidFill>
                                <a:schemeClr val="accent2">
                                  <a:lumMod val="75000"/>
                                </a:schemeClr>
                              </a:solidFill>
                              <a:latin typeface="Cambria Math" panose="02040503050406030204" pitchFamily="18" charset="0"/>
                              <a:cs typeface="B Koodak" panose="00000700000000000000" pitchFamily="2" charset="-78"/>
                            </a:rPr>
                            <m:t>36</m:t>
                          </m:r>
                        </m:den>
                      </m:f>
                      <m:r>
                        <m:rPr>
                          <m:nor/>
                        </m:rPr>
                        <a:rPr lang="fa-IR" dirty="0">
                          <a:solidFill>
                            <a:schemeClr val="accent2">
                              <a:lumMod val="75000"/>
                            </a:schemeClr>
                          </a:solidFill>
                          <a:cs typeface="B Koodak" panose="00000700000000000000" pitchFamily="2" charset="-78"/>
                        </a:rPr>
                        <m:t>=</m:t>
                      </m:r>
                      <m:f>
                        <m:fPr>
                          <m:ctrlPr>
                            <a:rPr lang="fa-IR" i="1" smtClean="0">
                              <a:solidFill>
                                <a:schemeClr val="accent2">
                                  <a:lumMod val="75000"/>
                                </a:schemeClr>
                              </a:solidFill>
                              <a:latin typeface="Cambria Math" panose="02040503050406030204" pitchFamily="18" charset="0"/>
                            </a:rPr>
                          </m:ctrlPr>
                        </m:fPr>
                        <m:num>
                          <m:r>
                            <m:rPr>
                              <m:nor/>
                            </m:rPr>
                            <a:rPr lang="fa-IR"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b="0" i="0" smtClean="0">
                              <a:solidFill>
                                <a:schemeClr val="accent2">
                                  <a:lumMod val="75000"/>
                                </a:schemeClr>
                              </a:solidFill>
                              <a:latin typeface="Cambria Math" panose="02040503050406030204" pitchFamily="18" charset="0"/>
                              <a:cs typeface="B Koodak" panose="00000700000000000000" pitchFamily="2" charset="-78"/>
                            </a:rPr>
                            <m:t>6</m:t>
                          </m:r>
                        </m:den>
                      </m:f>
                    </m:oMath>
                  </m:oMathPara>
                </a14:m>
                <a:endParaRPr lang="fa-IR" dirty="0">
                  <a:solidFill>
                    <a:schemeClr val="accent2">
                      <a:lumMod val="75000"/>
                    </a:schemeClr>
                  </a:solidFill>
                  <a:cs typeface="B Koodak" panose="00000700000000000000" pitchFamily="2" charset="-7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562658" y="5800635"/>
                <a:ext cx="1103971" cy="6208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36145" y="5016216"/>
                <a:ext cx="1048214" cy="680314"/>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36</m:t>
                          </m:r>
                        </m:den>
                      </m:f>
                      <m:r>
                        <m:rPr>
                          <m:nor/>
                        </m:rPr>
                        <a:rPr lang="fa-IR" sz="2000" dirty="0">
                          <a:solidFill>
                            <a:schemeClr val="accent2">
                              <a:lumMod val="75000"/>
                            </a:schemeClr>
                          </a:solidFill>
                          <a:cs typeface="B Koodak" panose="00000700000000000000" pitchFamily="2" charset="-78"/>
                        </a:rPr>
                        <m:t>=</m:t>
                      </m:r>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36145" y="5016216"/>
                <a:ext cx="1048214" cy="6803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740246" y="5764316"/>
                <a:ext cx="1047936" cy="664797"/>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36</m:t>
                          </m:r>
                        </m:den>
                      </m:f>
                      <m:r>
                        <a:rPr lang="fa-IR" sz="2000" b="0" i="1" smtClean="0">
                          <a:solidFill>
                            <a:schemeClr val="accent2">
                              <a:lumMod val="75000"/>
                            </a:schemeClr>
                          </a:solidFill>
                          <a:latin typeface="Cambria Math" panose="02040503050406030204" pitchFamily="18" charset="0"/>
                        </a:rPr>
                        <m:t>=</m:t>
                      </m:r>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740246" y="5764316"/>
                <a:ext cx="1047936" cy="6647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414966" y="1300362"/>
                <a:ext cx="1063959" cy="662233"/>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r>
                        <m:rPr>
                          <m:nor/>
                        </m:rPr>
                        <a:rPr lang="fa-IR" sz="2000" dirty="0">
                          <a:solidFill>
                            <a:schemeClr val="accent2">
                              <a:lumMod val="75000"/>
                            </a:schemeClr>
                          </a:solidFill>
                          <a:cs typeface="B Koodak" panose="00000700000000000000" pitchFamily="2" charset="-78"/>
                        </a:rPr>
                        <m:t>=</m:t>
                      </m:r>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8414966" y="1300362"/>
                <a:ext cx="1063959" cy="6622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458167" y="2076419"/>
                <a:ext cx="2121798" cy="662233"/>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r>
                        <a:rPr lang="fa-IR" sz="2000" b="0" i="1" smtClean="0">
                          <a:solidFill>
                            <a:schemeClr val="accent2">
                              <a:lumMod val="75000"/>
                            </a:schemeClr>
                          </a:solidFill>
                          <a:latin typeface="Cambria Math" panose="02040503050406030204" pitchFamily="18" charset="0"/>
                        </a:rPr>
                        <m:t>+</m:t>
                      </m:r>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r>
                        <a:rPr lang="fa-IR" sz="2000" b="0" i="1" smtClean="0">
                          <a:solidFill>
                            <a:schemeClr val="accent2">
                              <a:lumMod val="75000"/>
                            </a:schemeClr>
                          </a:solidFill>
                          <a:latin typeface="Cambria Math" panose="02040503050406030204" pitchFamily="18" charset="0"/>
                        </a:rPr>
                        <m:t>=</m:t>
                      </m:r>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oMath>
                  </m:oMathPara>
                </a14:m>
                <a:endParaRPr lang="fa-IR" dirty="0">
                  <a:solidFill>
                    <a:schemeClr val="accent2">
                      <a:lumMod val="75000"/>
                    </a:schemeClr>
                  </a:solidFill>
                  <a:cs typeface="B Koodak" panose="00000700000000000000" pitchFamily="2" charset="-78"/>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458167" y="2076419"/>
                <a:ext cx="2121798" cy="66223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817368" y="2810135"/>
                <a:ext cx="2072361" cy="657616"/>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r>
                        <a:rPr lang="fa-IR" sz="2000" b="0" i="1" smtClean="0">
                          <a:solidFill>
                            <a:schemeClr val="accent2">
                              <a:lumMod val="75000"/>
                            </a:schemeClr>
                          </a:solidFill>
                          <a:latin typeface="Cambria Math" panose="02040503050406030204" pitchFamily="18" charset="0"/>
                        </a:rPr>
                        <m:t>+</m:t>
                      </m:r>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r>
                        <a:rPr lang="fa-IR" sz="2000" b="0" i="1" smtClean="0">
                          <a:solidFill>
                            <a:schemeClr val="accent2">
                              <a:lumMod val="75000"/>
                            </a:schemeClr>
                          </a:solidFill>
                          <a:latin typeface="Cambria Math" panose="02040503050406030204" pitchFamily="18" charset="0"/>
                        </a:rPr>
                        <m:t>=</m:t>
                      </m:r>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817368" y="2810135"/>
                <a:ext cx="2072361" cy="657616"/>
              </a:xfrm>
              <a:prstGeom prst="rect">
                <a:avLst/>
              </a:prstGeom>
              <a:blipFill>
                <a:blip r:embed="rId8"/>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9"/>
          <a:stretch>
            <a:fillRect/>
          </a:stretch>
        </p:blipFill>
        <p:spPr>
          <a:xfrm>
            <a:off x="847502" y="568882"/>
            <a:ext cx="2473256" cy="3434081"/>
          </a:xfrm>
          <a:prstGeom prst="rect">
            <a:avLst/>
          </a:prstGeom>
        </p:spPr>
      </p:pic>
      <p:sp>
        <p:nvSpPr>
          <p:cNvPr id="16" name="Oval 15"/>
          <p:cNvSpPr/>
          <p:nvPr/>
        </p:nvSpPr>
        <p:spPr>
          <a:xfrm>
            <a:off x="2417463" y="2684998"/>
            <a:ext cx="274320" cy="27432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33473" y="2712314"/>
            <a:ext cx="274320" cy="27432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684866" y="2720650"/>
            <a:ext cx="274320" cy="27432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361836" y="2728544"/>
            <a:ext cx="274320" cy="27432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237469" y="2253864"/>
            <a:ext cx="274320" cy="274320"/>
          </a:xfrm>
          <a:prstGeom prst="ellipse">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77676" y="2253864"/>
            <a:ext cx="274320" cy="274320"/>
          </a:xfrm>
          <a:prstGeom prst="ellipse">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93686" y="2269976"/>
            <a:ext cx="274320" cy="274320"/>
          </a:xfrm>
          <a:prstGeom prst="ellipse">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66015" y="3106371"/>
            <a:ext cx="274320" cy="274320"/>
          </a:xfrm>
          <a:prstGeom prst="ellipse">
            <a:avLst/>
          </a:prstGeom>
          <a:solidFill>
            <a:schemeClr val="accent6">
              <a:lumMod val="60000"/>
              <a:lumOff val="40000"/>
            </a:schemeClr>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46997" y="3116283"/>
            <a:ext cx="274320" cy="274320"/>
          </a:xfrm>
          <a:prstGeom prst="ellipse">
            <a:avLst/>
          </a:prstGeom>
          <a:solidFill>
            <a:schemeClr val="accent6">
              <a:lumMod val="60000"/>
              <a:lumOff val="40000"/>
            </a:schemeClr>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908944" y="3141963"/>
            <a:ext cx="274320" cy="274320"/>
          </a:xfrm>
          <a:prstGeom prst="ellipse">
            <a:avLst/>
          </a:prstGeom>
          <a:solidFill>
            <a:schemeClr val="accent6">
              <a:lumMod val="60000"/>
              <a:lumOff val="40000"/>
            </a:schemeClr>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98996" y="3146764"/>
            <a:ext cx="274320" cy="274320"/>
          </a:xfrm>
          <a:prstGeom prst="ellipse">
            <a:avLst/>
          </a:prstGeom>
          <a:solidFill>
            <a:schemeClr val="accent6">
              <a:lumMod val="60000"/>
              <a:lumOff val="40000"/>
            </a:schemeClr>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149481" y="3146764"/>
            <a:ext cx="274320" cy="274320"/>
          </a:xfrm>
          <a:prstGeom prst="ellipse">
            <a:avLst/>
          </a:prstGeom>
          <a:solidFill>
            <a:schemeClr val="accent6">
              <a:lumMod val="60000"/>
              <a:lumOff val="40000"/>
            </a:schemeClr>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2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cTn>
                              </p:par>
                              <p:par>
                                <p:cTn id="12" presetID="8" presetClass="emph" presetSubtype="0" fill="hold" grpId="0" nodeType="withEffect">
                                  <p:stCondLst>
                                    <p:cond delay="0"/>
                                  </p:stCondLst>
                                  <p:childTnLst>
                                    <p:animRot by="21600000">
                                      <p:cBhvr>
                                        <p:cTn id="13" dur="2000" fill="hold"/>
                                        <p:tgtEl>
                                          <p:spTgt spid="27"/>
                                        </p:tgtEl>
                                        <p:attrNameLst>
                                          <p:attrName>r</p:attrName>
                                        </p:attrNameLst>
                                      </p:cBhvr>
                                    </p:animRot>
                                  </p:childTnLst>
                                </p:cTn>
                              </p:par>
                              <p:par>
                                <p:cTn id="14" presetID="8" presetClass="emph" presetSubtype="0" fill="hold" grpId="0" nodeType="withEffect">
                                  <p:stCondLst>
                                    <p:cond delay="0"/>
                                  </p:stCondLst>
                                  <p:childTnLst>
                                    <p:animRot by="21600000">
                                      <p:cBhvr>
                                        <p:cTn id="15" dur="2000" fill="hold"/>
                                        <p:tgtEl>
                                          <p:spTgt spid="29"/>
                                        </p:tgtEl>
                                        <p:attrNameLst>
                                          <p:attrName>r</p:attrName>
                                        </p:attrNameLst>
                                      </p:cBhvr>
                                    </p:animRot>
                                  </p:childTnLst>
                                </p:cTn>
                              </p:par>
                              <p:par>
                                <p:cTn id="16" presetID="8" presetClass="emph" presetSubtype="0" fill="hold" grpId="0" nodeType="withEffect">
                                  <p:stCondLst>
                                    <p:cond delay="0"/>
                                  </p:stCondLst>
                                  <p:childTnLst>
                                    <p:animRot by="21600000">
                                      <p:cBhvr>
                                        <p:cTn id="17" dur="2000" fill="hold"/>
                                        <p:tgtEl>
                                          <p:spTgt spid="3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1" nodeType="clickEffect">
                                  <p:stCondLst>
                                    <p:cond delay="0"/>
                                  </p:stCondLst>
                                  <p:childTnLst>
                                    <p:animRot by="21600000">
                                      <p:cBhvr>
                                        <p:cTn id="31" dur="2000" fill="hold"/>
                                        <p:tgtEl>
                                          <p:spTgt spid="16"/>
                                        </p:tgtEl>
                                        <p:attrNameLst>
                                          <p:attrName>r</p:attrName>
                                        </p:attrNameLst>
                                      </p:cBhvr>
                                    </p:animRot>
                                  </p:childTnLst>
                                </p:cTn>
                              </p:par>
                              <p:par>
                                <p:cTn id="32" presetID="8" presetClass="emph" presetSubtype="0" fill="hold" grpId="1" nodeType="withEffect">
                                  <p:stCondLst>
                                    <p:cond delay="0"/>
                                  </p:stCondLst>
                                  <p:childTnLst>
                                    <p:animRot by="21600000">
                                      <p:cBhvr>
                                        <p:cTn id="33" dur="2000" fill="hold"/>
                                        <p:tgtEl>
                                          <p:spTgt spid="27"/>
                                        </p:tgtEl>
                                        <p:attrNameLst>
                                          <p:attrName>r</p:attrName>
                                        </p:attrNameLst>
                                      </p:cBhvr>
                                    </p:animRot>
                                  </p:childTnLst>
                                </p:cTn>
                              </p:par>
                              <p:par>
                                <p:cTn id="34" presetID="8" presetClass="emph" presetSubtype="0" fill="hold" grpId="1" nodeType="withEffect">
                                  <p:stCondLst>
                                    <p:cond delay="0"/>
                                  </p:stCondLst>
                                  <p:childTnLst>
                                    <p:animRot by="21600000">
                                      <p:cBhvr>
                                        <p:cTn id="35" dur="2000" fill="hold"/>
                                        <p:tgtEl>
                                          <p:spTgt spid="29"/>
                                        </p:tgtEl>
                                        <p:attrNameLst>
                                          <p:attrName>r</p:attrName>
                                        </p:attrNameLst>
                                      </p:cBhvr>
                                    </p:animRot>
                                  </p:childTnLst>
                                </p:cTn>
                              </p:par>
                              <p:par>
                                <p:cTn id="36" presetID="8" presetClass="emph" presetSubtype="0" fill="hold" grpId="1" nodeType="withEffect">
                                  <p:stCondLst>
                                    <p:cond delay="0"/>
                                  </p:stCondLst>
                                  <p:childTnLst>
                                    <p:animRot by="21600000">
                                      <p:cBhvr>
                                        <p:cTn id="37" dur="2000" fill="hold"/>
                                        <p:tgtEl>
                                          <p:spTgt spid="30"/>
                                        </p:tgtEl>
                                        <p:attrNameLst>
                                          <p:attrName>r</p:attrName>
                                        </p:attrNameLst>
                                      </p:cBhvr>
                                    </p:animRot>
                                  </p:childTnLst>
                                </p:cTn>
                              </p:par>
                              <p:par>
                                <p:cTn id="38" presetID="8" presetClass="emph" presetSubtype="0" fill="hold" grpId="0" nodeType="withEffect">
                                  <p:stCondLst>
                                    <p:cond delay="0"/>
                                  </p:stCondLst>
                                  <p:childTnLst>
                                    <p:animRot by="21600000">
                                      <p:cBhvr>
                                        <p:cTn id="39" dur="2000" fill="hold"/>
                                        <p:tgtEl>
                                          <p:spTgt spid="31"/>
                                        </p:tgtEl>
                                        <p:attrNameLst>
                                          <p:attrName>r</p:attrName>
                                        </p:attrNameLst>
                                      </p:cBhvr>
                                    </p:animRot>
                                  </p:childTnLst>
                                </p:cTn>
                              </p:par>
                              <p:par>
                                <p:cTn id="40" presetID="8" presetClass="emph" presetSubtype="0" fill="hold" grpId="0" nodeType="withEffect">
                                  <p:stCondLst>
                                    <p:cond delay="0"/>
                                  </p:stCondLst>
                                  <p:childTnLst>
                                    <p:animRot by="21600000">
                                      <p:cBhvr>
                                        <p:cTn id="41" dur="2000" fill="hold"/>
                                        <p:tgtEl>
                                          <p:spTgt spid="37"/>
                                        </p:tgtEl>
                                        <p:attrNameLst>
                                          <p:attrName>r</p:attrName>
                                        </p:attrNameLst>
                                      </p:cBhvr>
                                    </p:animRot>
                                  </p:childTnLst>
                                </p:cTn>
                              </p:par>
                              <p:par>
                                <p:cTn id="42" presetID="8" presetClass="emph" presetSubtype="0" fill="hold" grpId="0" nodeType="withEffect">
                                  <p:stCondLst>
                                    <p:cond delay="0"/>
                                  </p:stCondLst>
                                  <p:childTnLst>
                                    <p:animRot by="21600000">
                                      <p:cBhvr>
                                        <p:cTn id="43" dur="2000" fill="hold"/>
                                        <p:tgtEl>
                                          <p:spTgt spid="38"/>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500"/>
                                        <p:tgtEl>
                                          <p:spTgt spid="7">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grpId="1" nodeType="clickEffect">
                                  <p:stCondLst>
                                    <p:cond delay="0"/>
                                  </p:stCondLst>
                                  <p:childTnLst>
                                    <p:animRot by="21600000">
                                      <p:cBhvr>
                                        <p:cTn id="57" dur="2000" fill="hold"/>
                                        <p:tgtEl>
                                          <p:spTgt spid="31"/>
                                        </p:tgtEl>
                                        <p:attrNameLst>
                                          <p:attrName>r</p:attrName>
                                        </p:attrNameLst>
                                      </p:cBhvr>
                                    </p:animRot>
                                  </p:childTnLst>
                                </p:cTn>
                              </p:par>
                              <p:par>
                                <p:cTn id="58" presetID="8" presetClass="emph" presetSubtype="0" fill="hold" grpId="1" nodeType="withEffect">
                                  <p:stCondLst>
                                    <p:cond delay="0"/>
                                  </p:stCondLst>
                                  <p:childTnLst>
                                    <p:animRot by="21600000">
                                      <p:cBhvr>
                                        <p:cTn id="59" dur="2000" fill="hold"/>
                                        <p:tgtEl>
                                          <p:spTgt spid="37"/>
                                        </p:tgtEl>
                                        <p:attrNameLst>
                                          <p:attrName>r</p:attrName>
                                        </p:attrNameLst>
                                      </p:cBhvr>
                                    </p:animRot>
                                  </p:childTnLst>
                                </p:cTn>
                              </p:par>
                              <p:par>
                                <p:cTn id="60" presetID="8" presetClass="emph" presetSubtype="0" fill="hold" grpId="1" nodeType="withEffect">
                                  <p:stCondLst>
                                    <p:cond delay="0"/>
                                  </p:stCondLst>
                                  <p:childTnLst>
                                    <p:animRot by="21600000">
                                      <p:cBhvr>
                                        <p:cTn id="61" dur="2000" fill="hold"/>
                                        <p:tgtEl>
                                          <p:spTgt spid="38"/>
                                        </p:tgtEl>
                                        <p:attrNameLst>
                                          <p:attrName>r</p:attrName>
                                        </p:attrNameLst>
                                      </p:cBhvr>
                                    </p:animRot>
                                  </p:childTnLst>
                                </p:cTn>
                              </p:par>
                              <p:par>
                                <p:cTn id="62" presetID="8" presetClass="emph" presetSubtype="0" fill="hold" grpId="0" nodeType="withEffect">
                                  <p:stCondLst>
                                    <p:cond delay="0"/>
                                  </p:stCondLst>
                                  <p:childTnLst>
                                    <p:animRot by="21600000">
                                      <p:cBhvr>
                                        <p:cTn id="63" dur="2000" fill="hold"/>
                                        <p:tgtEl>
                                          <p:spTgt spid="45"/>
                                        </p:tgtEl>
                                        <p:attrNameLst>
                                          <p:attrName>r</p:attrName>
                                        </p:attrNameLst>
                                      </p:cBhvr>
                                    </p:animRot>
                                  </p:childTnLst>
                                </p:cTn>
                              </p:par>
                              <p:par>
                                <p:cTn id="64" presetID="8" presetClass="emph" presetSubtype="0" fill="hold" grpId="0" nodeType="withEffect">
                                  <p:stCondLst>
                                    <p:cond delay="0"/>
                                  </p:stCondLst>
                                  <p:childTnLst>
                                    <p:animRot by="21600000">
                                      <p:cBhvr>
                                        <p:cTn id="65" dur="2000" fill="hold"/>
                                        <p:tgtEl>
                                          <p:spTgt spid="44"/>
                                        </p:tgtEl>
                                        <p:attrNameLst>
                                          <p:attrName>r</p:attrName>
                                        </p:attrNameLst>
                                      </p:cBhvr>
                                    </p:animRot>
                                  </p:childTnLst>
                                </p:cTn>
                              </p:par>
                              <p:par>
                                <p:cTn id="66" presetID="8" presetClass="emph" presetSubtype="0" fill="hold" grpId="0" nodeType="withEffect">
                                  <p:stCondLst>
                                    <p:cond delay="0"/>
                                  </p:stCondLst>
                                  <p:childTnLst>
                                    <p:animRot by="21600000">
                                      <p:cBhvr>
                                        <p:cTn id="67" dur="2000" fill="hold"/>
                                        <p:tgtEl>
                                          <p:spTgt spid="43"/>
                                        </p:tgtEl>
                                        <p:attrNameLst>
                                          <p:attrName>r</p:attrName>
                                        </p:attrNameLst>
                                      </p:cBhvr>
                                    </p:animRot>
                                  </p:childTnLst>
                                </p:cTn>
                              </p:par>
                              <p:par>
                                <p:cTn id="68" presetID="8" presetClass="emph" presetSubtype="0" fill="hold" grpId="0" nodeType="withEffect">
                                  <p:stCondLst>
                                    <p:cond delay="0"/>
                                  </p:stCondLst>
                                  <p:childTnLst>
                                    <p:animRot by="21600000">
                                      <p:cBhvr>
                                        <p:cTn id="69" dur="2000" fill="hold"/>
                                        <p:tgtEl>
                                          <p:spTgt spid="41"/>
                                        </p:tgtEl>
                                        <p:attrNameLst>
                                          <p:attrName>r</p:attrName>
                                        </p:attrNameLst>
                                      </p:cBhvr>
                                    </p:animRot>
                                  </p:childTnLst>
                                </p:cTn>
                              </p:par>
                              <p:par>
                                <p:cTn id="70" presetID="8" presetClass="emph" presetSubtype="0" fill="hold" grpId="0" nodeType="withEffect">
                                  <p:stCondLst>
                                    <p:cond delay="0"/>
                                  </p:stCondLst>
                                  <p:childTnLst>
                                    <p:animRot by="21600000">
                                      <p:cBhvr>
                                        <p:cTn id="71" dur="2000" fill="hold"/>
                                        <p:tgtEl>
                                          <p:spTgt spid="4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dissolve">
                                      <p:cBhvr>
                                        <p:cTn id="81" dur="500"/>
                                        <p:tgtEl>
                                          <p:spTgt spid="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dissolv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1">
                                            <p:txEl>
                                              <p:pRg st="0" end="0"/>
                                            </p:txEl>
                                          </p:spTgt>
                                        </p:tgtEl>
                                        <p:attrNameLst>
                                          <p:attrName>style.visibility</p:attrName>
                                        </p:attrNameLst>
                                      </p:cBhvr>
                                      <p:to>
                                        <p:strVal val="visible"/>
                                      </p:to>
                                    </p:set>
                                    <p:animEffect transition="in" filter="fade">
                                      <p:cBhvr>
                                        <p:cTn id="89" dur="500"/>
                                        <p:tgtEl>
                                          <p:spTgt spid="11">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wipe(down)">
                                      <p:cBhvr>
                                        <p:cTn id="94" dur="5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1">
                                            <p:txEl>
                                              <p:pRg st="2" end="2"/>
                                            </p:txEl>
                                          </p:spTgt>
                                        </p:tgtEl>
                                        <p:attrNameLst>
                                          <p:attrName>style.visibility</p:attrName>
                                        </p:attrNameLst>
                                      </p:cBhvr>
                                      <p:to>
                                        <p:strVal val="visible"/>
                                      </p:to>
                                    </p:set>
                                    <p:animEffect transition="in" filter="fade">
                                      <p:cBhvr>
                                        <p:cTn id="99" dur="500"/>
                                        <p:tgtEl>
                                          <p:spTgt spid="11">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down)">
                                      <p:cBhvr>
                                        <p:cTn id="104" dur="500"/>
                                        <p:tgtEl>
                                          <p:spTgt spid="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2">
                                            <p:txEl>
                                              <p:pRg st="0" end="0"/>
                                            </p:txEl>
                                          </p:spTgt>
                                        </p:tgtEl>
                                        <p:attrNameLst>
                                          <p:attrName>style.visibility</p:attrName>
                                        </p:attrNameLst>
                                      </p:cBhvr>
                                      <p:to>
                                        <p:strVal val="visible"/>
                                      </p:to>
                                    </p:set>
                                    <p:animEffect transition="in" filter="fade">
                                      <p:cBhvr>
                                        <p:cTn id="109" dur="500"/>
                                        <p:tgtEl>
                                          <p:spTgt spid="12">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13">
                                            <p:txEl>
                                              <p:pRg st="0" end="0"/>
                                            </p:txEl>
                                          </p:spTgt>
                                        </p:tgtEl>
                                        <p:attrNameLst>
                                          <p:attrName>style.visibility</p:attrName>
                                        </p:attrNameLst>
                                      </p:cBhvr>
                                      <p:to>
                                        <p:strVal val="visible"/>
                                      </p:to>
                                    </p:set>
                                    <p:animEffect transition="in" filter="wipe(down)">
                                      <p:cBhvr>
                                        <p:cTn id="114" dur="500"/>
                                        <p:tgtEl>
                                          <p:spTgt spid="13">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2">
                                            <p:txEl>
                                              <p:pRg st="2" end="2"/>
                                            </p:txEl>
                                          </p:spTgt>
                                        </p:tgtEl>
                                        <p:attrNameLst>
                                          <p:attrName>style.visibility</p:attrName>
                                        </p:attrNameLst>
                                      </p:cBhvr>
                                      <p:to>
                                        <p:strVal val="visible"/>
                                      </p:to>
                                    </p:set>
                                    <p:animEffect transition="in" filter="fade">
                                      <p:cBhvr>
                                        <p:cTn id="119" dur="500"/>
                                        <p:tgtEl>
                                          <p:spTgt spid="12">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wipe(down)">
                                      <p:cBhvr>
                                        <p:cTn id="1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P spid="5" grpId="0"/>
      <p:bldP spid="14" grpId="0"/>
      <p:bldP spid="34" grpId="0"/>
      <p:bldP spid="36" grpId="0"/>
      <p:bldP spid="40" grpId="0"/>
      <p:bldP spid="16" grpId="0" animBg="1"/>
      <p:bldP spid="16" grpId="1" animBg="1"/>
      <p:bldP spid="27" grpId="0" animBg="1"/>
      <p:bldP spid="27" grpId="1" animBg="1"/>
      <p:bldP spid="29" grpId="0" animBg="1"/>
      <p:bldP spid="29" grpId="1" animBg="1"/>
      <p:bldP spid="30" grpId="0" animBg="1"/>
      <p:bldP spid="30" grpId="1" animBg="1"/>
      <p:bldP spid="31" grpId="0" animBg="1"/>
      <p:bldP spid="31" grpId="1" animBg="1"/>
      <p:bldP spid="37" grpId="0" animBg="1"/>
      <p:bldP spid="37" grpId="1" animBg="1"/>
      <p:bldP spid="38" grpId="0" animBg="1"/>
      <p:bldP spid="38" grpId="1" animBg="1"/>
      <p:bldP spid="41" grpId="0" animBg="1"/>
      <p:bldP spid="42"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651" y="370792"/>
            <a:ext cx="4620491" cy="1229499"/>
          </a:xfrm>
        </p:spPr>
        <p:txBody>
          <a:bodyPr>
            <a:normAutofit/>
          </a:bodyPr>
          <a:lstStyle/>
          <a:p>
            <a:pPr algn="r" rtl="1"/>
            <a:r>
              <a:rPr lang="fa-IR" dirty="0">
                <a:solidFill>
                  <a:schemeClr val="accent2">
                    <a:lumMod val="75000"/>
                  </a:schemeClr>
                </a:solidFill>
                <a:latin typeface="IRAban" panose="02000503000000020002" pitchFamily="2" charset="-78"/>
                <a:cs typeface="IRAban" panose="02000503000000020002" pitchFamily="2" charset="-78"/>
              </a:rPr>
              <a:t>معرفی مجموعه</a:t>
            </a:r>
          </a:p>
        </p:txBody>
      </p:sp>
      <p:sp>
        <p:nvSpPr>
          <p:cNvPr id="5" name="TextBox 4"/>
          <p:cNvSpPr txBox="1"/>
          <p:nvPr/>
        </p:nvSpPr>
        <p:spPr>
          <a:xfrm>
            <a:off x="460375" y="1882339"/>
            <a:ext cx="11364480" cy="2308324"/>
          </a:xfrm>
          <a:prstGeom prst="rect">
            <a:avLst/>
          </a:prstGeom>
          <a:noFill/>
        </p:spPr>
        <p:txBody>
          <a:bodyPr wrap="square" rtlCol="1">
            <a:spAutoFit/>
          </a:bodyPr>
          <a:lstStyle/>
          <a:p>
            <a:pPr algn="r" rtl="1">
              <a:lnSpc>
                <a:spcPct val="150000"/>
              </a:lnSpc>
            </a:pPr>
            <a:r>
              <a:rPr lang="fa-IR" sz="2400" dirty="0">
                <a:cs typeface="B Koodak" panose="00000700000000000000" pitchFamily="2" charset="-78"/>
              </a:rPr>
              <a:t>ما، در زندگی روزمره در صحبت</a:t>
            </a:r>
            <a:r>
              <a:rPr lang="en-US" sz="2400" dirty="0">
                <a:cs typeface="B Koodak" panose="00000700000000000000" pitchFamily="2" charset="-78"/>
              </a:rPr>
              <a:t> </a:t>
            </a:r>
            <a:r>
              <a:rPr lang="fa-IR" sz="2400" dirty="0">
                <a:cs typeface="B Koodak" panose="00000700000000000000" pitchFamily="2" charset="-78"/>
              </a:rPr>
              <a:t>ها و نوشته</a:t>
            </a:r>
            <a:r>
              <a:rPr lang="en-US" sz="2400" dirty="0">
                <a:cs typeface="B Koodak" panose="00000700000000000000" pitchFamily="2" charset="-78"/>
              </a:rPr>
              <a:t> </a:t>
            </a:r>
            <a:r>
              <a:rPr lang="fa-IR" sz="2400" dirty="0">
                <a:cs typeface="B Koodak" panose="00000700000000000000" pitchFamily="2" charset="-78"/>
              </a:rPr>
              <a:t>هایمان از واژه</a:t>
            </a:r>
            <a:r>
              <a:rPr lang="en-US" sz="2400" dirty="0">
                <a:cs typeface="B Koodak" panose="00000700000000000000" pitchFamily="2" charset="-78"/>
              </a:rPr>
              <a:t> </a:t>
            </a:r>
            <a:r>
              <a:rPr lang="fa-IR" sz="2400" dirty="0">
                <a:cs typeface="B Koodak" panose="00000700000000000000" pitchFamily="2" charset="-78"/>
              </a:rPr>
              <a:t>هایی مانند دسته، گروه و مجموعه استفاده میکنیم؛ برای مثال وقتی میگوییم «گروهی از ورزشکاران وارد ورزشگاه شدند،» نام ورزشکاران را مشخص نکرده ایم، درحالی که ما از مجموعه در ریاضی برای بیان و نمایش دسته ای از اشیای </a:t>
            </a:r>
            <a:r>
              <a:rPr lang="fa-IR" sz="2400" u="sng" dirty="0">
                <a:solidFill>
                  <a:schemeClr val="accent2">
                    <a:lumMod val="75000"/>
                  </a:schemeClr>
                </a:solidFill>
                <a:cs typeface="B Koodak" panose="00000700000000000000" pitchFamily="2" charset="-78"/>
              </a:rPr>
              <a:t>مشخص</a:t>
            </a:r>
            <a:r>
              <a:rPr lang="fa-IR" sz="2400" dirty="0">
                <a:cs typeface="B Koodak" panose="00000700000000000000" pitchFamily="2" charset="-78"/>
              </a:rPr>
              <a:t> (عضویت این اشیا در مجموعه کاملاً معین باشد) و</a:t>
            </a:r>
            <a:r>
              <a:rPr lang="fa-IR" sz="2400" u="sng" dirty="0">
                <a:solidFill>
                  <a:schemeClr val="accent2">
                    <a:lumMod val="75000"/>
                  </a:schemeClr>
                </a:solidFill>
                <a:cs typeface="B Koodak" panose="00000700000000000000" pitchFamily="2" charset="-78"/>
              </a:rPr>
              <a:t> متمایز </a:t>
            </a:r>
            <a:r>
              <a:rPr lang="fa-IR" sz="2400" dirty="0">
                <a:cs typeface="B Koodak" panose="00000700000000000000" pitchFamily="2" charset="-78"/>
              </a:rPr>
              <a:t>(غیرتکراری) استفاده میکنیم.</a:t>
            </a:r>
          </a:p>
        </p:txBody>
      </p:sp>
      <p:sp>
        <p:nvSpPr>
          <p:cNvPr id="3" name="AutoShape 2" descr="Logo design entry number 26 by mokagrafica | Math Wars logo cont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22727" b="42467"/>
          <a:stretch/>
        </p:blipFill>
        <p:spPr>
          <a:xfrm>
            <a:off x="9802257" y="652840"/>
            <a:ext cx="2389743" cy="6654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0442" y="3232459"/>
            <a:ext cx="3044598" cy="3044598"/>
          </a:xfrm>
          <a:prstGeom prst="rect">
            <a:avLst/>
          </a:prstGeom>
        </p:spPr>
      </p:pic>
    </p:spTree>
    <p:extLst>
      <p:ext uri="{BB962C8B-B14F-4D97-AF65-F5344CB8AC3E}">
        <p14:creationId xmlns:p14="http://schemas.microsoft.com/office/powerpoint/2010/main" val="279424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Rectangle 18"/>
              <p:cNvSpPr/>
              <p:nvPr/>
            </p:nvSpPr>
            <p:spPr>
              <a:xfrm>
                <a:off x="509872" y="4821791"/>
                <a:ext cx="11331818" cy="1631216"/>
              </a:xfrm>
              <a:prstGeom prst="rect">
                <a:avLst/>
              </a:prstGeom>
            </p:spPr>
            <p:txBody>
              <a:bodyPr wrap="square">
                <a:spAutoFit/>
              </a:bodyPr>
              <a:lstStyle/>
              <a:p>
                <a:pPr algn="r" rtl="1"/>
                <a:r>
                  <a:rPr lang="fa-IR" sz="2000" dirty="0">
                    <a:cs typeface="B Koodak" panose="00000700000000000000" pitchFamily="2" charset="-78"/>
                  </a:rPr>
                  <a:t>2-باتوجه به شرط متمایزبودن عضوهای یک مجموعه جاهای خالی را پرکنید.</a:t>
                </a:r>
              </a:p>
              <a:p>
                <a:pPr algn="r" rtl="1"/>
                <a:endParaRPr lang="fa-IR" sz="2000" dirty="0">
                  <a:cs typeface="B Koodak" panose="00000700000000000000" pitchFamily="2" charset="-78"/>
                </a:endParaRPr>
              </a:p>
              <a:p>
                <a:pPr algn="r" rtl="1"/>
                <a:r>
                  <a:rPr lang="fa-IR" sz="2000" dirty="0">
                    <a:cs typeface="B Koodak" panose="00000700000000000000" pitchFamily="2" charset="-78"/>
                  </a:rPr>
                  <a:t>الف)به جای</a:t>
                </a:r>
                <a14:m>
                  <m:oMath xmlns:m="http://schemas.openxmlformats.org/officeDocument/2006/math">
                    <m:r>
                      <m:rPr>
                        <m:nor/>
                      </m:rPr>
                      <a:rPr lang="en-US" sz="2000" i="0" dirty="0" smtClean="0">
                        <a:latin typeface="Cambria Math" panose="02040503050406030204" pitchFamily="18" charset="0"/>
                        <a:cs typeface="B Koodak" panose="00000700000000000000" pitchFamily="2" charset="-78"/>
                      </a:rPr>
                      <m:t>A</m:t>
                    </m:r>
                    <m:r>
                      <m:rPr>
                        <m:nor/>
                      </m:rPr>
                      <a:rPr lang="en-US" sz="2000" i="0" dirty="0" smtClean="0">
                        <a:latin typeface="Cambria Math" panose="02040503050406030204" pitchFamily="18" charset="0"/>
                        <a:cs typeface="B Koodak" panose="00000700000000000000" pitchFamily="2" charset="-78"/>
                      </a:rPr>
                      <m:t>={</m:t>
                    </m:r>
                    <m:r>
                      <m:rPr>
                        <m:nor/>
                      </m:rPr>
                      <a:rPr lang="fa-IR" sz="2000" b="0" i="0" dirty="0" smtClean="0">
                        <a:latin typeface="Cambria Math" panose="02040503050406030204" pitchFamily="18" charset="0"/>
                        <a:cs typeface="B Koodak" panose="00000700000000000000" pitchFamily="2" charset="-78"/>
                      </a:rPr>
                      <m:t>1، 2، 1، 4، 5</m:t>
                    </m:r>
                    <m:r>
                      <m:rPr>
                        <m:nor/>
                      </m:rPr>
                      <a:rPr lang="en-US" sz="2000" i="0" dirty="0" smtClean="0">
                        <a:latin typeface="Cambria Math" panose="02040503050406030204" pitchFamily="18" charset="0"/>
                        <a:cs typeface="B Koodak" panose="00000700000000000000" pitchFamily="2" charset="-78"/>
                      </a:rPr>
                      <m:t>}</m:t>
                    </m:r>
                    <m:r>
                      <m:rPr>
                        <m:nor/>
                      </m:rPr>
                      <a:rPr lang="fa-IR" sz="2000" i="0" dirty="0">
                        <a:latin typeface="Cambria Math" panose="02040503050406030204" pitchFamily="18" charset="0"/>
                        <a:cs typeface="B Koodak" panose="00000700000000000000" pitchFamily="2" charset="-78"/>
                      </a:rPr>
                      <m:t> </m:t>
                    </m:r>
                  </m:oMath>
                </a14:m>
                <a:r>
                  <a:rPr lang="fa-IR" sz="2000" dirty="0">
                    <a:latin typeface="Times New Roman" panose="02020603050405020304" pitchFamily="18" charset="0"/>
                    <a:cs typeface="B Koodak" panose="00000700000000000000" pitchFamily="2" charset="-78"/>
                  </a:rPr>
                  <a:t>باید بنویسیم</a:t>
                </a:r>
                <a:r>
                  <a:rPr lang="fa-IR" sz="2000" dirty="0">
                    <a:solidFill>
                      <a:schemeClr val="bg1">
                        <a:lumMod val="85000"/>
                      </a:schemeClr>
                    </a:solidFill>
                    <a:latin typeface="Times New Roman" panose="02020603050405020304" pitchFamily="18" charset="0"/>
                    <a:cs typeface="B Koodak" panose="00000700000000000000" pitchFamily="2" charset="-78"/>
                  </a:rPr>
                  <a:t>.................................</a:t>
                </a:r>
              </a:p>
              <a:p>
                <a:pPr algn="r" rtl="1"/>
                <a:endParaRPr lang="fa-IR" sz="2000" dirty="0">
                  <a:latin typeface="Times New Roman" panose="02020603050405020304" pitchFamily="18" charset="0"/>
                  <a:cs typeface="B Koodak" panose="00000700000000000000" pitchFamily="2" charset="-78"/>
                </a:endParaRPr>
              </a:p>
              <a:p>
                <a:pPr algn="r" rtl="1"/>
                <a:r>
                  <a:rPr lang="fa-IR" sz="2000" dirty="0">
                    <a:latin typeface="Times New Roman" panose="02020603050405020304" pitchFamily="18" charset="0"/>
                    <a:cs typeface="B Koodak" panose="00000700000000000000" pitchFamily="2" charset="-78"/>
                  </a:rPr>
                  <a:t>ب)به دلیل تکراری بودن عدد</a:t>
                </a:r>
                <a:r>
                  <a:rPr lang="fa-IR" sz="2000" dirty="0">
                    <a:solidFill>
                      <a:schemeClr val="bg1">
                        <a:lumMod val="85000"/>
                      </a:schemeClr>
                    </a:solidFill>
                    <a:latin typeface="Times New Roman" panose="02020603050405020304" pitchFamily="18" charset="0"/>
                    <a:cs typeface="B Koodak" panose="00000700000000000000" pitchFamily="2" charset="-78"/>
                  </a:rPr>
                  <a:t>........</a:t>
                </a:r>
                <a:r>
                  <a:rPr lang="fa-IR" sz="2000" dirty="0">
                    <a:latin typeface="Times New Roman" panose="02020603050405020304" pitchFamily="18" charset="0"/>
                    <a:cs typeface="B Koodak" panose="00000700000000000000" pitchFamily="2" charset="-78"/>
                  </a:rPr>
                  <a:t>در</a:t>
                </a:r>
                <a14:m>
                  <m:oMath xmlns:m="http://schemas.openxmlformats.org/officeDocument/2006/math">
                    <m:r>
                      <m:rPr>
                        <m:nor/>
                      </m:rPr>
                      <a:rPr lang="en-US" sz="2000" i="0" dirty="0" smtClean="0">
                        <a:latin typeface="Cambria Math" panose="02040503050406030204" pitchFamily="18" charset="0"/>
                        <a:cs typeface="B Koodak" panose="00000700000000000000" pitchFamily="2" charset="-78"/>
                      </a:rPr>
                      <m:t>B</m:t>
                    </m:r>
                    <m:r>
                      <m:rPr>
                        <m:nor/>
                      </m:rPr>
                      <a:rPr lang="en-US" sz="2000" i="0" dirty="0" smtClean="0">
                        <a:latin typeface="Cambria Math" panose="02040503050406030204" pitchFamily="18" charset="0"/>
                        <a:cs typeface="B Koodak" panose="00000700000000000000" pitchFamily="2" charset="-78"/>
                      </a:rPr>
                      <m:t>={</m:t>
                    </m:r>
                    <m:r>
                      <m:rPr>
                        <m:nor/>
                      </m:rPr>
                      <a:rPr lang="fa-IR" sz="2000" b="0" i="0" dirty="0" smtClean="0">
                        <a:latin typeface="Cambria Math" panose="02040503050406030204" pitchFamily="18" charset="0"/>
                        <a:cs typeface="B Koodak" panose="00000700000000000000" pitchFamily="2" charset="-78"/>
                      </a:rPr>
                      <m:t>5، 6، 5، 7</m:t>
                    </m:r>
                    <m:r>
                      <m:rPr>
                        <m:nor/>
                      </m:rPr>
                      <a:rPr lang="en-US" sz="2000" i="0" dirty="0" smtClean="0">
                        <a:latin typeface="Cambria Math" panose="02040503050406030204" pitchFamily="18" charset="0"/>
                        <a:cs typeface="B Koodak" panose="00000700000000000000" pitchFamily="2" charset="-78"/>
                      </a:rPr>
                      <m:t>}</m:t>
                    </m:r>
                  </m:oMath>
                </a14:m>
                <a:r>
                  <a:rPr lang="fa-IR" sz="2000" dirty="0">
                    <a:latin typeface="Times New Roman" panose="02020603050405020304" pitchFamily="18" charset="0"/>
                    <a:cs typeface="B Koodak" panose="00000700000000000000" pitchFamily="2" charset="-78"/>
                  </a:rPr>
                  <a:t>آن را به صورت</a:t>
                </a:r>
                <a:r>
                  <a:rPr lang="fa-IR" sz="2000" dirty="0">
                    <a:solidFill>
                      <a:schemeClr val="bg1">
                        <a:lumMod val="85000"/>
                      </a:schemeClr>
                    </a:solidFill>
                    <a:latin typeface="Times New Roman" panose="02020603050405020304" pitchFamily="18" charset="0"/>
                    <a:cs typeface="B Koodak" panose="00000700000000000000" pitchFamily="2" charset="-78"/>
                  </a:rPr>
                  <a:t>......................</a:t>
                </a:r>
                <a:r>
                  <a:rPr lang="fa-IR" sz="2000" dirty="0">
                    <a:latin typeface="Times New Roman" panose="02020603050405020304" pitchFamily="18" charset="0"/>
                    <a:cs typeface="B Koodak" panose="00000700000000000000" pitchFamily="2" charset="-78"/>
                  </a:rPr>
                  <a:t>می نویسیم.</a:t>
                </a:r>
                <a:endParaRPr lang="fa-IR" sz="2000" dirty="0">
                  <a:cs typeface="B Koodak" panose="000007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509872" y="4821791"/>
                <a:ext cx="11331818" cy="1631216"/>
              </a:xfrm>
              <a:prstGeom prst="rect">
                <a:avLst/>
              </a:prstGeom>
              <a:blipFill>
                <a:blip r:embed="rId7"/>
                <a:stretch>
                  <a:fillRect t="-2239" r="-592" b="-6716"/>
                </a:stretch>
              </a:blipFill>
            </p:spPr>
            <p:txBody>
              <a:bodyPr/>
              <a:lstStyle/>
              <a:p>
                <a:r>
                  <a:rPr lang="en-US">
                    <a:noFill/>
                  </a:rPr>
                  <a:t> </a:t>
                </a:r>
              </a:p>
            </p:txBody>
          </p:sp>
        </mc:Fallback>
      </mc:AlternateContent>
      <p:sp>
        <p:nvSpPr>
          <p:cNvPr id="3" name="TextBox 2"/>
          <p:cNvSpPr txBox="1"/>
          <p:nvPr/>
        </p:nvSpPr>
        <p:spPr>
          <a:xfrm>
            <a:off x="1285727" y="1823265"/>
            <a:ext cx="10549054" cy="3170099"/>
          </a:xfrm>
          <a:prstGeom prst="rect">
            <a:avLst/>
          </a:prstGeom>
          <a:noFill/>
        </p:spPr>
        <p:txBody>
          <a:bodyPr wrap="square" rtlCol="1">
            <a:spAutoFit/>
          </a:bodyPr>
          <a:lstStyle/>
          <a:p>
            <a:pPr algn="r" rtl="1"/>
            <a:endParaRPr lang="fa-IR" sz="2000" dirty="0">
              <a:cs typeface="B Koodak" panose="00000700000000000000" pitchFamily="2" charset="-78"/>
            </a:endParaRPr>
          </a:p>
          <a:p>
            <a:pPr algn="r" rtl="1"/>
            <a:r>
              <a:rPr lang="fa-IR" sz="2000" dirty="0">
                <a:cs typeface="B Koodak" panose="00000700000000000000" pitchFamily="2" charset="-78"/>
              </a:rPr>
              <a:t>الف)عددهای طبیعی و یک رقمی</a:t>
            </a:r>
          </a:p>
          <a:p>
            <a:pPr algn="r" rtl="1"/>
            <a:endParaRPr lang="fa-IR" sz="2000" dirty="0">
              <a:cs typeface="B Koodak" panose="00000700000000000000" pitchFamily="2" charset="-78"/>
            </a:endParaRPr>
          </a:p>
          <a:p>
            <a:pPr algn="r" rtl="1"/>
            <a:r>
              <a:rPr lang="fa-IR" sz="2000" dirty="0">
                <a:cs typeface="B Koodak" panose="00000700000000000000" pitchFamily="2" charset="-78"/>
              </a:rPr>
              <a:t>ب)چهارشاعر ایرانی</a:t>
            </a:r>
          </a:p>
          <a:p>
            <a:pPr algn="r" rtl="1"/>
            <a:endParaRPr lang="fa-IR" sz="2000" dirty="0">
              <a:cs typeface="B Koodak" panose="00000700000000000000" pitchFamily="2" charset="-78"/>
            </a:endParaRPr>
          </a:p>
          <a:p>
            <a:pPr algn="r" rtl="1"/>
            <a:r>
              <a:rPr lang="fa-IR" sz="2000" dirty="0">
                <a:cs typeface="B Koodak" panose="00000700000000000000" pitchFamily="2" charset="-78"/>
              </a:rPr>
              <a:t>ج)دو عدد اول کوچکتر از 12 </a:t>
            </a: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p:txBody>
      </p:sp>
      <p:sp>
        <p:nvSpPr>
          <p:cNvPr id="5" name="Rectangle 4"/>
          <p:cNvSpPr/>
          <p:nvPr/>
        </p:nvSpPr>
        <p:spPr>
          <a:xfrm>
            <a:off x="7590965" y="2168147"/>
            <a:ext cx="1257074" cy="369332"/>
          </a:xfrm>
          <a:prstGeom prst="rect">
            <a:avLst/>
          </a:prstGeom>
        </p:spPr>
        <p:txBody>
          <a:bodyPr wrap="none">
            <a:spAutoFit/>
          </a:bodyPr>
          <a:lstStyle/>
          <a:p>
            <a:pPr algn="r" rtl="1"/>
            <a:r>
              <a:rPr lang="fa-IR" dirty="0">
                <a:solidFill>
                  <a:srgbClr val="FF0000"/>
                </a:solidFill>
                <a:cs typeface="B Koodak" panose="00000700000000000000" pitchFamily="2" charset="-78"/>
              </a:rPr>
              <a:t>مجموعه است </a:t>
            </a:r>
          </a:p>
        </p:txBody>
      </p:sp>
      <p:sp>
        <p:nvSpPr>
          <p:cNvPr id="6" name="Rectangle 5"/>
          <p:cNvSpPr/>
          <p:nvPr/>
        </p:nvSpPr>
        <p:spPr>
          <a:xfrm>
            <a:off x="7732775" y="3343655"/>
            <a:ext cx="1410280" cy="646331"/>
          </a:xfrm>
          <a:prstGeom prst="rect">
            <a:avLst/>
          </a:prstGeom>
        </p:spPr>
        <p:txBody>
          <a:bodyPr wrap="square">
            <a:spAutoFit/>
          </a:bodyPr>
          <a:lstStyle/>
          <a:p>
            <a:r>
              <a:rPr lang="fa-IR" dirty="0">
                <a:solidFill>
                  <a:srgbClr val="FF0000"/>
                </a:solidFill>
                <a:cs typeface="B Koodak" panose="00000700000000000000" pitchFamily="2" charset="-78"/>
              </a:rPr>
              <a:t>مجموعه نیست</a:t>
            </a:r>
            <a:br>
              <a:rPr lang="fa-IR" dirty="0">
                <a:solidFill>
                  <a:srgbClr val="FF0000"/>
                </a:solidFill>
                <a:cs typeface="B Koodak" panose="00000700000000000000" pitchFamily="2" charset="-78"/>
              </a:rPr>
            </a:br>
            <a:endParaRPr lang="fa-IR" dirty="0"/>
          </a:p>
        </p:txBody>
      </p:sp>
      <p:sp>
        <p:nvSpPr>
          <p:cNvPr id="7" name="Rectangle 6"/>
          <p:cNvSpPr/>
          <p:nvPr/>
        </p:nvSpPr>
        <p:spPr>
          <a:xfrm>
            <a:off x="8549969" y="2755901"/>
            <a:ext cx="1297150" cy="369332"/>
          </a:xfrm>
          <a:prstGeom prst="rect">
            <a:avLst/>
          </a:prstGeom>
        </p:spPr>
        <p:txBody>
          <a:bodyPr wrap="none">
            <a:spAutoFit/>
          </a:bodyPr>
          <a:lstStyle/>
          <a:p>
            <a:pPr algn="r" rtl="1"/>
            <a:r>
              <a:rPr lang="fa-IR" dirty="0">
                <a:solidFill>
                  <a:srgbClr val="FF0000"/>
                </a:solidFill>
                <a:cs typeface="B Koodak" panose="00000700000000000000" pitchFamily="2" charset="-78"/>
              </a:rPr>
              <a:t>مجموعه نیست</a:t>
            </a:r>
          </a:p>
        </p:txBody>
      </p:sp>
      <p:sp>
        <p:nvSpPr>
          <p:cNvPr id="9" name="Rectangle 8"/>
          <p:cNvSpPr/>
          <p:nvPr/>
        </p:nvSpPr>
        <p:spPr>
          <a:xfrm>
            <a:off x="4927201" y="5881172"/>
            <a:ext cx="184731" cy="369332"/>
          </a:xfrm>
          <a:prstGeom prst="rect">
            <a:avLst/>
          </a:prstGeom>
        </p:spPr>
        <p:txBody>
          <a:bodyPr wrap="none">
            <a:spAutoFit/>
          </a:bodyPr>
          <a:lstStyle/>
          <a:p>
            <a:endParaRPr lang="fa-IR" dirty="0"/>
          </a:p>
        </p:txBody>
      </p:sp>
      <mc:AlternateContent xmlns:mc="http://schemas.openxmlformats.org/markup-compatibility/2006" xmlns:a14="http://schemas.microsoft.com/office/drawing/2010/main">
        <mc:Choice Requires="a14">
          <p:sp>
            <p:nvSpPr>
              <p:cNvPr id="12" name="Rectangle 11"/>
              <p:cNvSpPr/>
              <p:nvPr/>
            </p:nvSpPr>
            <p:spPr>
              <a:xfrm>
                <a:off x="4683852" y="6000261"/>
                <a:ext cx="13516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i="0" dirty="0" smtClean="0">
                          <a:solidFill>
                            <a:srgbClr val="FF0000"/>
                          </a:solidFill>
                          <a:latin typeface="Cambria Math" panose="02040503050406030204" pitchFamily="18" charset="0"/>
                          <a:cs typeface="B Koodak" panose="00000700000000000000" pitchFamily="2" charset="-78"/>
                        </a:rPr>
                        <m:t>B</m:t>
                      </m:r>
                      <m:r>
                        <m:rPr>
                          <m:nor/>
                        </m:rPr>
                        <a:rPr lang="en-US" i="0" dirty="0" smtClean="0">
                          <a:solidFill>
                            <a:srgbClr val="FF0000"/>
                          </a:solidFill>
                          <a:latin typeface="Cambria Math" panose="02040503050406030204" pitchFamily="18" charset="0"/>
                          <a:cs typeface="B Koodak" panose="00000700000000000000" pitchFamily="2" charset="-78"/>
                        </a:rPr>
                        <m:t>={</m:t>
                      </m:r>
                      <m:r>
                        <m:rPr>
                          <m:nor/>
                        </m:rPr>
                        <a:rPr lang="fa-IR" b="0" i="0" dirty="0" smtClean="0">
                          <a:solidFill>
                            <a:srgbClr val="FF0000"/>
                          </a:solidFill>
                          <a:latin typeface="Cambria Math" panose="02040503050406030204" pitchFamily="18" charset="0"/>
                          <a:cs typeface="B Koodak" panose="00000700000000000000" pitchFamily="2" charset="-78"/>
                        </a:rPr>
                        <m:t>5، 6، 7</m:t>
                      </m:r>
                      <m:r>
                        <m:rPr>
                          <m:nor/>
                        </m:rPr>
                        <a:rPr lang="en-US" i="0" dirty="0" smtClean="0">
                          <a:solidFill>
                            <a:srgbClr val="FF0000"/>
                          </a:solidFill>
                          <a:latin typeface="Cambria Math" panose="02040503050406030204" pitchFamily="18" charset="0"/>
                          <a:cs typeface="B Koodak" panose="00000700000000000000" pitchFamily="2" charset="-78"/>
                        </a:rPr>
                        <m:t>} </m:t>
                      </m:r>
                    </m:oMath>
                  </m:oMathPara>
                </a14:m>
                <a:endParaRPr lang="fa-IR" dirty="0">
                  <a:cs typeface="B Koodak" panose="00000700000000000000" pitchFamily="2" charset="-78"/>
                </a:endParaRPr>
              </a:p>
            </p:txBody>
          </p:sp>
        </mc:Choice>
        <mc:Fallback xmlns="">
          <p:sp>
            <p:nvSpPr>
              <p:cNvPr id="12" name="Rectangle 11"/>
              <p:cNvSpPr>
                <a:spLocks noRot="1" noChangeAspect="1" noMove="1" noResize="1" noEditPoints="1" noAdjustHandles="1" noChangeArrowheads="1" noChangeShapeType="1" noTextEdit="1"/>
              </p:cNvSpPr>
              <p:nvPr/>
            </p:nvSpPr>
            <p:spPr>
              <a:xfrm>
                <a:off x="4683852" y="6000261"/>
                <a:ext cx="1351652" cy="369332"/>
              </a:xfrm>
              <a:prstGeom prst="rect">
                <a:avLst/>
              </a:prstGeom>
              <a:blipFill>
                <a:blip r:embed="rId8"/>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29467" y="5396741"/>
                <a:ext cx="232756" cy="369332"/>
              </a:xfrm>
              <a:prstGeom prst="rect">
                <a:avLst/>
              </a:prstGeom>
            </p:spPr>
            <p:txBody>
              <a:bodyPr wrap="none">
                <a:spAutoFit/>
              </a:bodyPr>
              <a:lstStyle/>
              <a:p>
                <a:pPr algn="r" rtl="1"/>
                <a14:m>
                  <m:oMathPara xmlns:m="http://schemas.openxmlformats.org/officeDocument/2006/math">
                    <m:oMathParaPr>
                      <m:jc m:val="centerGroup"/>
                    </m:oMathParaPr>
                    <m:oMath xmlns:m="http://schemas.openxmlformats.org/officeDocument/2006/math">
                      <m:r>
                        <m:rPr>
                          <m:nor/>
                        </m:rPr>
                        <a:rPr lang="en-US" i="0" dirty="0" smtClean="0">
                          <a:solidFill>
                            <a:srgbClr val="FF0000"/>
                          </a:solidFill>
                          <a:latin typeface="Cambria Math" panose="02040503050406030204" pitchFamily="18" charset="0"/>
                          <a:cs typeface="B Koodak" panose="00000700000000000000" pitchFamily="2" charset="-78"/>
                        </a:rPr>
                        <m:t>A</m:t>
                      </m:r>
                      <m:r>
                        <m:rPr>
                          <m:nor/>
                        </m:rPr>
                        <a:rPr lang="en-US" i="0" dirty="0" smtClean="0">
                          <a:solidFill>
                            <a:srgbClr val="FF0000"/>
                          </a:solidFill>
                          <a:latin typeface="Cambria Math" panose="02040503050406030204" pitchFamily="18" charset="0"/>
                          <a:cs typeface="B Koodak" panose="00000700000000000000" pitchFamily="2" charset="-78"/>
                        </a:rPr>
                        <m:t>={</m:t>
                      </m:r>
                      <m:r>
                        <m:rPr>
                          <m:nor/>
                        </m:rPr>
                        <a:rPr lang="fa-IR" b="0" i="0" dirty="0" smtClean="0">
                          <a:solidFill>
                            <a:srgbClr val="FF0000"/>
                          </a:solidFill>
                          <a:latin typeface="Cambria Math" panose="02040503050406030204" pitchFamily="18" charset="0"/>
                          <a:cs typeface="B Koodak" panose="00000700000000000000" pitchFamily="2" charset="-78"/>
                        </a:rPr>
                        <m:t>1، 2، 3، 4، 5</m:t>
                      </m:r>
                      <m:r>
                        <m:rPr>
                          <m:nor/>
                        </m:rPr>
                        <a:rPr lang="en-US" i="0" dirty="0" smtClean="0">
                          <a:solidFill>
                            <a:srgbClr val="FF0000"/>
                          </a:solidFill>
                          <a:latin typeface="Cambria Math" panose="02040503050406030204" pitchFamily="18" charset="0"/>
                          <a:cs typeface="B Koodak" panose="00000700000000000000" pitchFamily="2" charset="-78"/>
                        </a:rPr>
                        <m:t>}</m:t>
                      </m:r>
                    </m:oMath>
                  </m:oMathPara>
                </a14:m>
                <a:endParaRPr lang="fa-IR" dirty="0">
                  <a:solidFill>
                    <a:srgbClr val="FF0000"/>
                  </a:solidFill>
                  <a:latin typeface="Times New Roman" panose="02020603050405020304" pitchFamily="18" charset="0"/>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6229467" y="5396741"/>
                <a:ext cx="232756" cy="369332"/>
              </a:xfrm>
              <a:prstGeom prst="rect">
                <a:avLst/>
              </a:prstGeom>
              <a:blipFill>
                <a:blip r:embed="rId9"/>
                <a:stretch>
                  <a:fillRect l="-10526" r="-639474" b="-6557"/>
                </a:stretch>
              </a:blipFill>
            </p:spPr>
            <p:txBody>
              <a:bodyPr/>
              <a:lstStyle/>
              <a:p>
                <a:r>
                  <a:rPr lang="en-US">
                    <a:noFill/>
                  </a:rPr>
                  <a:t> </a:t>
                </a:r>
              </a:p>
            </p:txBody>
          </p:sp>
        </mc:Fallback>
      </mc:AlternateContent>
      <p:sp>
        <p:nvSpPr>
          <p:cNvPr id="14" name="Rectangle 13"/>
          <p:cNvSpPr/>
          <p:nvPr/>
        </p:nvSpPr>
        <p:spPr>
          <a:xfrm>
            <a:off x="8915679" y="6000558"/>
            <a:ext cx="309700" cy="369332"/>
          </a:xfrm>
          <a:prstGeom prst="rect">
            <a:avLst/>
          </a:prstGeom>
        </p:spPr>
        <p:txBody>
          <a:bodyPr wrap="none">
            <a:spAutoFit/>
          </a:bodyPr>
          <a:lstStyle/>
          <a:p>
            <a:r>
              <a:rPr lang="fa-IR" dirty="0">
                <a:solidFill>
                  <a:srgbClr val="FF0000"/>
                </a:solidFill>
                <a:latin typeface="Times New Roman" panose="02020603050405020304" pitchFamily="18" charset="0"/>
                <a:cs typeface="B Koodak" panose="00000700000000000000" pitchFamily="2" charset="-78"/>
              </a:rPr>
              <a:t>5</a:t>
            </a:r>
            <a:endParaRPr lang="fa-IR" dirty="0"/>
          </a:p>
        </p:txBody>
      </p:sp>
      <p:sp>
        <p:nvSpPr>
          <p:cNvPr id="8" name="TextBox 7"/>
          <p:cNvSpPr txBox="1"/>
          <p:nvPr/>
        </p:nvSpPr>
        <p:spPr>
          <a:xfrm>
            <a:off x="5898400" y="2182771"/>
            <a:ext cx="1505415" cy="400110"/>
          </a:xfrm>
          <a:prstGeom prst="rect">
            <a:avLst/>
          </a:prstGeom>
          <a:noFill/>
        </p:spPr>
        <p:txBody>
          <a:bodyPr wrap="square" rtlCol="1">
            <a:spAutoFit/>
          </a:bodyPr>
          <a:lstStyle/>
          <a:p>
            <a:pPr algn="r" rtl="1"/>
            <a:r>
              <a:rPr lang="fa-IR" sz="2000" dirty="0">
                <a:solidFill>
                  <a:srgbClr val="FF0000"/>
                </a:solidFill>
                <a:cs typeface="B Koodak" panose="00000700000000000000" pitchFamily="2" charset="-78"/>
              </a:rPr>
              <a:t>{9،.... 1،2}</a:t>
            </a:r>
          </a:p>
        </p:txBody>
      </p:sp>
      <p:grpSp>
        <p:nvGrpSpPr>
          <p:cNvPr id="15" name="Group 14"/>
          <p:cNvGrpSpPr/>
          <p:nvPr/>
        </p:nvGrpSpPr>
        <p:grpSpPr>
          <a:xfrm>
            <a:off x="4315234" y="351219"/>
            <a:ext cx="7519547" cy="995449"/>
            <a:chOff x="4506990" y="3772638"/>
            <a:chExt cx="7519547" cy="995449"/>
          </a:xfrm>
        </p:grpSpPr>
        <p:sp>
          <p:nvSpPr>
            <p:cNvPr id="16" name="TextBox 15"/>
            <p:cNvSpPr txBox="1"/>
            <p:nvPr/>
          </p:nvSpPr>
          <p:spPr>
            <a:xfrm>
              <a:off x="9569955" y="407583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17" name="Straight Connector 16"/>
            <p:cNvCxnSpPr/>
            <p:nvPr/>
          </p:nvCxnSpPr>
          <p:spPr>
            <a:xfrm flipV="1">
              <a:off x="4506990" y="4306511"/>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23438" y1="41059" x2="25938" y2="42353"/>
                          <a14:foregroundMark x1="34500" y1="42765" x2="36938" y2="40824"/>
                          <a14:foregroundMark x1="54500" y1="23471" x2="53625" y2="26882"/>
                          <a14:foregroundMark x1="65313" y1="42353" x2="67063" y2="47412"/>
                          <a14:foregroundMark x1="68438" y1="42529" x2="70688" y2="34706"/>
                          <a14:foregroundMark x1="49563" y1="48882" x2="53375" y2="35529"/>
                          <a14:foregroundMark x1="60563" y1="55000" x2="42125" y2="67706"/>
                          <a14:foregroundMark x1="41000" y1="51647" x2="56063" y2="55647"/>
                          <a14:foregroundMark x1="39438" y1="57765" x2="33563" y2="52294"/>
                          <a14:foregroundMark x1="50250" y1="55235" x2="45063" y2="56529"/>
                          <a14:foregroundMark x1="51563" y1="35765" x2="42125" y2="34059"/>
                          <a14:foregroundMark x1="27500" y1="19235" x2="27063" y2="19882"/>
                          <a14:foregroundMark x1="73188" y1="60941" x2="71813" y2="62000"/>
                        </a14:backgroundRemoval>
                      </a14:imgEffect>
                    </a14:imgLayer>
                  </a14:imgProps>
                </a:ext>
                <a:ext uri="{28A0092B-C50C-407E-A947-70E740481C1C}">
                  <a14:useLocalDpi xmlns:a14="http://schemas.microsoft.com/office/drawing/2010/main" val="0"/>
                </a:ext>
              </a:extLst>
            </a:blip>
            <a:srcRect l="19418" t="12275" r="18069" b="30583"/>
            <a:stretch/>
          </p:blipFill>
          <p:spPr>
            <a:xfrm>
              <a:off x="11001593" y="3772638"/>
              <a:ext cx="1024944" cy="995449"/>
            </a:xfrm>
            <a:prstGeom prst="rect">
              <a:avLst/>
            </a:prstGeom>
          </p:spPr>
        </p:pic>
      </p:grpSp>
      <p:sp>
        <p:nvSpPr>
          <p:cNvPr id="11" name="Rectangle 10"/>
          <p:cNvSpPr/>
          <p:nvPr/>
        </p:nvSpPr>
        <p:spPr>
          <a:xfrm>
            <a:off x="445046" y="1361690"/>
            <a:ext cx="11389735" cy="400110"/>
          </a:xfrm>
          <a:prstGeom prst="rect">
            <a:avLst/>
          </a:prstGeom>
        </p:spPr>
        <p:txBody>
          <a:bodyPr wrap="square">
            <a:spAutoFit/>
          </a:bodyPr>
          <a:lstStyle/>
          <a:p>
            <a:pPr algn="r" rtl="1"/>
            <a:r>
              <a:rPr lang="fa-IR" sz="2000" dirty="0">
                <a:cs typeface="B Koodak" panose="00000700000000000000" pitchFamily="2" charset="-78"/>
              </a:rPr>
              <a:t>1- کدام یک از عبارت های زیر مشخص کننده یک مجموعه است؟مجموعه مورد نظر را نمایش دهید.</a:t>
            </a:r>
          </a:p>
        </p:txBody>
      </p:sp>
    </p:spTree>
    <p:extLst>
      <p:ext uri="{BB962C8B-B14F-4D97-AF65-F5344CB8AC3E}">
        <p14:creationId xmlns:p14="http://schemas.microsoft.com/office/powerpoint/2010/main" val="343519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dissolv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wipe(down)">
                                      <p:cBhvr>
                                        <p:cTn id="47" dur="500"/>
                                        <p:tgtEl>
                                          <p:spTgt spid="1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9">
                                            <p:txEl>
                                              <p:pRg st="4" end="4"/>
                                            </p:txEl>
                                          </p:spTgt>
                                        </p:tgtEl>
                                        <p:attrNameLst>
                                          <p:attrName>style.visibility</p:attrName>
                                        </p:attrNameLst>
                                      </p:cBhvr>
                                      <p:to>
                                        <p:strVal val="visible"/>
                                      </p:to>
                                    </p:set>
                                    <p:animEffect transition="in" filter="dissolve">
                                      <p:cBhvr>
                                        <p:cTn id="59" dur="500"/>
                                        <p:tgtEl>
                                          <p:spTgt spid="19">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745384" y="1275125"/>
                <a:ext cx="9088871" cy="3500958"/>
              </a:xfrm>
              <a:prstGeom prst="rect">
                <a:avLst/>
              </a:prstGeom>
            </p:spPr>
            <p:txBody>
              <a:bodyPr wrap="square">
                <a:spAutoFit/>
              </a:bodyPr>
              <a:lstStyle/>
              <a:p>
                <a:pPr algn="ctr" rtl="1">
                  <a:lnSpc>
                    <a:spcPct val="150000"/>
                  </a:lnSpc>
                </a:pPr>
                <a:r>
                  <a:rPr lang="fa-IR" sz="6600" dirty="0">
                    <a:solidFill>
                      <a:schemeClr val="accent4">
                        <a:lumMod val="50000"/>
                      </a:schemeClr>
                    </a:solidFill>
                    <a:latin typeface="IRAban" panose="02000503000000020002" pitchFamily="2" charset="-78"/>
                    <a:cs typeface="IRAban" panose="02000503000000020002" pitchFamily="2" charset="-78"/>
                    <a:sym typeface="Wingdings" panose="05000000000000000000" pitchFamily="2" charset="2"/>
                  </a:rPr>
                  <a:t></a:t>
                </a:r>
                <a:r>
                  <a:rPr lang="fa-IR" sz="2800" dirty="0">
                    <a:solidFill>
                      <a:schemeClr val="accent4">
                        <a:lumMod val="50000"/>
                      </a:schemeClr>
                    </a:solidFill>
                    <a:latin typeface="IRAban" panose="02000503000000020002" pitchFamily="2" charset="-78"/>
                    <a:cs typeface="IRAban" panose="02000503000000020002" pitchFamily="2" charset="-78"/>
                  </a:rPr>
                  <a:t>اگر مجموعه </a:t>
                </a:r>
                <a:r>
                  <a:rPr lang="en-US" sz="2800" dirty="0">
                    <a:solidFill>
                      <a:schemeClr val="accent4">
                        <a:lumMod val="50000"/>
                      </a:schemeClr>
                    </a:solidFill>
                    <a:latin typeface="IRAban" panose="02000503000000020002" pitchFamily="2" charset="-78"/>
                    <a:cs typeface="IRAban" panose="02000503000000020002" pitchFamily="2" charset="-78"/>
                  </a:rPr>
                  <a:t>A</a:t>
                </a:r>
                <a:r>
                  <a:rPr lang="fa-IR" sz="2800" dirty="0">
                    <a:solidFill>
                      <a:schemeClr val="accent4">
                        <a:lumMod val="50000"/>
                      </a:schemeClr>
                    </a:solidFill>
                    <a:latin typeface="IRAban" panose="02000503000000020002" pitchFamily="2" charset="-78"/>
                    <a:cs typeface="IRAban" panose="02000503000000020002" pitchFamily="2" charset="-78"/>
                  </a:rPr>
                  <a:t>رابه صورت </a:t>
                </a:r>
                <a:r>
                  <a:rPr lang="en-US" sz="2800" dirty="0">
                    <a:solidFill>
                      <a:schemeClr val="accent4">
                        <a:lumMod val="50000"/>
                      </a:schemeClr>
                    </a:solidFill>
                    <a:latin typeface="IRAban" panose="02000503000000020002" pitchFamily="2" charset="-78"/>
                    <a:cs typeface="IRAban" panose="02000503000000020002" pitchFamily="2" charset="-78"/>
                  </a:rPr>
                  <a:t>}</a:t>
                </a:r>
                <a:r>
                  <a:rPr lang="fa-IR" sz="2800" dirty="0">
                    <a:solidFill>
                      <a:schemeClr val="accent4">
                        <a:lumMod val="50000"/>
                      </a:schemeClr>
                    </a:solidFill>
                    <a:latin typeface="IRAban" panose="02000503000000020002" pitchFamily="2" charset="-78"/>
                    <a:cs typeface="IRAban" panose="02000503000000020002" pitchFamily="2" charset="-78"/>
                  </a:rPr>
                  <a:t>7, 5</a:t>
                </a:r>
                <a:r>
                  <a:rPr lang="en-US" sz="2800" dirty="0">
                    <a:solidFill>
                      <a:schemeClr val="accent4">
                        <a:lumMod val="50000"/>
                      </a:schemeClr>
                    </a:solidFill>
                    <a:latin typeface="IRAban" panose="02000503000000020002" pitchFamily="2" charset="-78"/>
                    <a:cs typeface="IRAban" panose="02000503000000020002" pitchFamily="2" charset="-78"/>
                  </a:rPr>
                  <a:t>A={a ,b,</a:t>
                </a:r>
                <a:r>
                  <a:rPr lang="fa-IR" sz="2800" dirty="0">
                    <a:solidFill>
                      <a:schemeClr val="accent4">
                        <a:lumMod val="50000"/>
                      </a:schemeClr>
                    </a:solidFill>
                    <a:latin typeface="IRAban" panose="02000503000000020002" pitchFamily="2" charset="-78"/>
                    <a:cs typeface="IRAban" panose="02000503000000020002" pitchFamily="2" charset="-78"/>
                  </a:rPr>
                  <a:t>در نظر بگیریم برای نشان دادن اینکه  </a:t>
                </a:r>
                <a:r>
                  <a:rPr lang="en-US" sz="2800" dirty="0">
                    <a:solidFill>
                      <a:schemeClr val="accent4">
                        <a:lumMod val="50000"/>
                      </a:schemeClr>
                    </a:solidFill>
                    <a:latin typeface="IRAban" panose="02000503000000020002" pitchFamily="2" charset="-78"/>
                    <a:cs typeface="IRAban" panose="02000503000000020002" pitchFamily="2" charset="-78"/>
                  </a:rPr>
                  <a:t>a</a:t>
                </a:r>
                <a:r>
                  <a:rPr lang="fa-IR" sz="2800" dirty="0">
                    <a:solidFill>
                      <a:schemeClr val="accent4">
                        <a:lumMod val="50000"/>
                      </a:schemeClr>
                    </a:solidFill>
                    <a:latin typeface="IRAban" panose="02000503000000020002" pitchFamily="2" charset="-78"/>
                    <a:cs typeface="IRAban" panose="02000503000000020002" pitchFamily="2" charset="-78"/>
                  </a:rPr>
                  <a:t>عضوی از مجموعه </a:t>
                </a:r>
                <a:r>
                  <a:rPr lang="en-US" sz="2800" dirty="0">
                    <a:solidFill>
                      <a:schemeClr val="accent4">
                        <a:lumMod val="50000"/>
                      </a:schemeClr>
                    </a:solidFill>
                    <a:latin typeface="IRAban" panose="02000503000000020002" pitchFamily="2" charset="-78"/>
                    <a:cs typeface="IRAban" panose="02000503000000020002" pitchFamily="2" charset="-78"/>
                  </a:rPr>
                  <a:t>A</a:t>
                </a:r>
                <a:r>
                  <a:rPr lang="fa-IR" sz="2800" dirty="0">
                    <a:solidFill>
                      <a:schemeClr val="accent4">
                        <a:lumMod val="50000"/>
                      </a:schemeClr>
                    </a:solidFill>
                    <a:latin typeface="IRAban" panose="02000503000000020002" pitchFamily="2" charset="-78"/>
                    <a:cs typeface="IRAban" panose="02000503000000020002" pitchFamily="2" charset="-78"/>
                  </a:rPr>
                  <a:t>است می نویسیم </a:t>
                </a:r>
                <a:r>
                  <a:rPr lang="en-US" sz="2800" dirty="0">
                    <a:solidFill>
                      <a:schemeClr val="accent4">
                        <a:lumMod val="50000"/>
                      </a:schemeClr>
                    </a:solidFill>
                    <a:latin typeface="IRAban" panose="02000503000000020002" pitchFamily="2" charset="-78"/>
                    <a:cs typeface="IRAban" panose="02000503000000020002" pitchFamily="2" charset="-78"/>
                  </a:rPr>
                  <a:t>a</a:t>
                </a:r>
                <a14:m>
                  <m:oMath xmlns:m="http://schemas.openxmlformats.org/officeDocument/2006/math">
                    <m:r>
                      <a:rPr lang="en-US" sz="2800" i="1">
                        <a:solidFill>
                          <a:schemeClr val="accent4">
                            <a:lumMod val="50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accent4">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𝐴</m:t>
                    </m:r>
                  </m:oMath>
                </a14:m>
                <a:r>
                  <a:rPr lang="fa-IR" sz="2800" dirty="0">
                    <a:solidFill>
                      <a:schemeClr val="accent4">
                        <a:lumMod val="50000"/>
                      </a:schemeClr>
                    </a:solidFill>
                    <a:latin typeface="IRAban" panose="02000503000000020002" pitchFamily="2" charset="-78"/>
                    <a:cs typeface="IRAban" panose="02000503000000020002" pitchFamily="2" charset="-78"/>
                  </a:rPr>
                  <a:t>ومی خوانیم (</a:t>
                </a:r>
                <a:r>
                  <a:rPr lang="en-US" sz="2800" dirty="0">
                    <a:solidFill>
                      <a:schemeClr val="accent4">
                        <a:lumMod val="50000"/>
                      </a:schemeClr>
                    </a:solidFill>
                    <a:latin typeface="IRAban" panose="02000503000000020002" pitchFamily="2" charset="-78"/>
                    <a:cs typeface="IRAban" panose="02000503000000020002" pitchFamily="2" charset="-78"/>
                  </a:rPr>
                  <a:t>a</a:t>
                </a:r>
                <a:r>
                  <a:rPr lang="fa-IR" sz="2800" dirty="0">
                    <a:solidFill>
                      <a:schemeClr val="accent4">
                        <a:lumMod val="50000"/>
                      </a:schemeClr>
                    </a:solidFill>
                    <a:latin typeface="IRAban" panose="02000503000000020002" pitchFamily="2" charset="-78"/>
                    <a:cs typeface="IRAban" panose="02000503000000020002" pitchFamily="2" charset="-78"/>
                  </a:rPr>
                  <a:t>عضو</a:t>
                </a:r>
                <a:r>
                  <a:rPr lang="en-US" sz="2800" dirty="0">
                    <a:solidFill>
                      <a:schemeClr val="accent4">
                        <a:lumMod val="50000"/>
                      </a:schemeClr>
                    </a:solidFill>
                    <a:latin typeface="IRAban" panose="02000503000000020002" pitchFamily="2" charset="-78"/>
                    <a:cs typeface="IRAban" panose="02000503000000020002" pitchFamily="2" charset="-78"/>
                  </a:rPr>
                  <a:t>A</a:t>
                </a:r>
                <a:r>
                  <a:rPr lang="fa-IR" sz="2800" dirty="0">
                    <a:solidFill>
                      <a:schemeClr val="accent4">
                        <a:lumMod val="50000"/>
                      </a:schemeClr>
                    </a:solidFill>
                    <a:latin typeface="IRAban" panose="02000503000000020002" pitchFamily="2" charset="-78"/>
                    <a:cs typeface="IRAban" panose="02000503000000020002" pitchFamily="2" charset="-78"/>
                  </a:rPr>
                  <a:t>است)و چون  عدد 4 عضو </a:t>
                </a:r>
                <a:r>
                  <a:rPr lang="en-US" sz="2800" dirty="0">
                    <a:solidFill>
                      <a:schemeClr val="accent4">
                        <a:lumMod val="50000"/>
                      </a:schemeClr>
                    </a:solidFill>
                    <a:latin typeface="IRAban" panose="02000503000000020002" pitchFamily="2" charset="-78"/>
                    <a:cs typeface="IRAban" panose="02000503000000020002" pitchFamily="2" charset="-78"/>
                  </a:rPr>
                  <a:t>A</a:t>
                </a:r>
                <a:r>
                  <a:rPr lang="fa-IR" sz="2800" dirty="0">
                    <a:solidFill>
                      <a:schemeClr val="accent4">
                        <a:lumMod val="50000"/>
                      </a:schemeClr>
                    </a:solidFill>
                    <a:latin typeface="IRAban" panose="02000503000000020002" pitchFamily="2" charset="-78"/>
                    <a:cs typeface="IRAban" panose="02000503000000020002" pitchFamily="2" charset="-78"/>
                  </a:rPr>
                  <a:t>نیست می نویسیم </a:t>
                </a:r>
                <a:r>
                  <a:rPr lang="en-US" sz="2800" dirty="0">
                    <a:solidFill>
                      <a:schemeClr val="accent4">
                        <a:lumMod val="50000"/>
                      </a:schemeClr>
                    </a:solidFill>
                    <a:latin typeface="IRAban" panose="02000503000000020002" pitchFamily="2" charset="-78"/>
                    <a:cs typeface="IRAban" panose="02000503000000020002" pitchFamily="2" charset="-78"/>
                  </a:rPr>
                  <a:t>A</a:t>
                </a:r>
                <a:r>
                  <a:rPr lang="fa-IR" sz="2800" dirty="0">
                    <a:solidFill>
                      <a:schemeClr val="accent4">
                        <a:lumMod val="50000"/>
                      </a:schemeClr>
                    </a:solidFill>
                    <a:latin typeface="IRAban" panose="02000503000000020002" pitchFamily="2" charset="-78"/>
                    <a:cs typeface="IRAban" panose="02000503000000020002" pitchFamily="2" charset="-78"/>
                  </a:rPr>
                  <a:t>4</a:t>
                </a:r>
                <a14:m>
                  <m:oMath xmlns:m="http://schemas.openxmlformats.org/officeDocument/2006/math">
                    <m:r>
                      <a:rPr lang="fa-IR" sz="2800" i="1">
                        <a:solidFill>
                          <a:schemeClr val="accent4">
                            <a:lumMod val="50000"/>
                          </a:schemeClr>
                        </a:solidFill>
                        <a:latin typeface="Cambria Math" panose="02040503050406030204" pitchFamily="18" charset="0"/>
                        <a:ea typeface="Cambria Math" panose="02040503050406030204" pitchFamily="18" charset="0"/>
                      </a:rPr>
                      <m:t>∉</m:t>
                    </m:r>
                  </m:oMath>
                </a14:m>
                <a:r>
                  <a:rPr lang="fa-IR" sz="2800" dirty="0">
                    <a:solidFill>
                      <a:schemeClr val="accent4">
                        <a:lumMod val="50000"/>
                      </a:schemeClr>
                    </a:solidFill>
                    <a:latin typeface="IRAban" panose="02000503000000020002" pitchFamily="2" charset="-78"/>
                    <a:cs typeface="IRAban" panose="02000503000000020002" pitchFamily="2" charset="-78"/>
                  </a:rPr>
                  <a:t>و می خوانیم(4عضو </a:t>
                </a:r>
                <a:r>
                  <a:rPr lang="en-US" sz="2800" dirty="0">
                    <a:solidFill>
                      <a:schemeClr val="accent4">
                        <a:lumMod val="50000"/>
                      </a:schemeClr>
                    </a:solidFill>
                    <a:latin typeface="IRAban" panose="02000503000000020002" pitchFamily="2" charset="-78"/>
                    <a:cs typeface="IRAban" panose="02000503000000020002" pitchFamily="2" charset="-78"/>
                  </a:rPr>
                  <a:t>A</a:t>
                </a:r>
                <a:r>
                  <a:rPr lang="fa-IR" sz="2800" dirty="0">
                    <a:solidFill>
                      <a:schemeClr val="accent4">
                        <a:lumMod val="50000"/>
                      </a:schemeClr>
                    </a:solidFill>
                    <a:latin typeface="IRAban" panose="02000503000000020002" pitchFamily="2" charset="-78"/>
                    <a:cs typeface="IRAban" panose="02000503000000020002" pitchFamily="2" charset="-78"/>
                  </a:rPr>
                  <a:t>نیست).</a:t>
                </a:r>
              </a:p>
            </p:txBody>
          </p:sp>
        </mc:Choice>
        <mc:Fallback xmlns="">
          <p:sp>
            <p:nvSpPr>
              <p:cNvPr id="3" name="Rectangle 2"/>
              <p:cNvSpPr>
                <a:spLocks noRot="1" noChangeAspect="1" noMove="1" noResize="1" noEditPoints="1" noAdjustHandles="1" noChangeArrowheads="1" noChangeShapeType="1" noTextEdit="1"/>
              </p:cNvSpPr>
              <p:nvPr/>
            </p:nvSpPr>
            <p:spPr>
              <a:xfrm>
                <a:off x="1745384" y="1275125"/>
                <a:ext cx="9088871" cy="3500958"/>
              </a:xfrm>
              <a:prstGeom prst="rect">
                <a:avLst/>
              </a:prstGeom>
              <a:blipFill>
                <a:blip r:embed="rId5"/>
                <a:stretch>
                  <a:fillRect l="-1476" r="-2280" b="-4530"/>
                </a:stretch>
              </a:blipFill>
            </p:spPr>
            <p:txBody>
              <a:bodyPr/>
              <a:lstStyle/>
              <a:p>
                <a:r>
                  <a:rPr lang="en-US">
                    <a:noFill/>
                  </a:rPr>
                  <a:t> </a:t>
                </a:r>
              </a:p>
            </p:txBody>
          </p:sp>
        </mc:Fallback>
      </mc:AlternateContent>
      <p:sp>
        <p:nvSpPr>
          <p:cNvPr id="8" name="Rounded Rectangle 7"/>
          <p:cNvSpPr/>
          <p:nvPr/>
        </p:nvSpPr>
        <p:spPr>
          <a:xfrm>
            <a:off x="714214" y="1445424"/>
            <a:ext cx="10901827" cy="3906982"/>
          </a:xfrm>
          <a:prstGeom prst="round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50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73766" y="3796146"/>
            <a:ext cx="2005507" cy="1934558"/>
          </a:xfrm>
          <a:prstGeom prst="ellipse">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3200" dirty="0">
                <a:cs typeface="B Koodak" panose="00000700000000000000" pitchFamily="2" charset="-78"/>
              </a:rPr>
              <a:t>1</a:t>
            </a:r>
            <a:r>
              <a:rPr lang="en-US" sz="3200" dirty="0">
                <a:cs typeface="B Koodak" panose="00000700000000000000" pitchFamily="2" charset="-78"/>
              </a:rPr>
              <a:t>           </a:t>
            </a:r>
            <a:r>
              <a:rPr lang="fa-IR" sz="3200" dirty="0">
                <a:cs typeface="B Koodak" panose="00000700000000000000" pitchFamily="2" charset="-78"/>
              </a:rPr>
              <a:t>2       3            4</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9778" b="100000" l="889" r="100000">
                        <a14:foregroundMark x1="72444" y1="85778" x2="72444" y2="85778"/>
                        <a14:foregroundMark x1="79111" y1="65333" x2="79111" y2="65333"/>
                        <a14:foregroundMark x1="79556" y1="52889" x2="79556" y2="52889"/>
                        <a14:foregroundMark x1="86667" y1="56444" x2="88889" y2="58222"/>
                        <a14:foregroundMark x1="83556" y1="71556" x2="84444" y2="72889"/>
                        <a14:foregroundMark x1="84444" y1="74667" x2="84444" y2="76889"/>
                        <a14:foregroundMark x1="80889" y1="82222" x2="80889" y2="82222"/>
                        <a14:foregroundMark x1="11111" y1="90667" x2="11111" y2="90667"/>
                        <a14:foregroundMark x1="19556" y1="96000" x2="19556" y2="96000"/>
                        <a14:foregroundMark x1="20444" y1="96000" x2="20444" y2="96000"/>
                        <a14:foregroundMark x1="20889" y1="96000" x2="23111" y2="96444"/>
                        <a14:foregroundMark x1="25778" y1="96444" x2="27556" y2="96000"/>
                        <a14:foregroundMark x1="33333" y1="92889" x2="33333" y2="92889"/>
                        <a14:foregroundMark x1="36889" y1="93778" x2="36889" y2="95556"/>
                        <a14:foregroundMark x1="13778" y1="40889" x2="13778" y2="40889"/>
                        <a14:foregroundMark x1="9333" y1="46667" x2="8444" y2="51111"/>
                        <a14:foregroundMark x1="9333" y1="56444" x2="9778" y2="58222"/>
                        <a14:foregroundMark x1="39556" y1="36889" x2="39556" y2="36889"/>
                        <a14:foregroundMark x1="60000" y1="36000" x2="60000" y2="36000"/>
                        <a14:foregroundMark x1="71111" y1="62667" x2="71111" y2="62667"/>
                      </a14:backgroundRemoval>
                    </a14:imgEffect>
                  </a14:imgLayer>
                </a14:imgProps>
              </a:ext>
              <a:ext uri="{28A0092B-C50C-407E-A947-70E740481C1C}">
                <a14:useLocalDpi xmlns:a14="http://schemas.microsoft.com/office/drawing/2010/main" val="0"/>
              </a:ext>
            </a:extLst>
          </a:blip>
          <a:stretch>
            <a:fillRect/>
          </a:stretch>
        </p:blipFill>
        <p:spPr>
          <a:xfrm>
            <a:off x="9802257" y="4447308"/>
            <a:ext cx="2143125" cy="2143125"/>
          </a:xfrm>
          <a:prstGeom prst="rect">
            <a:avLst/>
          </a:prstGeom>
        </p:spPr>
      </p:pic>
      <p:sp>
        <p:nvSpPr>
          <p:cNvPr id="7" name="TextBox 6"/>
          <p:cNvSpPr txBox="1"/>
          <p:nvPr/>
        </p:nvSpPr>
        <p:spPr>
          <a:xfrm>
            <a:off x="1739951" y="1923509"/>
            <a:ext cx="10002644" cy="461665"/>
          </a:xfrm>
          <a:prstGeom prst="rect">
            <a:avLst/>
          </a:prstGeom>
          <a:noFill/>
        </p:spPr>
        <p:txBody>
          <a:bodyPr wrap="square" rtlCol="1">
            <a:spAutoFit/>
          </a:bodyPr>
          <a:lstStyle/>
          <a:p>
            <a:pPr algn="r" rtl="1"/>
            <a:r>
              <a:rPr lang="fa-IR" sz="2400" dirty="0">
                <a:cs typeface="B Koodak" panose="00000700000000000000" pitchFamily="2" charset="-78"/>
              </a:rPr>
              <a:t>مجموعه را می توان با استفاده از منحنی ها یا خط های شکسته بسته نمایش داد. </a:t>
            </a:r>
          </a:p>
        </p:txBody>
      </p:sp>
      <p:sp>
        <p:nvSpPr>
          <p:cNvPr id="3" name="TextBox 2"/>
          <p:cNvSpPr txBox="1"/>
          <p:nvPr/>
        </p:nvSpPr>
        <p:spPr>
          <a:xfrm>
            <a:off x="1424699" y="3411425"/>
            <a:ext cx="323385" cy="769441"/>
          </a:xfrm>
          <a:prstGeom prst="rect">
            <a:avLst/>
          </a:prstGeom>
          <a:noFill/>
        </p:spPr>
        <p:txBody>
          <a:bodyPr wrap="square" rtlCol="1">
            <a:spAutoFit/>
          </a:bodyPr>
          <a:lstStyle/>
          <a:p>
            <a:r>
              <a:rPr lang="en-US" sz="4400" dirty="0">
                <a:solidFill>
                  <a:schemeClr val="accent2">
                    <a:lumMod val="75000"/>
                  </a:schemeClr>
                </a:solidFill>
              </a:rPr>
              <a:t>A</a:t>
            </a:r>
            <a:endParaRPr lang="fa-IR" sz="4400" dirty="0">
              <a:solidFill>
                <a:schemeClr val="accent2">
                  <a:lumMod val="75000"/>
                </a:schemeClr>
              </a:solidFill>
            </a:endParaRPr>
          </a:p>
        </p:txBody>
      </p:sp>
      <p:sp>
        <p:nvSpPr>
          <p:cNvPr id="8" name="Title 1"/>
          <p:cNvSpPr txBox="1">
            <a:spLocks/>
          </p:cNvSpPr>
          <p:nvPr/>
        </p:nvSpPr>
        <p:spPr>
          <a:xfrm>
            <a:off x="415637" y="370792"/>
            <a:ext cx="9665506" cy="1229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dirty="0">
                <a:solidFill>
                  <a:schemeClr val="accent2">
                    <a:lumMod val="75000"/>
                  </a:schemeClr>
                </a:solidFill>
                <a:latin typeface="IRAban" panose="02000503000000020002" pitchFamily="2" charset="-78"/>
                <a:cs typeface="IRAban" panose="02000503000000020002" pitchFamily="2" charset="-78"/>
              </a:rPr>
              <a:t>نمایش مجموعه ها با استفاده از نمودار ون</a:t>
            </a: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t="22727" b="42467"/>
          <a:stretch/>
        </p:blipFill>
        <p:spPr>
          <a:xfrm>
            <a:off x="9802257" y="652840"/>
            <a:ext cx="2389743" cy="665404"/>
          </a:xfrm>
          <a:prstGeom prst="rect">
            <a:avLst/>
          </a:prstGeom>
        </p:spPr>
      </p:pic>
      <p:sp>
        <p:nvSpPr>
          <p:cNvPr id="11" name="Rectangle 10"/>
          <p:cNvSpPr/>
          <p:nvPr/>
        </p:nvSpPr>
        <p:spPr>
          <a:xfrm>
            <a:off x="4823713" y="2477559"/>
            <a:ext cx="6918882" cy="461665"/>
          </a:xfrm>
          <a:prstGeom prst="rect">
            <a:avLst/>
          </a:prstGeom>
        </p:spPr>
        <p:txBody>
          <a:bodyPr wrap="none">
            <a:spAutoFit/>
          </a:bodyPr>
          <a:lstStyle/>
          <a:p>
            <a:pPr algn="r" rtl="1"/>
            <a:r>
              <a:rPr lang="fa-IR" sz="2400" dirty="0">
                <a:cs typeface="B Koodak" panose="00000700000000000000" pitchFamily="2" charset="-78"/>
              </a:rPr>
              <a:t>به عنوان مثال نمایش مجموعه {4،3،2،1}=</a:t>
            </a:r>
            <a:r>
              <a:rPr lang="en-US" sz="2400" dirty="0">
                <a:cs typeface="B Koodak" panose="00000700000000000000" pitchFamily="2" charset="-78"/>
              </a:rPr>
              <a:t>A</a:t>
            </a:r>
            <a:r>
              <a:rPr lang="fa-IR" sz="2400" dirty="0">
                <a:cs typeface="B Koodak" panose="00000700000000000000" pitchFamily="2" charset="-78"/>
              </a:rPr>
              <a:t> به صورت مقابل است.</a:t>
            </a:r>
          </a:p>
        </p:txBody>
      </p:sp>
    </p:spTree>
    <p:extLst>
      <p:ext uri="{BB962C8B-B14F-4D97-AF65-F5344CB8AC3E}">
        <p14:creationId xmlns:p14="http://schemas.microsoft.com/office/powerpoint/2010/main" val="385147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5638</TotalTime>
  <Words>5936</Words>
  <Application>Microsoft Office PowerPoint</Application>
  <PresentationFormat>Widescreen</PresentationFormat>
  <Paragraphs>955</Paragraphs>
  <Slides>55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Calibri</vt:lpstr>
      <vt:lpstr>Calibri Light</vt:lpstr>
      <vt:lpstr>Arial Narrow</vt:lpstr>
      <vt:lpstr>IRAban</vt:lpstr>
      <vt:lpstr>B Koodak</vt:lpstr>
      <vt:lpstr>Wingdings</vt:lpstr>
      <vt:lpstr>Times New Roman</vt:lpstr>
      <vt:lpstr>Cambria Math</vt:lpstr>
      <vt:lpstr>Arial</vt:lpstr>
      <vt:lpstr>B Nazanin</vt:lpstr>
      <vt:lpstr>Office Theme</vt:lpstr>
      <vt:lpstr>PowerPoint Presentation</vt:lpstr>
      <vt:lpstr>PowerPoint Presentation</vt:lpstr>
      <vt:lpstr>PowerPoint Presentation</vt:lpstr>
      <vt:lpstr>PowerPoint Presentation</vt:lpstr>
      <vt:lpstr>PowerPoint Presentation</vt:lpstr>
      <vt:lpstr>معرفی مجموعه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4-مانند نمونه کامل کنید. </vt:lpstr>
      <vt:lpstr>PowerPoint Presentation</vt:lpstr>
      <vt:lpstr>PowerPoint Presentation</vt:lpstr>
      <vt:lpstr>PowerPoint Presentation</vt:lpstr>
      <vt:lpstr>دو مجموعه برابر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مثال:مجموعه{n∈N،{"5n+3"=A را با عضوهایش مشخص کنید: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برای رسیدن از فرض به حکم، راه حلی پیدا کنید. روشهای مختلفی برای اینکار هست که آنها را به مرور میآموزید. یکی از راههای اثبات برابری دو پارهخط، استفاده از مثلثهای همنهشت است. در این شکل، کدام دو مثلث، برای این منظور مناسب است؟ با توجه به فرض و حکم مسئله، اثبات را با نمادهای ریاضی کامل کنید   فونا های پکیج روش حمایت</dc:title>
  <dc:creator>Haniyeh gh</dc:creator>
  <cp:lastModifiedBy>ASUS</cp:lastModifiedBy>
  <cp:revision>394</cp:revision>
  <dcterms:created xsi:type="dcterms:W3CDTF">2020-08-01T19:31:58Z</dcterms:created>
  <dcterms:modified xsi:type="dcterms:W3CDTF">2024-11-22T21:16:39Z</dcterms:modified>
</cp:coreProperties>
</file>